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7" r:id="rId6"/>
    <p:sldId id="268" r:id="rId7"/>
    <p:sldId id="270" r:id="rId8"/>
    <p:sldId id="262" r:id="rId9"/>
    <p:sldId id="271" r:id="rId10"/>
    <p:sldId id="259" r:id="rId11"/>
    <p:sldId id="260" r:id="rId12"/>
    <p:sldId id="261" r:id="rId13"/>
    <p:sldId id="263" r:id="rId14"/>
    <p:sldId id="265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Poppins Light" panose="020B0604020202020204" charset="0"/>
      <p:regular r:id="rId20"/>
    </p:embeddedFont>
    <p:embeddedFont>
      <p:font typeface="Poppins Medium" panose="020B0604020202020204" charset="0"/>
      <p:regular r:id="rId21"/>
    </p:embeddedFont>
    <p:embeddedFont>
      <p:font typeface="Poppins Medium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005738" y="2260462"/>
            <a:ext cx="7641615" cy="5845836"/>
          </a:xfrm>
          <a:custGeom>
            <a:avLst/>
            <a:gdLst/>
            <a:ahLst/>
            <a:cxnLst/>
            <a:rect l="l" t="t" r="r" b="b"/>
            <a:pathLst>
              <a:path w="7641615" h="5845836">
                <a:moveTo>
                  <a:pt x="7641616" y="5845836"/>
                </a:moveTo>
                <a:lnTo>
                  <a:pt x="0" y="5845836"/>
                </a:lnTo>
                <a:lnTo>
                  <a:pt x="0" y="0"/>
                </a:lnTo>
                <a:lnTo>
                  <a:pt x="7641616" y="0"/>
                </a:lnTo>
                <a:lnTo>
                  <a:pt x="7641616" y="584583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5307" y="3720119"/>
            <a:ext cx="11330431" cy="394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0"/>
              </a:lnSpc>
            </a:pPr>
            <a:r>
              <a:rPr lang="en-US" sz="14000">
                <a:solidFill>
                  <a:srgbClr val="FFFFFF"/>
                </a:solidFill>
                <a:latin typeface="Poppins Medium Bold"/>
              </a:rPr>
              <a:t>Биометрия для СПбГЭУ</a:t>
            </a:r>
          </a:p>
        </p:txBody>
      </p:sp>
      <p:sp>
        <p:nvSpPr>
          <p:cNvPr id="4" name="Freeform 4"/>
          <p:cNvSpPr/>
          <p:nvPr/>
        </p:nvSpPr>
        <p:spPr>
          <a:xfrm>
            <a:off x="8120896" y="-716402"/>
            <a:ext cx="3586584" cy="2976864"/>
          </a:xfrm>
          <a:custGeom>
            <a:avLst/>
            <a:gdLst/>
            <a:ahLst/>
            <a:cxnLst/>
            <a:rect l="l" t="t" r="r" b="b"/>
            <a:pathLst>
              <a:path w="3586584" h="2976864">
                <a:moveTo>
                  <a:pt x="0" y="0"/>
                </a:moveTo>
                <a:lnTo>
                  <a:pt x="3586583" y="0"/>
                </a:lnTo>
                <a:lnTo>
                  <a:pt x="3586583" y="2976864"/>
                </a:lnTo>
                <a:lnTo>
                  <a:pt x="0" y="2976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82026">
            <a:off x="9073941" y="1257300"/>
            <a:ext cx="1901285" cy="6700564"/>
          </a:xfrm>
          <a:custGeom>
            <a:avLst/>
            <a:gdLst/>
            <a:ahLst/>
            <a:cxnLst/>
            <a:rect l="l" t="t" r="r" b="b"/>
            <a:pathLst>
              <a:path w="1901285" h="6700564">
                <a:moveTo>
                  <a:pt x="0" y="0"/>
                </a:moveTo>
                <a:lnTo>
                  <a:pt x="1901285" y="0"/>
                </a:lnTo>
                <a:lnTo>
                  <a:pt x="1901285" y="6700564"/>
                </a:lnTo>
                <a:lnTo>
                  <a:pt x="0" y="6700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82121" y="7021456"/>
            <a:ext cx="7653528" cy="8229600"/>
          </a:xfrm>
          <a:custGeom>
            <a:avLst/>
            <a:gdLst/>
            <a:ahLst/>
            <a:cxnLst/>
            <a:rect l="l" t="t" r="r" b="b"/>
            <a:pathLst>
              <a:path w="7653528" h="8229600">
                <a:moveTo>
                  <a:pt x="0" y="0"/>
                </a:moveTo>
                <a:lnTo>
                  <a:pt x="7653528" y="0"/>
                </a:lnTo>
                <a:lnTo>
                  <a:pt x="76535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52417" y="597688"/>
            <a:ext cx="8791583" cy="4294744"/>
            <a:chOff x="0" y="0"/>
            <a:chExt cx="11722110" cy="5726324"/>
          </a:xfrm>
        </p:grpSpPr>
        <p:sp>
          <p:nvSpPr>
            <p:cNvPr id="5" name="TextBox 5"/>
            <p:cNvSpPr txBox="1"/>
            <p:nvPr/>
          </p:nvSpPr>
          <p:spPr>
            <a:xfrm>
              <a:off x="0" y="4495218"/>
              <a:ext cx="11722110" cy="12311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endParaRPr lang="ru-RU" sz="3000" dirty="0">
                <a:solidFill>
                  <a:srgbClr val="FFFFFF"/>
                </a:solidFill>
                <a:latin typeface="Poppins Medium"/>
              </a:endParaRPr>
            </a:p>
            <a:p>
              <a:pPr>
                <a:lnSpc>
                  <a:spcPts val="3600"/>
                </a:lnSpc>
              </a:pPr>
              <a:endParaRPr lang="en-US" sz="3000" dirty="0">
                <a:solidFill>
                  <a:srgbClr val="FFFFFF"/>
                </a:solidFill>
                <a:latin typeface="Poppins Medium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1722110" cy="3657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800"/>
                </a:lnSpc>
              </a:pPr>
              <a:r>
                <a:rPr lang="en-US" sz="9000" dirty="0" err="1">
                  <a:solidFill>
                    <a:srgbClr val="FFFFFF"/>
                  </a:solidFill>
                  <a:latin typeface="Poppins Medium Bold"/>
                </a:rPr>
                <a:t>Пользователь</a:t>
              </a:r>
              <a:r>
                <a:rPr lang="en-US" sz="9000" dirty="0">
                  <a:solidFill>
                    <a:srgbClr val="FFFFFF"/>
                  </a:solidFill>
                  <a:latin typeface="Poppins Medium Bold"/>
                </a:rPr>
                <a:t> и </a:t>
              </a:r>
              <a:r>
                <a:rPr lang="en-US" sz="9000" dirty="0" err="1">
                  <a:solidFill>
                    <a:srgbClr val="FFFFFF"/>
                  </a:solidFill>
                  <a:latin typeface="Poppins Medium Bold"/>
                </a:rPr>
                <a:t>проблема</a:t>
              </a:r>
              <a:endParaRPr lang="en-US" sz="9000" dirty="0">
                <a:solidFill>
                  <a:srgbClr val="FFFFFF"/>
                </a:solidFill>
                <a:latin typeface="Poppins Medium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125200" y="4701970"/>
            <a:ext cx="6666417" cy="437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cs typeface="Poppins Medium Bold" panose="020B0604020202020204" charset="0"/>
              </a:rPr>
              <a:t>Проблема: мы хотим перейти на новый уровень технического развития университета</a:t>
            </a:r>
            <a:endParaRPr lang="en-US" sz="4000" dirty="0">
              <a:solidFill>
                <a:srgbClr val="FFFFFF"/>
              </a:solidFill>
              <a:latin typeface="Poppins Medium Bold" panose="020B0604020202020204" charset="0"/>
              <a:cs typeface="Poppins Medium Bold" panose="020B0604020202020204" charset="0"/>
            </a:endParaRPr>
          </a:p>
          <a:p>
            <a:pPr algn="ctr">
              <a:lnSpc>
                <a:spcPts val="3720"/>
              </a:lnSpc>
              <a:spcBef>
                <a:spcPct val="0"/>
              </a:spcBef>
            </a:pPr>
            <a:endParaRPr lang="en-US" sz="3400" dirty="0">
              <a:solidFill>
                <a:srgbClr val="FFFFFF"/>
              </a:solidFill>
              <a:latin typeface="Poppins Medium Bold"/>
            </a:endParaRPr>
          </a:p>
          <a:p>
            <a:pPr algn="ctr">
              <a:lnSpc>
                <a:spcPts val="3720"/>
              </a:lnSpc>
              <a:spcBef>
                <a:spcPct val="0"/>
              </a:spcBef>
            </a:pPr>
            <a:endParaRPr lang="en-US" sz="3400" dirty="0">
              <a:solidFill>
                <a:srgbClr val="FFFFFF"/>
              </a:solidFill>
              <a:latin typeface="Poppins Medium Bold"/>
            </a:endParaRPr>
          </a:p>
          <a:p>
            <a:pPr algn="ctr">
              <a:lnSpc>
                <a:spcPts val="3720"/>
              </a:lnSpc>
              <a:spcBef>
                <a:spcPct val="0"/>
              </a:spcBef>
            </a:pPr>
            <a:endParaRPr lang="en-US" sz="3400" dirty="0">
              <a:solidFill>
                <a:srgbClr val="FFFFFF"/>
              </a:solidFill>
              <a:latin typeface="Poppins Medium Bold"/>
            </a:endParaRPr>
          </a:p>
          <a:p>
            <a:pPr algn="ctr">
              <a:lnSpc>
                <a:spcPts val="3720"/>
              </a:lnSpc>
              <a:spcBef>
                <a:spcPct val="0"/>
              </a:spcBef>
            </a:pPr>
            <a:endParaRPr lang="en-US" sz="3400" dirty="0">
              <a:solidFill>
                <a:srgbClr val="FFFFFF"/>
              </a:solidFill>
              <a:latin typeface="Poppins Medium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-248882" y="5143500"/>
            <a:ext cx="8791583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000" dirty="0" err="1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Пользователи</a:t>
            </a:r>
            <a:r>
              <a:rPr lang="en-US" sz="4000" dirty="0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: </a:t>
            </a:r>
            <a:r>
              <a:rPr lang="en-US" sz="4000" dirty="0" err="1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студенты</a:t>
            </a:r>
            <a:r>
              <a:rPr lang="en-US" sz="4000" dirty="0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 и </a:t>
            </a:r>
            <a:r>
              <a:rPr lang="en-US" sz="4000" dirty="0" err="1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сотрудники</a:t>
            </a:r>
            <a:r>
              <a:rPr lang="en-US" sz="4000" dirty="0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Poppins Medium Bold" panose="020B0604020202020204" charset="0"/>
                <a:cs typeface="Poppins Medium Bold" panose="020B0604020202020204" charset="0"/>
              </a:rPr>
              <a:t>СПбГЭУ</a:t>
            </a:r>
            <a:endParaRPr lang="en-US" sz="4000" dirty="0">
              <a:solidFill>
                <a:srgbClr val="FFFFFF"/>
              </a:solidFill>
              <a:latin typeface="Poppins Medium Bold" panose="020B0604020202020204" charset="0"/>
              <a:cs typeface="Poppins Medium Bold" panose="020B0604020202020204" charset="0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7D9B8446-70D3-4E73-8487-B63095C30A1D}"/>
              </a:ext>
            </a:extLst>
          </p:cNvPr>
          <p:cNvSpPr/>
          <p:nvPr/>
        </p:nvSpPr>
        <p:spPr>
          <a:xfrm>
            <a:off x="13045281" y="-5524500"/>
            <a:ext cx="7653528" cy="8229600"/>
          </a:xfrm>
          <a:custGeom>
            <a:avLst/>
            <a:gdLst/>
            <a:ahLst/>
            <a:cxnLst/>
            <a:rect l="l" t="t" r="r" b="b"/>
            <a:pathLst>
              <a:path w="7653528" h="8229600">
                <a:moveTo>
                  <a:pt x="0" y="0"/>
                </a:moveTo>
                <a:lnTo>
                  <a:pt x="7653528" y="0"/>
                </a:lnTo>
                <a:lnTo>
                  <a:pt x="76535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8120" y="-1036570"/>
            <a:ext cx="3282359" cy="3383875"/>
          </a:xfrm>
          <a:custGeom>
            <a:avLst/>
            <a:gdLst/>
            <a:ahLst/>
            <a:cxnLst/>
            <a:rect l="l" t="t" r="r" b="b"/>
            <a:pathLst>
              <a:path w="3282359" h="3383875">
                <a:moveTo>
                  <a:pt x="0" y="0"/>
                </a:moveTo>
                <a:lnTo>
                  <a:pt x="3282360" y="0"/>
                </a:lnTo>
                <a:lnTo>
                  <a:pt x="3282360" y="3383875"/>
                </a:lnTo>
                <a:lnTo>
                  <a:pt x="0" y="3383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299589" y="1831461"/>
            <a:ext cx="11366156" cy="5609518"/>
            <a:chOff x="0" y="0"/>
            <a:chExt cx="15154875" cy="7479358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154875" cy="3276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720"/>
                </a:lnSpc>
              </a:pPr>
              <a:r>
                <a:rPr lang="en-US" sz="8100">
                  <a:solidFill>
                    <a:srgbClr val="FFFFFF"/>
                  </a:solidFill>
                  <a:latin typeface="Poppins Medium Bold"/>
                </a:rPr>
                <a:t>Параметрическое описание проблемы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88631"/>
              <a:ext cx="15154875" cy="3590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7700" lvl="1" indent="-323850">
                <a:lnSpc>
                  <a:spcPts val="4200"/>
                </a:lnSpc>
                <a:buFont typeface="Arial"/>
                <a:buChar char="•"/>
              </a:pP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избыточное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время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для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входа</a:t>
              </a: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  <a:p>
              <a:pPr marL="647700" lvl="1" indent="-323850">
                <a:lnSpc>
                  <a:spcPts val="4200"/>
                </a:lnSpc>
                <a:buFont typeface="Arial"/>
                <a:buChar char="•"/>
              </a:pP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низкий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уровень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безопасность</a:t>
              </a: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  <a:p>
              <a:pPr marL="647700" lvl="1" indent="-323850">
                <a:lnSpc>
                  <a:spcPts val="4200"/>
                </a:lnSpc>
                <a:buFont typeface="Arial"/>
                <a:buChar char="•"/>
              </a:pP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избыточное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вовлечение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трудовых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ресурсов</a:t>
              </a: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  <a:p>
              <a:pPr marL="647700" lvl="1" indent="-323850">
                <a:lnSpc>
                  <a:spcPts val="4200"/>
                </a:lnSpc>
                <a:buFont typeface="Arial"/>
                <a:buChar char="•"/>
              </a:pPr>
              <a:r>
                <a:rPr lang="ru-RU" sz="3000" dirty="0">
                  <a:solidFill>
                    <a:srgbClr val="FFFFFF"/>
                  </a:solidFill>
                  <a:latin typeface="Poppins Light"/>
                </a:rPr>
                <a:t>требуется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подтверждени</a:t>
              </a:r>
              <a:r>
                <a:rPr lang="ru-RU" sz="3000" dirty="0">
                  <a:solidFill>
                    <a:srgbClr val="FFFFFF"/>
                  </a:solidFill>
                  <a:latin typeface="Poppins Light"/>
                </a:rPr>
                <a:t>е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личности</a:t>
              </a:r>
              <a:r>
                <a:rPr lang="en-US" sz="3000" dirty="0">
                  <a:solidFill>
                    <a:srgbClr val="FFFFFF"/>
                  </a:solidFill>
                  <a:latin typeface="Poppins Light"/>
                </a:rPr>
                <a:t> </a:t>
              </a:r>
              <a:r>
                <a:rPr lang="en-US" sz="3000" dirty="0" err="1">
                  <a:solidFill>
                    <a:srgbClr val="FFFFFF"/>
                  </a:solidFill>
                  <a:latin typeface="Poppins Light"/>
                </a:rPr>
                <a:t>обучающихся</a:t>
              </a: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  <a:p>
              <a:pPr>
                <a:lnSpc>
                  <a:spcPts val="4200"/>
                </a:lnSpc>
              </a:pP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71600" y="1181100"/>
            <a:ext cx="4159154" cy="8229600"/>
            <a:chOff x="0" y="0"/>
            <a:chExt cx="2620010" cy="5184140"/>
          </a:xfrm>
        </p:grpSpPr>
        <p:sp>
          <p:nvSpPr>
            <p:cNvPr id="7" name="Freeform 7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141414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202302" r="-5489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10B5BF"/>
            </a:solid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8120" y="-1036570"/>
            <a:ext cx="3282359" cy="3383875"/>
          </a:xfrm>
          <a:custGeom>
            <a:avLst/>
            <a:gdLst/>
            <a:ahLst/>
            <a:cxnLst/>
            <a:rect l="l" t="t" r="r" b="b"/>
            <a:pathLst>
              <a:path w="3282359" h="3383875">
                <a:moveTo>
                  <a:pt x="0" y="0"/>
                </a:moveTo>
                <a:lnTo>
                  <a:pt x="3282360" y="0"/>
                </a:lnTo>
                <a:lnTo>
                  <a:pt x="3282360" y="3383875"/>
                </a:lnTo>
                <a:lnTo>
                  <a:pt x="0" y="3383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38200" y="645998"/>
            <a:ext cx="11366156" cy="7394622"/>
            <a:chOff x="0" y="0"/>
            <a:chExt cx="15154875" cy="9859494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154875" cy="1659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720"/>
                </a:lnSpc>
              </a:pPr>
              <a:r>
                <a:rPr lang="ru-RU" sz="8100" dirty="0">
                  <a:solidFill>
                    <a:srgbClr val="FFFFFF"/>
                  </a:solidFill>
                  <a:latin typeface="Poppins Medium Bold"/>
                </a:rPr>
                <a:t>Текущее положение</a:t>
              </a:r>
              <a:endParaRPr lang="en-US" sz="8100" dirty="0">
                <a:solidFill>
                  <a:srgbClr val="FFFFFF"/>
                </a:solidFill>
                <a:latin typeface="Poppins Medium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88630"/>
              <a:ext cx="15154875" cy="5970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Преимущества: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chemeClr val="bg1"/>
                  </a:solidFill>
                </a:rPr>
                <a:t>наличие системы и ее работоспособность,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chemeClr val="bg1"/>
                  </a:solidFill>
                </a:rPr>
                <a:t>низкие затраты на ее содержание и обслуживание.</a:t>
              </a:r>
            </a:p>
            <a:p>
              <a:endParaRPr lang="ru-RU" sz="3200" dirty="0">
                <a:solidFill>
                  <a:schemeClr val="bg1"/>
                </a:solidFill>
              </a:endParaRPr>
            </a:p>
            <a:p>
              <a:r>
                <a:rPr lang="ru-RU" sz="3200" dirty="0">
                  <a:solidFill>
                    <a:schemeClr val="bg1"/>
                  </a:solidFill>
                </a:rPr>
                <a:t>Недостатки: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chemeClr val="bg1"/>
                  </a:solidFill>
                </a:rPr>
                <a:t>низкая эффективность системы,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chemeClr val="bg1"/>
                  </a:solidFill>
                </a:rPr>
                <a:t>большое количество ручного труда,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chemeClr val="bg1"/>
                  </a:solidFill>
                </a:rPr>
                <a:t>не соответствует уровню современных технологий.</a:t>
              </a:r>
            </a:p>
            <a:p>
              <a:pPr>
                <a:lnSpc>
                  <a:spcPts val="4200"/>
                </a:lnSpc>
              </a:pPr>
              <a:endParaRPr lang="en-US" sz="3000" dirty="0">
                <a:solidFill>
                  <a:srgbClr val="FFFFFF"/>
                </a:solidFill>
                <a:latin typeface="Poppins Light"/>
              </a:endParaRPr>
            </a:p>
          </p:txBody>
        </p:sp>
      </p:grpSp>
      <p:sp>
        <p:nvSpPr>
          <p:cNvPr id="16" name="Freeform 2">
            <a:extLst>
              <a:ext uri="{FF2B5EF4-FFF2-40B4-BE49-F238E27FC236}">
                <a16:creationId xmlns:a16="http://schemas.microsoft.com/office/drawing/2014/main" id="{B92A46E0-4442-44FA-AD02-DF77D4308CDA}"/>
              </a:ext>
            </a:extLst>
          </p:cNvPr>
          <p:cNvSpPr/>
          <p:nvPr/>
        </p:nvSpPr>
        <p:spPr>
          <a:xfrm flipH="1" flipV="1">
            <a:off x="11242625" y="4686300"/>
            <a:ext cx="7641615" cy="5845836"/>
          </a:xfrm>
          <a:custGeom>
            <a:avLst/>
            <a:gdLst/>
            <a:ahLst/>
            <a:cxnLst/>
            <a:rect l="l" t="t" r="r" b="b"/>
            <a:pathLst>
              <a:path w="7641615" h="5845836">
                <a:moveTo>
                  <a:pt x="7641616" y="5845836"/>
                </a:moveTo>
                <a:lnTo>
                  <a:pt x="0" y="5845836"/>
                </a:lnTo>
                <a:lnTo>
                  <a:pt x="0" y="0"/>
                </a:lnTo>
                <a:lnTo>
                  <a:pt x="7641616" y="0"/>
                </a:lnTo>
                <a:lnTo>
                  <a:pt x="7641616" y="5845836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0334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F9E6B5-26B9-4848-989E-33285FFE1719}"/>
              </a:ext>
            </a:extLst>
          </p:cNvPr>
          <p:cNvSpPr/>
          <p:nvPr/>
        </p:nvSpPr>
        <p:spPr>
          <a:xfrm>
            <a:off x="-304799" y="-419100"/>
            <a:ext cx="19507200" cy="11201400"/>
          </a:xfrm>
          <a:prstGeom prst="rect">
            <a:avLst/>
          </a:prstGeom>
          <a:solidFill>
            <a:srgbClr val="11111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2"/>
          <p:cNvSpPr/>
          <p:nvPr/>
        </p:nvSpPr>
        <p:spPr>
          <a:xfrm>
            <a:off x="7115553" y="3806414"/>
            <a:ext cx="3718751" cy="4114800"/>
          </a:xfrm>
          <a:custGeom>
            <a:avLst/>
            <a:gdLst/>
            <a:ahLst/>
            <a:cxnLst/>
            <a:rect l="l" t="t" r="r" b="b"/>
            <a:pathLst>
              <a:path w="3718751" h="4114800">
                <a:moveTo>
                  <a:pt x="0" y="0"/>
                </a:moveTo>
                <a:lnTo>
                  <a:pt x="3718750" y="0"/>
                </a:lnTo>
                <a:lnTo>
                  <a:pt x="3718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698969">
            <a:off x="6063115" y="3823997"/>
            <a:ext cx="2104875" cy="576210"/>
          </a:xfrm>
          <a:custGeom>
            <a:avLst/>
            <a:gdLst/>
            <a:ahLst/>
            <a:cxnLst/>
            <a:rect l="l" t="t" r="r" b="b"/>
            <a:pathLst>
              <a:path w="2104875" h="576210">
                <a:moveTo>
                  <a:pt x="0" y="0"/>
                </a:moveTo>
                <a:lnTo>
                  <a:pt x="2104875" y="0"/>
                </a:lnTo>
                <a:lnTo>
                  <a:pt x="2104875" y="576209"/>
                </a:lnTo>
                <a:lnTo>
                  <a:pt x="0" y="576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676761">
            <a:off x="10342894" y="3915339"/>
            <a:ext cx="2106498" cy="576654"/>
          </a:xfrm>
          <a:custGeom>
            <a:avLst/>
            <a:gdLst/>
            <a:ahLst/>
            <a:cxnLst/>
            <a:rect l="l" t="t" r="r" b="b"/>
            <a:pathLst>
              <a:path w="2106498" h="576654">
                <a:moveTo>
                  <a:pt x="0" y="0"/>
                </a:moveTo>
                <a:lnTo>
                  <a:pt x="2106498" y="0"/>
                </a:lnTo>
                <a:lnTo>
                  <a:pt x="2106498" y="576654"/>
                </a:lnTo>
                <a:lnTo>
                  <a:pt x="0" y="576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571766" y="184148"/>
            <a:ext cx="12501527" cy="844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Конфигурация</a:t>
            </a:r>
            <a:r>
              <a:rPr lang="en-US" sz="499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идеального</a:t>
            </a:r>
            <a:r>
              <a:rPr lang="en-US" sz="499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продукта</a:t>
            </a:r>
            <a:endParaRPr lang="en-US" sz="4999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17975" y="2946190"/>
            <a:ext cx="5710636" cy="3191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17"/>
              </a:lnSpc>
            </a:pPr>
            <a:r>
              <a:rPr lang="en-US" sz="2583" u="sng">
                <a:solidFill>
                  <a:srgbClr val="FFFFFF"/>
                </a:solidFill>
                <a:latin typeface="Poppins Light"/>
              </a:rPr>
              <a:t>Составляющие</a:t>
            </a:r>
            <a:r>
              <a:rPr lang="en-US" sz="2583">
                <a:solidFill>
                  <a:srgbClr val="FFFFFF"/>
                </a:solidFill>
                <a:latin typeface="Poppins Light"/>
              </a:rPr>
              <a:t>: </a:t>
            </a:r>
          </a:p>
          <a:p>
            <a:pPr marL="557872" lvl="1" indent="-278936">
              <a:lnSpc>
                <a:spcPts val="3617"/>
              </a:lnSpc>
              <a:buFont typeface="Arial"/>
              <a:buChar char="•"/>
            </a:pPr>
            <a:r>
              <a:rPr lang="en-US" sz="2583">
                <a:solidFill>
                  <a:srgbClr val="FFFFFF"/>
                </a:solidFill>
                <a:latin typeface="Poppins Light"/>
              </a:rPr>
              <a:t>считывающий элемент (камера)</a:t>
            </a:r>
          </a:p>
          <a:p>
            <a:pPr marL="557872" lvl="1" indent="-278936">
              <a:lnSpc>
                <a:spcPts val="3617"/>
              </a:lnSpc>
              <a:buFont typeface="Arial"/>
              <a:buChar char="•"/>
            </a:pPr>
            <a:r>
              <a:rPr lang="en-US" sz="2583">
                <a:solidFill>
                  <a:srgbClr val="FFFFFF"/>
                </a:solidFill>
                <a:latin typeface="Poppins Light"/>
              </a:rPr>
              <a:t>сервер с базой данных (много инфы, расписание, книги...)</a:t>
            </a:r>
          </a:p>
          <a:p>
            <a:pPr marL="557872" lvl="1" indent="-278936">
              <a:lnSpc>
                <a:spcPts val="3617"/>
              </a:lnSpc>
              <a:buFont typeface="Arial"/>
              <a:buChar char="•"/>
            </a:pPr>
            <a:r>
              <a:rPr lang="en-US" sz="2583">
                <a:solidFill>
                  <a:srgbClr val="FFFFFF"/>
                </a:solidFill>
                <a:latin typeface="Poppins Light"/>
              </a:rPr>
              <a:t>устройство вывода информации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3203" y="2126626"/>
            <a:ext cx="5994098" cy="608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1"/>
              </a:lnSpc>
            </a:pP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Внешняя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работа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: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работа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со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студентом</a:t>
            </a:r>
            <a:endParaRPr lang="en-US" sz="2450" u="sng" dirty="0">
              <a:solidFill>
                <a:srgbClr val="FFFFFF"/>
              </a:solidFill>
              <a:latin typeface="Poppins Light"/>
            </a:endParaRP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предоставление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личных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данных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при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поступлении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(ФИО,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фото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,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группа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)</a:t>
            </a: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отсканировать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лицо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и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войти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(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получив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доп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информацию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о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расписании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)</a:t>
            </a:r>
            <a:endParaRPr lang="ru-RU" sz="2450" dirty="0">
              <a:solidFill>
                <a:srgbClr val="FFFFFF"/>
              </a:solidFill>
              <a:latin typeface="Poppins Light"/>
            </a:endParaRP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endParaRPr lang="en-US" sz="2450" dirty="0">
              <a:solidFill>
                <a:srgbClr val="FFFFFF"/>
              </a:solidFill>
              <a:latin typeface="Poppins Light"/>
            </a:endParaRPr>
          </a:p>
          <a:p>
            <a:pPr>
              <a:lnSpc>
                <a:spcPts val="3431"/>
              </a:lnSpc>
            </a:pP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Внутренняя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работа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: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работа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самого</a:t>
            </a:r>
            <a:r>
              <a:rPr lang="en-US" sz="2450" u="sng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u="sng" dirty="0" err="1">
                <a:solidFill>
                  <a:srgbClr val="FFFFFF"/>
                </a:solidFill>
                <a:latin typeface="Poppins Light"/>
              </a:rPr>
              <a:t>устройства</a:t>
            </a:r>
            <a:endParaRPr lang="en-US" sz="2450" u="sng" dirty="0">
              <a:solidFill>
                <a:srgbClr val="FFFFFF"/>
              </a:solidFill>
              <a:latin typeface="Poppins Light"/>
            </a:endParaRP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обработка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запроса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и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поиск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нужной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информации</a:t>
            </a:r>
            <a:endParaRPr lang="en-US" sz="2450" dirty="0">
              <a:solidFill>
                <a:srgbClr val="FFFFFF"/>
              </a:solidFill>
              <a:latin typeface="Poppins Light"/>
            </a:endParaRP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предоставление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информации</a:t>
            </a:r>
            <a:endParaRPr lang="en-US" sz="2450" dirty="0">
              <a:solidFill>
                <a:srgbClr val="FFFFFF"/>
              </a:solidFill>
              <a:latin typeface="Poppins Light"/>
            </a:endParaRPr>
          </a:p>
          <a:p>
            <a:pPr marL="529145" lvl="1" indent="-264572">
              <a:lnSpc>
                <a:spcPts val="3431"/>
              </a:lnSpc>
              <a:buFont typeface="Arial"/>
              <a:buChar char="•"/>
            </a:pP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контроль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посещения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(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время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Poppins Light"/>
              </a:rPr>
              <a:t>прихода</a:t>
            </a:r>
            <a:r>
              <a:rPr lang="en-US" sz="2450" dirty="0">
                <a:solidFill>
                  <a:srgbClr val="FFFFFF"/>
                </a:solidFill>
                <a:latin typeface="Poppins Light"/>
              </a:rPr>
              <a:t>)</a:t>
            </a:r>
          </a:p>
        </p:txBody>
      </p:sp>
      <p:sp>
        <p:nvSpPr>
          <p:cNvPr id="8" name="Freeform 8"/>
          <p:cNvSpPr/>
          <p:nvPr/>
        </p:nvSpPr>
        <p:spPr>
          <a:xfrm>
            <a:off x="4974088" y="8112749"/>
            <a:ext cx="1344290" cy="1381981"/>
          </a:xfrm>
          <a:custGeom>
            <a:avLst/>
            <a:gdLst/>
            <a:ahLst/>
            <a:cxnLst/>
            <a:rect l="l" t="t" r="r" b="b"/>
            <a:pathLst>
              <a:path w="1344290" h="1381981">
                <a:moveTo>
                  <a:pt x="0" y="0"/>
                </a:moveTo>
                <a:lnTo>
                  <a:pt x="1344290" y="0"/>
                </a:lnTo>
                <a:lnTo>
                  <a:pt x="1344290" y="1381981"/>
                </a:lnTo>
                <a:lnTo>
                  <a:pt x="0" y="13819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764180" y="7921214"/>
            <a:ext cx="1309113" cy="1381981"/>
          </a:xfrm>
          <a:custGeom>
            <a:avLst/>
            <a:gdLst/>
            <a:ahLst/>
            <a:cxnLst/>
            <a:rect l="l" t="t" r="r" b="b"/>
            <a:pathLst>
              <a:path w="1309113" h="1381981">
                <a:moveTo>
                  <a:pt x="0" y="0"/>
                </a:moveTo>
                <a:lnTo>
                  <a:pt x="1309113" y="0"/>
                </a:lnTo>
                <a:lnTo>
                  <a:pt x="1309113" y="1381981"/>
                </a:lnTo>
                <a:lnTo>
                  <a:pt x="0" y="13819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B72581-D921-4FB0-B186-BF9072618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80" y="0"/>
            <a:ext cx="18407208" cy="102870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90F397B3-C83C-43A0-A5EE-1BCAD702CABF}"/>
              </a:ext>
            </a:extLst>
          </p:cNvPr>
          <p:cNvSpPr txBox="1"/>
          <p:nvPr/>
        </p:nvSpPr>
        <p:spPr>
          <a:xfrm>
            <a:off x="5875701" y="266700"/>
            <a:ext cx="12501527" cy="844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Конфигурация</a:t>
            </a:r>
            <a:r>
              <a:rPr lang="en-US" sz="499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идеального</a:t>
            </a:r>
            <a:r>
              <a:rPr lang="en-US" sz="499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4999" dirty="0" err="1">
                <a:solidFill>
                  <a:srgbClr val="FFFFFF"/>
                </a:solidFill>
                <a:latin typeface="Poppins Light"/>
              </a:rPr>
              <a:t>продукта</a:t>
            </a:r>
            <a:endParaRPr lang="en-US" sz="4999" dirty="0">
              <a:solidFill>
                <a:srgbClr val="FFFFFF"/>
              </a:solidFill>
              <a:latin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8449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1768" y="1610386"/>
            <a:ext cx="1483543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ru-RU" sz="8000" dirty="0">
                <a:solidFill>
                  <a:srgbClr val="FFFFFF"/>
                </a:solidFill>
                <a:latin typeface="Poppins Medium Bold"/>
              </a:rPr>
              <a:t>Мнение стейкхолдеров</a:t>
            </a:r>
            <a:endParaRPr lang="en-US" sz="8000" dirty="0">
              <a:solidFill>
                <a:srgbClr val="FFFFFF"/>
              </a:solidFill>
              <a:latin typeface="Poppins Medium Bold"/>
            </a:endParaRPr>
          </a:p>
        </p:txBody>
      </p:sp>
      <p:sp>
        <p:nvSpPr>
          <p:cNvPr id="4" name="Freeform 4"/>
          <p:cNvSpPr/>
          <p:nvPr/>
        </p:nvSpPr>
        <p:spPr>
          <a:xfrm flipH="1" flipV="1">
            <a:off x="13438492" y="-693407"/>
            <a:ext cx="7641615" cy="5845836"/>
          </a:xfrm>
          <a:custGeom>
            <a:avLst/>
            <a:gdLst/>
            <a:ahLst/>
            <a:cxnLst/>
            <a:rect l="l" t="t" r="r" b="b"/>
            <a:pathLst>
              <a:path w="7641615" h="5845836">
                <a:moveTo>
                  <a:pt x="7641616" y="5845835"/>
                </a:moveTo>
                <a:lnTo>
                  <a:pt x="0" y="5845835"/>
                </a:lnTo>
                <a:lnTo>
                  <a:pt x="0" y="0"/>
                </a:lnTo>
                <a:lnTo>
                  <a:pt x="7641616" y="0"/>
                </a:lnTo>
                <a:lnTo>
                  <a:pt x="7641616" y="584583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19311">
            <a:off x="6170177" y="7919905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62952">
            <a:off x="5373931" y="-2580437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E67403-5F5A-41DC-B7A0-66640FD63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24" y="3567141"/>
            <a:ext cx="5680886" cy="4471959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1DE9A715-1560-4755-B3CB-E8776E12F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744117">
            <a:off x="-714784" y="5140537"/>
            <a:ext cx="8229600" cy="1143000"/>
          </a:xfrm>
        </p:spPr>
        <p:txBody>
          <a:bodyPr/>
          <a:lstStyle/>
          <a:p>
            <a:r>
              <a:rPr lang="ru-RU" dirty="0"/>
              <a:t>За 64%</a:t>
            </a:r>
          </a:p>
        </p:txBody>
      </p:sp>
      <p:sp>
        <p:nvSpPr>
          <p:cNvPr id="14" name="Заголовок 10">
            <a:extLst>
              <a:ext uri="{FF2B5EF4-FFF2-40B4-BE49-F238E27FC236}">
                <a16:creationId xmlns:a16="http://schemas.microsoft.com/office/drawing/2014/main" id="{022B8499-7651-441A-83FA-0856F51D5C1A}"/>
              </a:ext>
            </a:extLst>
          </p:cNvPr>
          <p:cNvSpPr txBox="1">
            <a:spLocks/>
          </p:cNvSpPr>
          <p:nvPr/>
        </p:nvSpPr>
        <p:spPr>
          <a:xfrm rot="1747038">
            <a:off x="843224" y="40919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/>
              <a:t>Против 36%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4A6E73-31D9-4929-8C95-9626A8654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38386">
            <a:off x="9839575" y="3591395"/>
            <a:ext cx="6586417" cy="5169088"/>
          </a:xfrm>
          <a:prstGeom prst="rect">
            <a:avLst/>
          </a:prstGeom>
        </p:spPr>
      </p:pic>
      <p:sp>
        <p:nvSpPr>
          <p:cNvPr id="16" name="Заголовок 10">
            <a:extLst>
              <a:ext uri="{FF2B5EF4-FFF2-40B4-BE49-F238E27FC236}">
                <a16:creationId xmlns:a16="http://schemas.microsoft.com/office/drawing/2014/main" id="{331900F9-0206-40EF-983A-4CBDCEA33E38}"/>
              </a:ext>
            </a:extLst>
          </p:cNvPr>
          <p:cNvSpPr txBox="1">
            <a:spLocks/>
          </p:cNvSpPr>
          <p:nvPr/>
        </p:nvSpPr>
        <p:spPr>
          <a:xfrm rot="1744117">
            <a:off x="8311257" y="61563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 54%</a:t>
            </a:r>
          </a:p>
        </p:txBody>
      </p:sp>
      <p:sp>
        <p:nvSpPr>
          <p:cNvPr id="17" name="Заголовок 10">
            <a:extLst>
              <a:ext uri="{FF2B5EF4-FFF2-40B4-BE49-F238E27FC236}">
                <a16:creationId xmlns:a16="http://schemas.microsoft.com/office/drawing/2014/main" id="{B6AA5623-0B71-4358-A135-A991B7FC41B9}"/>
              </a:ext>
            </a:extLst>
          </p:cNvPr>
          <p:cNvSpPr txBox="1">
            <a:spLocks/>
          </p:cNvSpPr>
          <p:nvPr/>
        </p:nvSpPr>
        <p:spPr>
          <a:xfrm rot="2365098">
            <a:off x="9778159" y="43042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/>
              <a:t>Против 46%</a:t>
            </a:r>
          </a:p>
        </p:txBody>
      </p:sp>
      <p:sp>
        <p:nvSpPr>
          <p:cNvPr id="18" name="Заголовок 10">
            <a:extLst>
              <a:ext uri="{FF2B5EF4-FFF2-40B4-BE49-F238E27FC236}">
                <a16:creationId xmlns:a16="http://schemas.microsoft.com/office/drawing/2014/main" id="{72989C0A-A3C3-45FF-8CB0-AE0555456904}"/>
              </a:ext>
            </a:extLst>
          </p:cNvPr>
          <p:cNvSpPr txBox="1">
            <a:spLocks/>
          </p:cNvSpPr>
          <p:nvPr/>
        </p:nvSpPr>
        <p:spPr>
          <a:xfrm>
            <a:off x="-650362" y="821075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Студенты</a:t>
            </a:r>
          </a:p>
        </p:txBody>
      </p:sp>
      <p:sp>
        <p:nvSpPr>
          <p:cNvPr id="19" name="Заголовок 10">
            <a:extLst>
              <a:ext uri="{FF2B5EF4-FFF2-40B4-BE49-F238E27FC236}">
                <a16:creationId xmlns:a16="http://schemas.microsoft.com/office/drawing/2014/main" id="{9CAF3F7B-1076-47D9-ADF6-2C258426B62D}"/>
              </a:ext>
            </a:extLst>
          </p:cNvPr>
          <p:cNvSpPr txBox="1">
            <a:spLocks/>
          </p:cNvSpPr>
          <p:nvPr/>
        </p:nvSpPr>
        <p:spPr>
          <a:xfrm>
            <a:off x="8744661" y="83743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198211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1768" y="1610386"/>
            <a:ext cx="1483543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FFFFFF"/>
                </a:solidFill>
                <a:latin typeface="Poppins Medium Bold"/>
              </a:rPr>
              <a:t>Решение проблем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3140832"/>
            <a:ext cx="18288000" cy="548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50" lvl="1" indent="-485775">
              <a:lnSpc>
                <a:spcPts val="5400"/>
              </a:lnSpc>
              <a:buFont typeface="Arial"/>
              <a:buChar char="•"/>
            </a:pP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упрощение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системы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входа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в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университет</a:t>
            </a:r>
            <a:endParaRPr lang="en-US" sz="4500" dirty="0">
              <a:solidFill>
                <a:srgbClr val="FFFFFF"/>
              </a:solidFill>
              <a:latin typeface="Poppins Medium Bold"/>
            </a:endParaRPr>
          </a:p>
          <a:p>
            <a:pPr marL="971550" lvl="1" indent="-485775">
              <a:lnSpc>
                <a:spcPts val="5400"/>
              </a:lnSpc>
              <a:buFont typeface="Arial"/>
              <a:buChar char="•"/>
            </a:pP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повышение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уровня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безопасности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за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счет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невозможности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передачи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собственных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данных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для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входа</a:t>
            </a:r>
            <a:endParaRPr lang="en-US" sz="4500" dirty="0">
              <a:solidFill>
                <a:srgbClr val="FFFFFF"/>
              </a:solidFill>
              <a:latin typeface="Poppins Medium Bold"/>
            </a:endParaRPr>
          </a:p>
          <a:p>
            <a:pPr marL="971550" lvl="1" indent="-485775">
              <a:lnSpc>
                <a:spcPts val="5400"/>
              </a:lnSpc>
              <a:buFont typeface="Arial"/>
              <a:buChar char="•"/>
            </a:pP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замена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человеческих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ресурсов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на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технологию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биометрической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идентификации</a:t>
            </a:r>
            <a:endParaRPr lang="en-US" sz="4500" dirty="0">
              <a:solidFill>
                <a:srgbClr val="FFFFFF"/>
              </a:solidFill>
              <a:latin typeface="Poppins Medium Bold"/>
            </a:endParaRPr>
          </a:p>
          <a:p>
            <a:pPr marL="971550" lvl="1" indent="-485775">
              <a:lnSpc>
                <a:spcPts val="5400"/>
              </a:lnSpc>
              <a:buFont typeface="Arial"/>
              <a:buChar char="•"/>
            </a:pP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отсутствие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необходимости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вовлечения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персонала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в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данный</a:t>
            </a:r>
            <a:r>
              <a:rPr lang="en-US" sz="45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oppins Medium Bold"/>
              </a:rPr>
              <a:t>процесс</a:t>
            </a:r>
            <a:endParaRPr lang="en-US" sz="4500" dirty="0">
              <a:solidFill>
                <a:srgbClr val="FFFFFF"/>
              </a:solidFill>
              <a:latin typeface="Poppins Medium Bold"/>
            </a:endParaRPr>
          </a:p>
        </p:txBody>
      </p:sp>
      <p:sp>
        <p:nvSpPr>
          <p:cNvPr id="4" name="Freeform 4"/>
          <p:cNvSpPr/>
          <p:nvPr/>
        </p:nvSpPr>
        <p:spPr>
          <a:xfrm flipH="1" flipV="1">
            <a:off x="13438492" y="-1104900"/>
            <a:ext cx="7641615" cy="5845836"/>
          </a:xfrm>
          <a:custGeom>
            <a:avLst/>
            <a:gdLst/>
            <a:ahLst/>
            <a:cxnLst/>
            <a:rect l="l" t="t" r="r" b="b"/>
            <a:pathLst>
              <a:path w="7641615" h="5845836">
                <a:moveTo>
                  <a:pt x="7641616" y="5845835"/>
                </a:moveTo>
                <a:lnTo>
                  <a:pt x="0" y="5845835"/>
                </a:lnTo>
                <a:lnTo>
                  <a:pt x="0" y="0"/>
                </a:lnTo>
                <a:lnTo>
                  <a:pt x="7641616" y="0"/>
                </a:lnTo>
                <a:lnTo>
                  <a:pt x="7641616" y="584583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19311">
            <a:off x="6170177" y="7919905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62952">
            <a:off x="5373931" y="-2580437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0B9556-FFEE-4AFF-81CC-C79A6DC3F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298" y="2476500"/>
            <a:ext cx="9897281" cy="7164209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91768" y="1610386"/>
            <a:ext cx="1483543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ru-RU" sz="8000" dirty="0">
                <a:solidFill>
                  <a:srgbClr val="FFFFFF"/>
                </a:solidFill>
                <a:latin typeface="Poppins Medium Bold"/>
              </a:rPr>
              <a:t>Этапы:</a:t>
            </a:r>
            <a:endParaRPr lang="en-US" sz="8000" dirty="0">
              <a:solidFill>
                <a:srgbClr val="FFFFFF"/>
              </a:solidFill>
              <a:latin typeface="Poppins Medium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43000" y="3192355"/>
            <a:ext cx="18288000" cy="443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Определение целей и задач проекта</a:t>
            </a:r>
          </a:p>
          <a:p>
            <a:pPr marL="514350" indent="-514350">
              <a:buAutoNum type="arabicPeriod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Анализ потребностей университета</a:t>
            </a:r>
          </a:p>
          <a:p>
            <a:pPr marL="514350" indent="-514350">
              <a:buAutoNum type="arabicPeriod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Изучение технических аспектов</a:t>
            </a:r>
          </a:p>
          <a:p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4. Оценка рисков </a:t>
            </a:r>
          </a:p>
          <a:p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5. Подготовка бизнес-плана</a:t>
            </a:r>
          </a:p>
          <a:p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6. Привлечение заинтересованных сторон</a:t>
            </a:r>
            <a:b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</a:b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7. Разработка плана коммуникаций</a:t>
            </a:r>
            <a:b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</a:b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8. Утверждение плана проекта </a:t>
            </a:r>
          </a:p>
          <a:p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9. Начало выполнения проекта</a:t>
            </a:r>
            <a:endParaRPr lang="en-US" sz="3200" dirty="0">
              <a:solidFill>
                <a:schemeClr val="bg1"/>
              </a:solidFill>
              <a:latin typeface="Poppins Light" panose="020B0604020202020204" charset="0"/>
              <a:cs typeface="Poppins Light" panose="020B0604020202020204" charset="0"/>
            </a:endParaRPr>
          </a:p>
        </p:txBody>
      </p:sp>
      <p:sp>
        <p:nvSpPr>
          <p:cNvPr id="4" name="Freeform 4"/>
          <p:cNvSpPr/>
          <p:nvPr/>
        </p:nvSpPr>
        <p:spPr>
          <a:xfrm flipH="1" flipV="1">
            <a:off x="13563600" y="-702336"/>
            <a:ext cx="7641615" cy="5845836"/>
          </a:xfrm>
          <a:custGeom>
            <a:avLst/>
            <a:gdLst/>
            <a:ahLst/>
            <a:cxnLst/>
            <a:rect l="l" t="t" r="r" b="b"/>
            <a:pathLst>
              <a:path w="7641615" h="5845836">
                <a:moveTo>
                  <a:pt x="7641616" y="5845835"/>
                </a:moveTo>
                <a:lnTo>
                  <a:pt x="0" y="5845835"/>
                </a:lnTo>
                <a:lnTo>
                  <a:pt x="0" y="0"/>
                </a:lnTo>
                <a:lnTo>
                  <a:pt x="7641616" y="0"/>
                </a:lnTo>
                <a:lnTo>
                  <a:pt x="7641616" y="584583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19311">
            <a:off x="6170177" y="7919905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62952">
            <a:off x="5373931" y="-2580437"/>
            <a:ext cx="1343326" cy="4734190"/>
          </a:xfrm>
          <a:custGeom>
            <a:avLst/>
            <a:gdLst/>
            <a:ahLst/>
            <a:cxnLst/>
            <a:rect l="l" t="t" r="r" b="b"/>
            <a:pathLst>
              <a:path w="1343326" h="4734190">
                <a:moveTo>
                  <a:pt x="0" y="0"/>
                </a:moveTo>
                <a:lnTo>
                  <a:pt x="1343326" y="0"/>
                </a:lnTo>
                <a:lnTo>
                  <a:pt x="1343326" y="4734190"/>
                </a:lnTo>
                <a:lnTo>
                  <a:pt x="0" y="47341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2468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5410200" y="6411170"/>
            <a:ext cx="4024687" cy="4528480"/>
          </a:xfrm>
          <a:custGeom>
            <a:avLst/>
            <a:gdLst/>
            <a:ahLst/>
            <a:cxnLst/>
            <a:rect l="l" t="t" r="r" b="b"/>
            <a:pathLst>
              <a:path w="4024687" h="4528480">
                <a:moveTo>
                  <a:pt x="4024687" y="0"/>
                </a:moveTo>
                <a:lnTo>
                  <a:pt x="0" y="0"/>
                </a:lnTo>
                <a:lnTo>
                  <a:pt x="0" y="4528480"/>
                </a:lnTo>
                <a:lnTo>
                  <a:pt x="4024687" y="4528480"/>
                </a:lnTo>
                <a:lnTo>
                  <a:pt x="4024687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14386" y="1038225"/>
            <a:ext cx="7538152" cy="2024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79"/>
              </a:lnSpc>
            </a:pPr>
            <a:r>
              <a:rPr lang="en-US" sz="6733">
                <a:solidFill>
                  <a:srgbClr val="FFFFFF"/>
                </a:solidFill>
                <a:latin typeface="Poppins Medium Bold"/>
              </a:rPr>
              <a:t>Потенциальные преимущества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4386" y="4609256"/>
            <a:ext cx="7323908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6218" lvl="1" indent="-368109">
              <a:lnSpc>
                <a:spcPts val="4773"/>
              </a:lnSpc>
              <a:buFont typeface="Arial"/>
              <a:buChar char="•"/>
            </a:pP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Цифровизация</a:t>
            </a:r>
            <a:r>
              <a:rPr lang="en-US" sz="340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контроля</a:t>
            </a:r>
            <a:r>
              <a:rPr lang="en-US" sz="340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посещаемости</a:t>
            </a:r>
            <a:endParaRPr lang="en-US" sz="3409" dirty="0">
              <a:solidFill>
                <a:srgbClr val="FFFFFF"/>
              </a:solidFill>
              <a:latin typeface="Poppins Light"/>
            </a:endParaRPr>
          </a:p>
          <a:p>
            <a:pPr marL="736218" lvl="1" indent="-368109">
              <a:lnSpc>
                <a:spcPts val="4773"/>
              </a:lnSpc>
              <a:buFont typeface="Arial"/>
              <a:buChar char="•"/>
            </a:pP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Возможность</a:t>
            </a:r>
            <a:r>
              <a:rPr lang="en-US" sz="340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внедрения</a:t>
            </a:r>
            <a:r>
              <a:rPr lang="en-US" sz="340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платежной</a:t>
            </a:r>
            <a:r>
              <a:rPr lang="en-US" sz="3409" dirty="0">
                <a:solidFill>
                  <a:srgbClr val="FFFFFF"/>
                </a:solidFill>
                <a:latin typeface="Poppins Light"/>
              </a:rPr>
              <a:t> </a:t>
            </a:r>
            <a:r>
              <a:rPr lang="en-US" sz="3409" dirty="0" err="1">
                <a:solidFill>
                  <a:srgbClr val="FFFFFF"/>
                </a:solidFill>
                <a:latin typeface="Poppins Light"/>
              </a:rPr>
              <a:t>системы</a:t>
            </a:r>
            <a:endParaRPr lang="en-US" sz="3409" dirty="0">
              <a:solidFill>
                <a:srgbClr val="FFFFFF"/>
              </a:solidFill>
              <a:latin typeface="Poppins Light"/>
            </a:endParaRPr>
          </a:p>
          <a:p>
            <a:pPr>
              <a:lnSpc>
                <a:spcPts val="4354"/>
              </a:lnSpc>
            </a:pPr>
            <a:endParaRPr lang="en-US" sz="3409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14421" y="3849042"/>
            <a:ext cx="7323839" cy="26789"/>
          </a:xfrm>
          <a:prstGeom prst="line">
            <a:avLst/>
          </a:prstGeom>
          <a:ln w="19050" cap="rnd">
            <a:solidFill>
              <a:srgbClr val="10B5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9871601" y="948079"/>
            <a:ext cx="7976932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FFFFFF"/>
                </a:solidFill>
                <a:latin typeface="Poppins Medium Bold"/>
              </a:rPr>
              <a:t>Потенциальные риски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84197" y="4457700"/>
            <a:ext cx="7913151" cy="443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Кража и утечка биометрических данных студентов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Погрешность идентификации личности студента – очки, маски, верхняя одежда, головные уборы, запотевание камеры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cs typeface="Poppins Light" panose="020B0604020202020204" charset="0"/>
              </a:rPr>
              <a:t>Технический сбой – нестабильное подключение к интернету, перепад электрического тока</a:t>
            </a:r>
          </a:p>
        </p:txBody>
      </p:sp>
      <p:sp>
        <p:nvSpPr>
          <p:cNvPr id="8" name="AutoShape 8"/>
          <p:cNvSpPr/>
          <p:nvPr/>
        </p:nvSpPr>
        <p:spPr>
          <a:xfrm>
            <a:off x="9935426" y="3803203"/>
            <a:ext cx="7913107" cy="36314"/>
          </a:xfrm>
          <a:prstGeom prst="line">
            <a:avLst/>
          </a:prstGeom>
          <a:ln w="19050" cap="rnd">
            <a:solidFill>
              <a:srgbClr val="10B5B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9236" y="5574981"/>
            <a:ext cx="3699341" cy="1937530"/>
          </a:xfrm>
          <a:custGeom>
            <a:avLst/>
            <a:gdLst/>
            <a:ahLst/>
            <a:cxnLst/>
            <a:rect l="l" t="t" r="r" b="b"/>
            <a:pathLst>
              <a:path w="3699341" h="1937530">
                <a:moveTo>
                  <a:pt x="0" y="0"/>
                </a:moveTo>
                <a:lnTo>
                  <a:pt x="3699341" y="0"/>
                </a:lnTo>
                <a:lnTo>
                  <a:pt x="3699341" y="1937530"/>
                </a:lnTo>
                <a:lnTo>
                  <a:pt x="0" y="19375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81128" y="5685344"/>
            <a:ext cx="2906078" cy="4114800"/>
          </a:xfrm>
          <a:custGeom>
            <a:avLst/>
            <a:gdLst/>
            <a:ahLst/>
            <a:cxnLst/>
            <a:rect l="l" t="t" r="r" b="b"/>
            <a:pathLst>
              <a:path w="2906078" h="4114800">
                <a:moveTo>
                  <a:pt x="0" y="0"/>
                </a:moveTo>
                <a:lnTo>
                  <a:pt x="2906078" y="0"/>
                </a:lnTo>
                <a:lnTo>
                  <a:pt x="29060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86951" y="4795606"/>
            <a:ext cx="1548661" cy="4114800"/>
          </a:xfrm>
          <a:custGeom>
            <a:avLst/>
            <a:gdLst/>
            <a:ahLst/>
            <a:cxnLst/>
            <a:rect l="l" t="t" r="r" b="b"/>
            <a:pathLst>
              <a:path w="1548661" h="4114800">
                <a:moveTo>
                  <a:pt x="0" y="0"/>
                </a:moveTo>
                <a:lnTo>
                  <a:pt x="1548661" y="0"/>
                </a:lnTo>
                <a:lnTo>
                  <a:pt x="15486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15972" y="5824647"/>
            <a:ext cx="3821621" cy="4114800"/>
          </a:xfrm>
          <a:custGeom>
            <a:avLst/>
            <a:gdLst/>
            <a:ahLst/>
            <a:cxnLst/>
            <a:rect l="l" t="t" r="r" b="b"/>
            <a:pathLst>
              <a:path w="3821621" h="4114800">
                <a:moveTo>
                  <a:pt x="0" y="0"/>
                </a:moveTo>
                <a:lnTo>
                  <a:pt x="3821620" y="0"/>
                </a:lnTo>
                <a:lnTo>
                  <a:pt x="38216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762024" y="4554838"/>
            <a:ext cx="2448201" cy="3292202"/>
          </a:xfrm>
          <a:custGeom>
            <a:avLst/>
            <a:gdLst/>
            <a:ahLst/>
            <a:cxnLst/>
            <a:rect l="l" t="t" r="r" b="b"/>
            <a:pathLst>
              <a:path w="2448201" h="3292202">
                <a:moveTo>
                  <a:pt x="0" y="0"/>
                </a:moveTo>
                <a:lnTo>
                  <a:pt x="2448202" y="0"/>
                </a:lnTo>
                <a:lnTo>
                  <a:pt x="2448202" y="3292203"/>
                </a:lnTo>
                <a:lnTo>
                  <a:pt x="0" y="329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8997" y="407670"/>
            <a:ext cx="15536230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7500">
                <a:solidFill>
                  <a:srgbClr val="FFFFFF"/>
                </a:solidFill>
                <a:latin typeface="Poppins Medium Bold"/>
              </a:rPr>
              <a:t>Где уже применяется данная технология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4717" y="3238500"/>
            <a:ext cx="418838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Poppins Medium"/>
              </a:rPr>
              <a:t>Фитнес-залы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85395" y="4381500"/>
            <a:ext cx="18954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Poppins Medium"/>
              </a:rPr>
              <a:t>Банки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76145" y="3238500"/>
            <a:ext cx="473571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Poppins Medium"/>
              </a:rPr>
              <a:t>Военная сфера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42274" y="4381500"/>
            <a:ext cx="328160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Poppins Medium"/>
              </a:rPr>
              <a:t>Медицина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16461" y="3238500"/>
            <a:ext cx="184273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Poppins Medium"/>
              </a:rPr>
              <a:t>Наука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48438" y="1243074"/>
            <a:ext cx="6901659" cy="6901659"/>
          </a:xfrm>
          <a:custGeom>
            <a:avLst/>
            <a:gdLst/>
            <a:ahLst/>
            <a:cxnLst/>
            <a:rect l="l" t="t" r="r" b="b"/>
            <a:pathLst>
              <a:path w="6901659" h="6901659">
                <a:moveTo>
                  <a:pt x="0" y="0"/>
                </a:moveTo>
                <a:lnTo>
                  <a:pt x="6901660" y="0"/>
                </a:lnTo>
                <a:lnTo>
                  <a:pt x="6901660" y="6901659"/>
                </a:lnTo>
                <a:lnTo>
                  <a:pt x="0" y="69016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14500" y="943640"/>
            <a:ext cx="7290269" cy="11134060"/>
            <a:chOff x="0" y="0"/>
            <a:chExt cx="9720359" cy="11199627"/>
          </a:xfrm>
        </p:grpSpPr>
        <p:sp>
          <p:nvSpPr>
            <p:cNvPr id="4" name="TextBox 4"/>
            <p:cNvSpPr txBox="1"/>
            <p:nvPr/>
          </p:nvSpPr>
          <p:spPr>
            <a:xfrm>
              <a:off x="355600" y="3538329"/>
              <a:ext cx="9364759" cy="4910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5400" dirty="0" err="1">
                  <a:solidFill>
                    <a:srgbClr val="10B5BF"/>
                  </a:solidFill>
                  <a:latin typeface="Poppins Medium"/>
                </a:rPr>
                <a:t>Безопасность</a:t>
              </a:r>
              <a:endParaRPr lang="en-US" sz="5400" dirty="0">
                <a:solidFill>
                  <a:srgbClr val="10B5BF"/>
                </a:solidFill>
                <a:latin typeface="Poppins Medium"/>
              </a:endParaRPr>
            </a:p>
            <a:p>
              <a:pPr>
                <a:lnSpc>
                  <a:spcPct val="150000"/>
                </a:lnSpc>
              </a:pPr>
              <a:r>
                <a:rPr lang="en-US" sz="5400" dirty="0" err="1">
                  <a:solidFill>
                    <a:srgbClr val="10B5BF"/>
                  </a:solidFill>
                  <a:latin typeface="Poppins Medium"/>
                </a:rPr>
                <a:t>Конфиденциальность</a:t>
              </a:r>
              <a:endParaRPr lang="en-US" sz="5400" dirty="0">
                <a:solidFill>
                  <a:srgbClr val="10B5BF"/>
                </a:solidFill>
                <a:latin typeface="Poppins Medium"/>
              </a:endParaRPr>
            </a:p>
            <a:p>
              <a:pPr>
                <a:lnSpc>
                  <a:spcPct val="150000"/>
                </a:lnSpc>
              </a:pPr>
              <a:r>
                <a:rPr lang="en-US" sz="5400" dirty="0" err="1">
                  <a:solidFill>
                    <a:srgbClr val="10B5BF"/>
                  </a:solidFill>
                  <a:latin typeface="Poppins Medium"/>
                </a:rPr>
                <a:t>Уникальность</a:t>
              </a:r>
              <a:endParaRPr lang="en-US" sz="5400" dirty="0">
                <a:solidFill>
                  <a:srgbClr val="10B5BF"/>
                </a:solidFill>
                <a:latin typeface="Poppins Medium"/>
              </a:endParaRPr>
            </a:p>
            <a:p>
              <a:pPr>
                <a:lnSpc>
                  <a:spcPct val="150000"/>
                </a:lnSpc>
              </a:pPr>
              <a:r>
                <a:rPr lang="en-US" sz="5400" dirty="0" err="1">
                  <a:solidFill>
                    <a:srgbClr val="10B5BF"/>
                  </a:solidFill>
                  <a:latin typeface="Poppins Medium"/>
                </a:rPr>
                <a:t>Доступность</a:t>
              </a:r>
              <a:endParaRPr lang="en-US" sz="5400" dirty="0">
                <a:solidFill>
                  <a:srgbClr val="10B5BF"/>
                </a:solidFill>
                <a:latin typeface="Poppins Medium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9364759" cy="5638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>
                  <a:solidFill>
                    <a:srgbClr val="FFFFFF"/>
                  </a:solidFill>
                  <a:latin typeface="Poppins Medium Bold"/>
                </a:rPr>
                <a:t>Принципы реализации идеи на рынке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812152"/>
              <a:ext cx="9364759" cy="1387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Poppins Light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619741" y="1028700"/>
            <a:ext cx="0" cy="7638389"/>
          </a:xfrm>
          <a:prstGeom prst="line">
            <a:avLst/>
          </a:prstGeom>
          <a:ln w="19050" cap="rnd">
            <a:solidFill>
              <a:srgbClr val="10B5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9653710" y="3827252"/>
            <a:ext cx="4872488" cy="5114253"/>
          </a:xfrm>
          <a:custGeom>
            <a:avLst/>
            <a:gdLst/>
            <a:ahLst/>
            <a:cxnLst/>
            <a:rect l="l" t="t" r="r" b="b"/>
            <a:pathLst>
              <a:path w="4872488" h="5114253">
                <a:moveTo>
                  <a:pt x="0" y="0"/>
                </a:moveTo>
                <a:lnTo>
                  <a:pt x="4872488" y="0"/>
                </a:lnTo>
                <a:lnTo>
                  <a:pt x="4872488" y="5114253"/>
                </a:lnTo>
                <a:lnTo>
                  <a:pt x="0" y="5114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50023" y="1333830"/>
            <a:ext cx="4150519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 Medium Bold"/>
              </a:rPr>
              <a:t>Команда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19741" y="1538129"/>
            <a:ext cx="11550538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Бражникова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Екатерина</a:t>
            </a: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Владимировна</a:t>
            </a: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 -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лидер</a:t>
            </a:r>
            <a:endParaRPr lang="en-US" sz="3800" dirty="0">
              <a:solidFill>
                <a:srgbClr val="FFFFFF"/>
              </a:solidFill>
              <a:latin typeface="Poppins Medium Bold"/>
            </a:endParaRPr>
          </a:p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Шевченко</a:t>
            </a: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Виктория</a:t>
            </a: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Юрьевна</a:t>
            </a:r>
            <a:r>
              <a:rPr lang="en-US" sz="3800" dirty="0">
                <a:solidFill>
                  <a:srgbClr val="FFFFFF"/>
                </a:solidFill>
                <a:latin typeface="Poppins Medium Bold"/>
              </a:rPr>
              <a:t> - </a:t>
            </a:r>
            <a:r>
              <a:rPr lang="en-US" sz="3800" dirty="0" err="1">
                <a:solidFill>
                  <a:srgbClr val="FFFFFF"/>
                </a:solidFill>
                <a:latin typeface="Poppins Medium Bold"/>
              </a:rPr>
              <a:t>администратор</a:t>
            </a:r>
            <a:endParaRPr lang="en-US" sz="3800" dirty="0">
              <a:solidFill>
                <a:srgbClr val="FFFFFF"/>
              </a:solidFill>
              <a:latin typeface="Poppins Medium Bold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15246957" y="6677265"/>
            <a:ext cx="4024687" cy="4528480"/>
          </a:xfrm>
          <a:custGeom>
            <a:avLst/>
            <a:gdLst/>
            <a:ahLst/>
            <a:cxnLst/>
            <a:rect l="l" t="t" r="r" b="b"/>
            <a:pathLst>
              <a:path w="4024687" h="4528480">
                <a:moveTo>
                  <a:pt x="4024686" y="0"/>
                </a:moveTo>
                <a:lnTo>
                  <a:pt x="0" y="0"/>
                </a:lnTo>
                <a:lnTo>
                  <a:pt x="0" y="4528480"/>
                </a:lnTo>
                <a:lnTo>
                  <a:pt x="4024686" y="4528480"/>
                </a:lnTo>
                <a:lnTo>
                  <a:pt x="402468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5725" y="4371975"/>
            <a:ext cx="6305416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0"/>
              </a:lnSpc>
              <a:spcBef>
                <a:spcPct val="0"/>
              </a:spcBef>
            </a:pP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Желание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знать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является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самым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мощным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человеческим</a:t>
            </a:r>
            <a:r>
              <a:rPr lang="en-US" sz="3400" dirty="0">
                <a:solidFill>
                  <a:srgbClr val="FFFFFF"/>
                </a:solidFill>
                <a:latin typeface="Poppins Medium Bold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Poppins Medium Bold"/>
              </a:rPr>
              <a:t>двигателем</a:t>
            </a:r>
            <a:endParaRPr lang="en-US" sz="3400" dirty="0">
              <a:solidFill>
                <a:srgbClr val="FFFFFF"/>
              </a:solidFill>
              <a:latin typeface="Poppins Medium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39388" y="4807243"/>
            <a:ext cx="10336162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>
                <a:solidFill>
                  <a:srgbClr val="FFFFFF"/>
                </a:solidFill>
                <a:latin typeface="Poppins Medium Bold"/>
              </a:rPr>
              <a:t>Спасибо за внимание</a:t>
            </a:r>
          </a:p>
        </p:txBody>
      </p:sp>
      <p:sp>
        <p:nvSpPr>
          <p:cNvPr id="3" name="Freeform 3"/>
          <p:cNvSpPr/>
          <p:nvPr/>
        </p:nvSpPr>
        <p:spPr>
          <a:xfrm>
            <a:off x="9144000" y="-1400753"/>
            <a:ext cx="7160084" cy="5477464"/>
          </a:xfrm>
          <a:custGeom>
            <a:avLst/>
            <a:gdLst/>
            <a:ahLst/>
            <a:cxnLst/>
            <a:rect l="l" t="t" r="r" b="b"/>
            <a:pathLst>
              <a:path w="7160084" h="5477464">
                <a:moveTo>
                  <a:pt x="0" y="0"/>
                </a:moveTo>
                <a:lnTo>
                  <a:pt x="7160084" y="0"/>
                </a:lnTo>
                <a:lnTo>
                  <a:pt x="7160084" y="5477464"/>
                </a:lnTo>
                <a:lnTo>
                  <a:pt x="0" y="5477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698346" flipH="1">
            <a:off x="14309952" y="2598981"/>
            <a:ext cx="2866797" cy="2955461"/>
          </a:xfrm>
          <a:custGeom>
            <a:avLst/>
            <a:gdLst/>
            <a:ahLst/>
            <a:cxnLst/>
            <a:rect l="l" t="t" r="r" b="b"/>
            <a:pathLst>
              <a:path w="2866797" h="2955461">
                <a:moveTo>
                  <a:pt x="2866796" y="0"/>
                </a:moveTo>
                <a:lnTo>
                  <a:pt x="0" y="0"/>
                </a:lnTo>
                <a:lnTo>
                  <a:pt x="0" y="2955460"/>
                </a:lnTo>
                <a:lnTo>
                  <a:pt x="2866796" y="2955460"/>
                </a:lnTo>
                <a:lnTo>
                  <a:pt x="286679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341</TotalTime>
  <Words>332</Words>
  <Application>Microsoft Office PowerPoint</Application>
  <PresentationFormat>Произвольный</PresentationFormat>
  <Paragraphs>79</Paragraphs>
  <Slides>14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Poppins Light</vt:lpstr>
      <vt:lpstr>Calibri</vt:lpstr>
      <vt:lpstr>Arial</vt:lpstr>
      <vt:lpstr>Poppins Medium Bold</vt:lpstr>
      <vt:lpstr>Poppins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 64%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Биометрия для СПбГЭУ</dc:title>
  <dc:creator>Екатерина Бражникова</dc:creator>
  <cp:lastModifiedBy>bkkat</cp:lastModifiedBy>
  <cp:revision>12</cp:revision>
  <dcterms:created xsi:type="dcterms:W3CDTF">2006-08-16T00:00:00Z</dcterms:created>
  <dcterms:modified xsi:type="dcterms:W3CDTF">2023-11-13T13:01:24Z</dcterms:modified>
  <dc:identifier>DAFx4IEq1Fw</dc:identifier>
</cp:coreProperties>
</file>