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287674B-CCE2-4FC9-8431-061DF599E34F}">
  <a:tblStyle styleId="{9287674B-CCE2-4FC9-8431-061DF599E34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3.jpg"/><Relationship Id="rId6" Type="http://schemas.openxmlformats.org/officeDocument/2006/relationships/image" Target="../media/image10.png"/><Relationship Id="rId7" Type="http://schemas.openxmlformats.org/officeDocument/2006/relationships/image" Target="../media/image8.pn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Relationship Id="rId5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image" Target="../media/image27.png"/><Relationship Id="rId5" Type="http://schemas.openxmlformats.org/officeDocument/2006/relationships/image" Target="../media/image34.png"/><Relationship Id="rId6" Type="http://schemas.openxmlformats.org/officeDocument/2006/relationships/image" Target="../media/image33.png"/><Relationship Id="rId7" Type="http://schemas.openxmlformats.org/officeDocument/2006/relationships/image" Target="../media/image32.png"/><Relationship Id="rId8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Спрей-Emplast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7193" y="1919681"/>
            <a:ext cx="3825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Выполнили: группа 502-21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Каримова Азиза;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Махдиев Шамиль;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Ахмадзода Мухаммаджон;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Мараджабова Субхия;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Кадиев Расул;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Ахмедова Нармиля.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883066"/>
            <a:ext cx="61533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29"/>
              <a:buNone/>
            </a:pPr>
            <a:r>
              <a:rPr lang="ru" sz="1120"/>
              <a:t>По статистике более 40 процентов людей, сталкивающихся с порезами, ищут альтернативные способы обработки и заживления ран. Существующие виды пластырей обладают низкой водостойкостью, требуют частой замены, не эстетично выглядят на коже, сложность фиксации в труднодоступных местах. </a:t>
            </a:r>
            <a:endParaRPr sz="112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029"/>
              <a:buNone/>
            </a:pPr>
            <a:r>
              <a:rPr lang="ru" sz="1120"/>
              <a:t>Людям, которые ведут активный образ жизни, приходится брать с собой аптечку, состоящий из нескольких медицинских средств, необходимых для заживления и обработки раны.</a:t>
            </a:r>
            <a:endParaRPr sz="112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8" name="Google Shape;13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4725" y="3464200"/>
            <a:ext cx="1648500" cy="167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4725" y="312625"/>
            <a:ext cx="1648500" cy="156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4325" y="3497339"/>
            <a:ext cx="4655700" cy="249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6054" y="-121050"/>
            <a:ext cx="2872174" cy="300752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7"/>
          <p:cNvSpPr txBox="1"/>
          <p:nvPr>
            <p:ph idx="1" type="body"/>
          </p:nvPr>
        </p:nvSpPr>
        <p:spPr>
          <a:xfrm>
            <a:off x="456818" y="22707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Домохозяйки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Родители детей дошкольного-школьного возрастов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Люди, ведущие активный образ жизни, спортсмены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Люди, которым важен внешний вид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Их объединяет готовность искать и использовать альтернативные варианты обработки ран.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457196" y="2088600"/>
            <a:ext cx="3228000" cy="12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700">
                <a:solidFill>
                  <a:srgbClr val="132C40"/>
                </a:solidFill>
              </a:rPr>
              <a:t>Отсутствия быстрых, эффективных и эстетичных вариантов обработки ран, порезов</a:t>
            </a:r>
            <a:endParaRPr sz="1900">
              <a:solidFill>
                <a:srgbClr val="132C40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9" name="Google Shape;16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/>
          <p:nvPr/>
        </p:nvSpPr>
        <p:spPr>
          <a:xfrm>
            <a:off x="4349175" y="1338600"/>
            <a:ext cx="3971700" cy="29949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5199" y="436950"/>
            <a:ext cx="4427325" cy="35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7" name="Google Shape;177;p29"/>
          <p:cNvSpPr txBox="1"/>
          <p:nvPr>
            <p:ph idx="1" type="body"/>
          </p:nvPr>
        </p:nvSpPr>
        <p:spPr>
          <a:xfrm>
            <a:off x="456818" y="2088606"/>
            <a:ext cx="7993200" cy="23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>
                <a:solidFill>
                  <a:srgbClr val="132C40"/>
                </a:solidFill>
              </a:rPr>
              <a:t>С</a:t>
            </a:r>
            <a:r>
              <a:rPr lang="ru" sz="1400">
                <a:latin typeface="Calibri"/>
                <a:ea typeface="Calibri"/>
                <a:cs typeface="Calibri"/>
                <a:sym typeface="Calibri"/>
              </a:rPr>
              <a:t>прей-Emplast :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Calibri"/>
                <a:ea typeface="Calibri"/>
                <a:cs typeface="Calibri"/>
                <a:sym typeface="Calibri"/>
              </a:rPr>
              <a:t>1)удобный в применении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Calibri"/>
                <a:ea typeface="Calibri"/>
                <a:cs typeface="Calibri"/>
                <a:sym typeface="Calibri"/>
              </a:rPr>
              <a:t>2)легко наносится на кожу и не требует сложного процесса накладывания и фиксации, как обычный медицинский пластырь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Calibri"/>
                <a:ea typeface="Calibri"/>
                <a:cs typeface="Calibri"/>
                <a:sym typeface="Calibri"/>
              </a:rPr>
              <a:t>3)обладает антисептическими свойствами, которые помогают предотвратить  развитию инфекции в ране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Calibri"/>
                <a:ea typeface="Calibri"/>
                <a:cs typeface="Calibri"/>
                <a:sym typeface="Calibri"/>
              </a:rPr>
              <a:t>4)износоустойчивый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Calibri"/>
                <a:ea typeface="Calibri"/>
                <a:cs typeface="Calibri"/>
                <a:sym typeface="Calibri"/>
              </a:rPr>
              <a:t>5)эстетично выглядит на коже и подстраивается под ее тон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Calibri"/>
                <a:ea typeface="Calibri"/>
                <a:cs typeface="Calibri"/>
                <a:sym typeface="Calibri"/>
              </a:rPr>
              <a:t>6)водостойкий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5" name="Google Shape;18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1" name="Google Shape;191;p30"/>
          <p:cNvSpPr txBox="1"/>
          <p:nvPr>
            <p:ph idx="1" type="body"/>
          </p:nvPr>
        </p:nvSpPr>
        <p:spPr>
          <a:xfrm>
            <a:off x="356132" y="1481081"/>
            <a:ext cx="77439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808057" y="1783475"/>
            <a:ext cx="5118900" cy="26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Emplast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 разных возрастных групп для быстрого заживления ран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получения порезов/царапин/кровоточащих ран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быстрых, эффективных и эстетичных вариантов обработки ран, порезов</a:t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удобного и дезинфицирующего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спрея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возможность быстро вернуться к своим делам с эстетично обработанной раной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3" name="Google Shape;203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8" name="Google Shape;20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5650" y="285750"/>
            <a:ext cx="4572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1"/>
          <p:cNvSpPr txBox="1"/>
          <p:nvPr>
            <p:ph idx="1" type="body"/>
          </p:nvPr>
        </p:nvSpPr>
        <p:spPr>
          <a:xfrm>
            <a:off x="456827" y="239908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65 млн. </a:t>
            </a:r>
            <a:r>
              <a:rPr lang="ru"/>
              <a:t>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350 рублей - это 22,7 млрд.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- 6,8 млрд.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- 204,8 млн. рублей (доля от доли)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488948" y="2340300"/>
            <a:ext cx="5123400" cy="22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LUXPLAST </a:t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fixplast</a:t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АФАПЛАСТ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Cosmos protect spray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PharmaT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Наше конкурентное преимущество: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Быстрая и эффективная обработка порезов/ран с эстетичным видом обработки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3" name="Google Shape;2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3926" y="252250"/>
            <a:ext cx="2067292" cy="2035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2094" y="252250"/>
            <a:ext cx="2035488" cy="2035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1500" y="2571750"/>
            <a:ext cx="2156025" cy="22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5" name="Google Shape;235;p33"/>
          <p:cNvSpPr txBox="1"/>
          <p:nvPr>
            <p:ph idx="1" type="body"/>
          </p:nvPr>
        </p:nvSpPr>
        <p:spPr>
          <a:xfrm>
            <a:off x="401718" y="20886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производить спрей-пластырь с дезинфицирующими свойствами и принимающий цвет кожи тела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350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розничная и оптовая продажа (B2C. B2B)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 txBox="1"/>
          <p:nvPr>
            <p:ph type="title"/>
          </p:nvPr>
        </p:nvSpPr>
        <p:spPr>
          <a:xfrm>
            <a:off x="456817" y="7441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34"/>
          <p:cNvSpPr txBox="1"/>
          <p:nvPr>
            <p:ph idx="1" type="body"/>
          </p:nvPr>
        </p:nvSpPr>
        <p:spPr>
          <a:xfrm>
            <a:off x="456818" y="1698831"/>
            <a:ext cx="7993200" cy="20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-Протестировали 3 гипотезы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-Провели 66 проблемных интервью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-Подтвердили проблему и ценность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-Описали бизнес-модель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-Провели анализ рынка и конкурентов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6" name="Google Shape;24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0" name="Google Shape;25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0967" y="272338"/>
            <a:ext cx="2992997" cy="199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0975" y="2571750"/>
            <a:ext cx="2993000" cy="20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950" y="3248125"/>
            <a:ext cx="3364186" cy="208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8" name="Google Shape;258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{9287674B-CCE2-4FC9-8431-061DF599E34F}</a:tableStyleId>
              </a:tblPr>
              <a:tblGrid>
                <a:gridCol w="2510675"/>
                <a:gridCol w="2510675"/>
                <a:gridCol w="2510675"/>
              </a:tblGrid>
              <a:tr h="459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029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Мараджабова Субхия Салимжоновна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9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Махдиев Шамиль Расулович, Кадиев Расул Мурадович,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Ахмедова Нармиля Вагидовна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9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Ахмадзода Мухаммаджон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Каримова Азиза Абдумаликовна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9" name="Google Shape;259;p35"/>
          <p:cNvSpPr/>
          <p:nvPr/>
        </p:nvSpPr>
        <p:spPr>
          <a:xfrm>
            <a:off x="456768" y="446868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0" name="Google Shape;260;p35"/>
          <p:cNvSpPr txBox="1"/>
          <p:nvPr>
            <p:ph idx="1" type="body"/>
          </p:nvPr>
        </p:nvSpPr>
        <p:spPr>
          <a:xfrm>
            <a:off x="456793" y="4779363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61" name="Google Shape;26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7" name="Google Shape;26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3129" y="3422125"/>
            <a:ext cx="712496" cy="98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2125" y="2488429"/>
            <a:ext cx="638050" cy="869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2847" y="3422137"/>
            <a:ext cx="780280" cy="98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8500" y="2502521"/>
            <a:ext cx="712500" cy="854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85725" y="1447200"/>
            <a:ext cx="638050" cy="87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75150" y="2508726"/>
            <a:ext cx="638050" cy="848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8" name="Google Shape;278;p36"/>
          <p:cNvSpPr txBox="1"/>
          <p:nvPr>
            <p:ph idx="1" type="body"/>
          </p:nvPr>
        </p:nvSpPr>
        <p:spPr>
          <a:xfrm>
            <a:off x="456825" y="1433725"/>
            <a:ext cx="7973700" cy="12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Расчет экономики продукта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тестовой версии продукта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Тестирование продукта на фокус-группе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Поиск производственных помещений, оборудования, запуск производства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7" name="Google Shape;287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{9287674B-CCE2-4FC9-8431-061DF599E34F}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-2984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Raleway"/>
                        <a:buAutoNum type="arabicParenR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Расчет экономики продукта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24 ноября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Ахмедова Нармиля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2) Проведение лабораторных исследований</a:t>
                      </a:r>
                      <a:endParaRPr sz="1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15 декабря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Кадиев Расул и Махдиев Шамиль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3) Производство тестовой версии продукта</a:t>
                      </a:r>
                      <a:endParaRPr sz="1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29 января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Ахмадзода Мухаммаджон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8" name="Google Shape;288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4" name="Google Shape;294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тел: 89581548178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почта: maradzhabova_ss@edu.surgu.ru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5" name="Google Shape;295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3" name="Google Shape;30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5300" y="1418246"/>
            <a:ext cx="2252150" cy="309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