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8" r:id="rId5"/>
    <p:sldId id="259" r:id="rId6"/>
    <p:sldId id="260" r:id="rId7"/>
    <p:sldId id="261" r:id="rId8"/>
    <p:sldId id="262" r:id="rId9"/>
    <p:sldId id="264" r:id="rId10"/>
    <p:sldId id="266" r:id="rId11"/>
    <p:sldId id="267" r:id="rId12"/>
  </p:sldIdLst>
  <p:sldSz cx="20104100" cy="11309350"/>
  <p:notesSz cx="11309350" cy="2010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60">
          <p15:clr>
            <a:srgbClr val="A4A3A4"/>
          </p15:clr>
        </p15:guide>
        <p15:guide id="2" orient="horz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3405CA-E84E-42CD-9D2A-E83441CD4E08}" v="68" dt="2026-05-04T14:35:58.841"/>
    <p1510:client id="{588C7203-1299-4DB8-ACD8-8E7C73DE60F8}" v="875" dt="2026-05-04T14:29:25.112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Средний стиль 2 — акцент 4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/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  <a:prstDash val="solid"/>
            </a:ln>
          </a:left>
          <a:right>
            <a:ln w="12700">
              <a:solidFill>
                <a:schemeClr val="lt1"/>
              </a:solidFill>
              <a:prstDash val="solid"/>
            </a:ln>
          </a:right>
          <a:top>
            <a:ln w="12700">
              <a:solidFill>
                <a:schemeClr val="lt1"/>
              </a:solidFill>
              <a:prstDash val="solid"/>
            </a:ln>
          </a:top>
          <a:bottom>
            <a:ln w="12700">
              <a:solidFill>
                <a:schemeClr val="lt1"/>
              </a:solidFill>
              <a:prstDash val="solid"/>
            </a:ln>
          </a:bottom>
          <a:insideH>
            <a:ln w="12700">
              <a:solidFill>
                <a:schemeClr val="lt1"/>
              </a:solidFill>
              <a:prstDash val="solid"/>
            </a:ln>
          </a:insideH>
          <a:insideV>
            <a:ln w="12700">
              <a:solidFill>
                <a:schemeClr val="lt1"/>
              </a:solidFill>
              <a:prstDash val="solid"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  <a:prstDash val="solid"/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  <a:prstDash val="soli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>
        <p:scale>
          <a:sx n="1" d="1"/>
          <a:sy n="1" d="1"/>
        </p:scale>
        <p:origin x="1" y="1"/>
      </p:cViewPr>
      <p:guideLst>
        <p:guide pos="2160"/>
        <p:guide orient="horz" pos="2880"/>
      </p:guideLst>
    </p:cSldViewPr>
  </p:slideViewPr>
  <p:gridSpacing cx="180000" cy="18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bg>
      <p:bgPr>
        <a:solidFill>
          <a:schemeClr val="bg1"/>
        </a:solidFill>
        <a:effectLst/>
      </p:bgPr>
    </p:bg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/>
          <p:nvPr/>
        </p:nvSpPr>
        <p:spPr>
          <a:xfrm>
            <a:off x="6725669" y="6951526"/>
            <a:ext cx="3359150" cy="4355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59150"/>
              <a:gd name="ODFBottom" fmla="val 4355465"/>
              <a:gd name="ODFWidth" fmla="val 3359150"/>
              <a:gd name="ODFHeight" fmla="val 4355465"/>
            </a:gdLst>
            <a:ahLst/>
            <a:cxnLst/>
            <a:rect l="OXMLTextRectL" t="OXMLTextRectT" r="OXMLTextRectR" b="OXMLTextRectB"/>
            <a:pathLst>
              <a:path w="3359150" h="4355465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5" name="Shape 15"/>
          <p:cNvSpPr/>
          <p:nvPr/>
        </p:nvSpPr>
        <p:spPr>
          <a:xfrm>
            <a:off x="3366996" y="6951526"/>
            <a:ext cx="3359150" cy="4355465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3359150"/>
              <a:gd name="ODFBottom" fmla="val 4355465"/>
              <a:gd name="ODFWidth" fmla="val 3359150"/>
              <a:gd name="ODFHeight" fmla="val 4355465"/>
            </a:gdLst>
            <a:ahLst/>
            <a:cxnLst/>
            <a:rect l="OXMLTextRectL" t="OXMLTextRectT" r="OXMLTextRectR" b="OXMLTextRectB"/>
            <a:pathLst>
              <a:path w="3359150" h="4355465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868073" y="473802"/>
            <a:ext cx="4825759" cy="4917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2"/>
          </p:nvPr>
        </p:nvSpPr>
        <p:spPr>
          <a:xfrm>
            <a:off x="3015615" y="6333236"/>
            <a:ext cx="14072870" cy="28273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AA3E-2575-4BAE-A3CC-50BE9052F0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AC418-27DD-48AA-B87B-C6E899E0BDF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/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742A4-DFCD-4FA1-B0D1-4D598A37BE02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Group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B2AD6-5147-4E24-BF59-81DFF80D3327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wo Content">
    <p:bg>
      <p:bgPr>
        <a:solidFill>
          <a:schemeClr val="bg1"/>
        </a:solidFill>
        <a:effectLst/>
      </p:bgPr>
    </p:bg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10054186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12064795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3" name="Shape 33"/>
          <p:cNvSpPr/>
          <p:nvPr/>
        </p:nvSpPr>
        <p:spPr>
          <a:xfrm>
            <a:off x="16086044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18096652" y="10832026"/>
            <a:ext cx="2007869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07869"/>
              <a:gd name="ODFBottom" fmla="val 476884"/>
              <a:gd name="ODFWidth" fmla="val 2007869"/>
              <a:gd name="ODFHeight" fmla="val 476884"/>
            </a:gdLst>
            <a:ahLst/>
            <a:cxnLst/>
            <a:rect l="OXMLTextRectL" t="OXMLTextRectT" r="OXMLTextRectR" b="OXMLTextRectB"/>
            <a:pathLst>
              <a:path w="2007869" h="476884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5" name="Shape 35"/>
          <p:cNvSpPr/>
          <p:nvPr/>
        </p:nvSpPr>
        <p:spPr>
          <a:xfrm>
            <a:off x="6037177" y="10832026"/>
            <a:ext cx="2011045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6" name="Shape 36"/>
          <p:cNvSpPr/>
          <p:nvPr/>
        </p:nvSpPr>
        <p:spPr>
          <a:xfrm>
            <a:off x="4024442" y="10832026"/>
            <a:ext cx="201358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3585"/>
              <a:gd name="ODFBottom" fmla="val 476884"/>
              <a:gd name="ODFWidth" fmla="val 2013585"/>
              <a:gd name="ODFHeight" fmla="val 476884"/>
            </a:gdLst>
            <a:ahLst/>
            <a:cxnLst/>
            <a:rect l="OXMLTextRectL" t="OXMLTextRectT" r="OXMLTextRectR" b="OXMLTextRectB"/>
            <a:pathLst>
              <a:path w="2013585" h="476884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7" name="Shape 37"/>
          <p:cNvSpPr/>
          <p:nvPr/>
        </p:nvSpPr>
        <p:spPr>
          <a:xfrm>
            <a:off x="2013823" y="10832026"/>
            <a:ext cx="2011045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5"/>
              <a:gd name="ODFBottom" fmla="val 476884"/>
              <a:gd name="ODFWidth" fmla="val 2011045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5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8" name="Shape 38"/>
          <p:cNvSpPr/>
          <p:nvPr/>
        </p:nvSpPr>
        <p:spPr>
          <a:xfrm>
            <a:off x="3200" y="10832026"/>
            <a:ext cx="10053320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10053320"/>
              <a:gd name="ODFBottom" fmla="val 476884"/>
              <a:gd name="ODFWidth" fmla="val 10053320"/>
              <a:gd name="ODFHeight" fmla="val 476884"/>
            </a:gdLst>
            <a:ahLst/>
            <a:cxnLst/>
            <a:rect l="OXMLTextRectL" t="OXMLTextRectT" r="OXMLTextRectR" b="OXMLTextRectB"/>
            <a:pathLst>
              <a:path w="10053320" h="476884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14075435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0" name="Shape 40"/>
          <p:cNvSpPr/>
          <p:nvPr/>
        </p:nvSpPr>
        <p:spPr>
          <a:xfrm>
            <a:off x="0" y="961436"/>
            <a:ext cx="584835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4835"/>
              <a:gd name="ODFBottom" fmla="val 170180"/>
              <a:gd name="ODFWidth" fmla="val 584835"/>
              <a:gd name="ODFHeight" fmla="val 170180"/>
            </a:gdLst>
            <a:ahLst/>
            <a:cxnLst/>
            <a:rect l="OXMLTextRectL" t="OXMLTextRectT" r="OXMLTextRectR" b="OXMLTextRectB"/>
            <a:pathLst>
              <a:path w="584835" h="17018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1" name="Shape 41"/>
          <p:cNvSpPr/>
          <p:nvPr/>
        </p:nvSpPr>
        <p:spPr>
          <a:xfrm>
            <a:off x="584264" y="961436"/>
            <a:ext cx="588010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8010"/>
              <a:gd name="ODFBottom" fmla="val 170180"/>
              <a:gd name="ODFWidth" fmla="val 588010"/>
              <a:gd name="ODFHeight" fmla="val 170180"/>
            </a:gdLst>
            <a:ahLst/>
            <a:cxnLst/>
            <a:rect l="OXMLTextRectL" t="OXMLTextRectT" r="OXMLTextRectR" b="OXMLTextRectB"/>
            <a:pathLst>
              <a:path w="588010" h="17018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2" name="Shape 42"/>
          <p:cNvSpPr/>
          <p:nvPr/>
        </p:nvSpPr>
        <p:spPr>
          <a:xfrm>
            <a:off x="1171712" y="961436"/>
            <a:ext cx="558800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58800"/>
              <a:gd name="ODFBottom" fmla="val 170180"/>
              <a:gd name="ODFWidth" fmla="val 558800"/>
              <a:gd name="ODFHeight" fmla="val 170180"/>
            </a:gdLst>
            <a:ahLst/>
            <a:cxnLst/>
            <a:rect l="OXMLTextRectL" t="OXMLTextRectT" r="OXMLTextRectR" b="OXMLTextRectB"/>
            <a:pathLst>
              <a:path w="558800" h="17018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1729915" y="961436"/>
            <a:ext cx="583564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3564"/>
              <a:gd name="ODFBottom" fmla="val 170180"/>
              <a:gd name="ODFWidth" fmla="val 583564"/>
              <a:gd name="ODFHeight" fmla="val 170180"/>
            </a:gdLst>
            <a:ahLst/>
            <a:cxnLst/>
            <a:rect l="OXMLTextRectL" t="OXMLTextRectT" r="OXMLTextRectR" b="OXMLTextRect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313102" y="961436"/>
            <a:ext cx="583564" cy="170180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583564"/>
              <a:gd name="ODFBottom" fmla="val 170180"/>
              <a:gd name="ODFWidth" fmla="val 583564"/>
              <a:gd name="ODFHeight" fmla="val 170180"/>
            </a:gdLst>
            <a:ahLst/>
            <a:cxnLst/>
            <a:rect l="OXMLTextRectL" t="OXMLTextRectT" r="OXMLTextRectR" b="OXMLTextRectB"/>
            <a:pathLst>
              <a:path w="583564" h="17018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>
              <a:defRPr sz="2950" b="1" i="0">
                <a:solidFill>
                  <a:srgbClr val="1D1D1B"/>
                </a:solidFill>
                <a:latin typeface="Arial"/>
                <a:ea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3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4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/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lIns="0" tIns="0" rIns="0" bIns="0"/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91D0-F035-4995-9060-F440824C9313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62075" y="462428"/>
            <a:ext cx="5105090" cy="4927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ftr" idx="3"/>
          </p:nvPr>
        </p:nvSpPr>
        <p:spPr>
          <a:xfrm>
            <a:off x="6835393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Shape 5"/>
          <p:cNvSpPr txBox="1">
            <a:spLocks noGrp="1"/>
          </p:cNvSpPr>
          <p:nvPr>
            <p:ph type="dt" idx="2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2/19/2026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14474954" y="10517696"/>
            <a:ext cx="462394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/>
            <a:lvl1pPr lvl="0"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C1173-8463-4F4B-9E57-D19CC2258A1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defPPr/>
      <a:lvl1pPr lvl="0">
        <a:defRPr sz="2950" b="1" i="0">
          <a:solidFill>
            <a:srgbClr val="1D1D1B"/>
          </a:solidFill>
          <a:latin typeface="Arial"/>
          <a:ea typeface="Arial"/>
          <a:cs typeface="Arial"/>
        </a:defRPr>
      </a:lvl1pPr>
    </p:titleStyle>
    <p:body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bodyStyle>
    <p:otherStyle>
      <a:defPPr/>
      <a:lvl1pPr marL="0" lvl="0" indent="0">
        <a:defRPr>
          <a:latin typeface="+mn-lt"/>
          <a:ea typeface="+mn-ea"/>
          <a:cs typeface="+mn-cs"/>
        </a:defRPr>
      </a:lvl1pPr>
      <a:lvl2pPr marL="457200" lvl="1" indent="0">
        <a:defRPr>
          <a:latin typeface="+mn-lt"/>
          <a:ea typeface="+mn-ea"/>
          <a:cs typeface="+mn-cs"/>
        </a:defRPr>
      </a:lvl2pPr>
      <a:lvl3pPr marL="914400" lvl="2" indent="0">
        <a:defRPr>
          <a:latin typeface="+mn-lt"/>
          <a:ea typeface="+mn-ea"/>
          <a:cs typeface="+mn-cs"/>
        </a:defRPr>
      </a:lvl3pPr>
      <a:lvl4pPr marL="1371600" lvl="3" indent="0">
        <a:defRPr>
          <a:latin typeface="+mn-lt"/>
          <a:ea typeface="+mn-ea"/>
          <a:cs typeface="+mn-cs"/>
        </a:defRPr>
      </a:lvl4pPr>
      <a:lvl5pPr marL="1828800" lvl="4" indent="0">
        <a:defRPr>
          <a:latin typeface="+mn-lt"/>
          <a:ea typeface="+mn-ea"/>
          <a:cs typeface="+mn-cs"/>
        </a:defRPr>
      </a:lvl5pPr>
      <a:lvl6pPr marL="2286000" lvl="5" indent="0">
        <a:defRPr>
          <a:latin typeface="+mn-lt"/>
          <a:ea typeface="+mn-ea"/>
          <a:cs typeface="+mn-cs"/>
        </a:defRPr>
      </a:lvl6pPr>
      <a:lvl7pPr marL="2743200" lvl="6" indent="0">
        <a:defRPr>
          <a:latin typeface="+mn-lt"/>
          <a:ea typeface="+mn-ea"/>
          <a:cs typeface="+mn-cs"/>
        </a:defRPr>
      </a:lvl7pPr>
      <a:lvl8pPr marL="3200400" lvl="7" indent="0">
        <a:defRPr>
          <a:latin typeface="+mn-lt"/>
          <a:ea typeface="+mn-ea"/>
          <a:cs typeface="+mn-cs"/>
        </a:defRPr>
      </a:lvl8pPr>
      <a:lvl9pPr marL="3657600" lvl="8" indent="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Shape 52"/>
          <p:cNvGrpSpPr/>
          <p:nvPr/>
        </p:nvGrpSpPr>
        <p:grpSpPr>
          <a:xfrm>
            <a:off x="12114814" y="963"/>
            <a:ext cx="7989569" cy="11306810"/>
            <a:chOff x="0" y="0"/>
            <a:chExt cx="7989569" cy="11306810"/>
          </a:xfrm>
        </p:grpSpPr>
        <p:sp>
          <p:nvSpPr>
            <p:cNvPr id="53" name="Shape 53"/>
            <p:cNvSpPr/>
            <p:nvPr/>
          </p:nvSpPr>
          <p:spPr>
            <a:xfrm>
              <a:off x="0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5652362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8478527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7" name="Shape 57"/>
            <p:cNvSpPr/>
            <p:nvPr/>
          </p:nvSpPr>
          <p:spPr>
            <a:xfrm>
              <a:off x="1997330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8" name="Shape 58"/>
            <p:cNvSpPr/>
            <p:nvPr/>
          </p:nvSpPr>
          <p:spPr>
            <a:xfrm>
              <a:off x="1997330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1997324" y="5652372"/>
              <a:ext cx="3994784" cy="565467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994784"/>
                <a:gd name="ODFBottom" fmla="val 5654675"/>
                <a:gd name="ODFWidth" fmla="val 3994784"/>
                <a:gd name="ODFHeight" fmla="val 5654675"/>
              </a:gdLst>
              <a:ahLst/>
              <a:cxnLst/>
              <a:rect l="OXMLTextRectL" t="OXMLTextRectT" r="OXMLTextRectR" b="OXMLTextRectB"/>
              <a:pathLst>
                <a:path w="3994784" h="5654675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0" name="Shape 60"/>
            <p:cNvSpPr/>
            <p:nvPr/>
          </p:nvSpPr>
          <p:spPr>
            <a:xfrm>
              <a:off x="1997330" y="8478527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1" name="Shape 61"/>
            <p:cNvSpPr/>
            <p:nvPr/>
          </p:nvSpPr>
          <p:spPr>
            <a:xfrm>
              <a:off x="3994641" y="0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3994641" y="2828102"/>
              <a:ext cx="1997710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3" name="Shape 63"/>
            <p:cNvSpPr/>
            <p:nvPr/>
          </p:nvSpPr>
          <p:spPr>
            <a:xfrm>
              <a:off x="3994641" y="5652362"/>
              <a:ext cx="1997710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4" name="Shape 64"/>
            <p:cNvSpPr/>
            <p:nvPr/>
          </p:nvSpPr>
          <p:spPr>
            <a:xfrm>
              <a:off x="5991964" y="0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5" name="Shape 65"/>
            <p:cNvSpPr/>
            <p:nvPr/>
          </p:nvSpPr>
          <p:spPr>
            <a:xfrm>
              <a:off x="5991964" y="2828102"/>
              <a:ext cx="1997709" cy="2826385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6385"/>
                <a:gd name="ODFWidth" fmla="val 1997709"/>
                <a:gd name="ODFHeight" fmla="val 2826385"/>
              </a:gdLst>
              <a:ahLst/>
              <a:cxnLst/>
              <a:rect l="OXMLTextRectL" t="OXMLTextRectT" r="OXMLTextRectR" b="OXMLTextRectB"/>
              <a:pathLst>
                <a:path w="1997709" h="2826385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6" name="Shape 66"/>
            <p:cNvSpPr/>
            <p:nvPr/>
          </p:nvSpPr>
          <p:spPr>
            <a:xfrm>
              <a:off x="5991964" y="5652362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67" name="Shape 67"/>
            <p:cNvSpPr/>
            <p:nvPr/>
          </p:nvSpPr>
          <p:spPr>
            <a:xfrm>
              <a:off x="5991964" y="8478527"/>
              <a:ext cx="1997709" cy="282829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97709"/>
                <a:gd name="ODFBottom" fmla="val 2828290"/>
                <a:gd name="ODFWidth" fmla="val 1997709"/>
                <a:gd name="ODFHeight" fmla="val 2828290"/>
              </a:gdLst>
              <a:ahLst/>
              <a:cxnLst/>
              <a:rect l="OXMLTextRectL" t="OXMLTextRectT" r="OXMLTextRectR" b="OXMLTextRectB"/>
              <a:pathLst>
                <a:path w="1997709" h="282829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68" name="Shape 68"/>
          <p:cNvSpPr txBox="1"/>
          <p:nvPr/>
        </p:nvSpPr>
        <p:spPr>
          <a:xfrm>
            <a:off x="532087" y="5866655"/>
            <a:ext cx="8607425" cy="2555187"/>
          </a:xfrm>
          <a:prstGeom prst="rect">
            <a:avLst/>
          </a:prstGeom>
        </p:spPr>
        <p:txBody>
          <a:bodyPr vert="horz" wrap="square" lIns="0" tIns="53975" rIns="0" bIns="0" anchor="t">
            <a:spAutoFit/>
          </a:bodyPr>
          <a:lstStyle/>
          <a:p>
            <a:pPr marL="12700" marR="5080">
              <a:lnSpc>
                <a:spcPts val="6508"/>
              </a:lnSpc>
              <a:spcBef>
                <a:spcPts val="425"/>
              </a:spcBef>
            </a:pPr>
            <a:r>
              <a:rPr lang="af-ZA" sz="5600" b="1" spc="-10">
                <a:solidFill>
                  <a:srgbClr val="8F00FF"/>
                </a:solidFill>
                <a:latin typeface="Trebuchet MS"/>
                <a:ea typeface="Roboto Condensed"/>
                <a:cs typeface="Roboto Condensed"/>
              </a:rPr>
              <a:t>EcoPulse </a:t>
            </a:r>
            <a:r>
              <a:rPr lang="af-ZA" sz="5600" spc="-10">
                <a:solidFill>
                  <a:srgbClr val="8F00FF"/>
                </a:solidFill>
                <a:latin typeface="Trebuchet MS"/>
                <a:ea typeface="+mn-lt"/>
                <a:cs typeface="+mn-lt"/>
              </a:rPr>
              <a:t>—</a:t>
            </a:r>
            <a:r>
              <a:rPr lang="af-ZA" sz="5600" spc="-10" dirty="0">
                <a:solidFill>
                  <a:srgbClr val="8F00FF"/>
                </a:solidFill>
                <a:ea typeface="+mn-lt"/>
                <a:cs typeface="+mn-lt"/>
              </a:rPr>
              <a:t> </a:t>
            </a:r>
            <a:r>
              <a:rPr lang="af-ZA" sz="5600" spc="-10">
                <a:solidFill>
                  <a:srgbClr val="8F00FF"/>
                </a:solidFill>
                <a:latin typeface="Trebuchet MS"/>
                <a:ea typeface="+mn-lt"/>
                <a:cs typeface="+mn-lt"/>
              </a:rPr>
              <a:t>цифровая платформа мониторинга природных территорий</a:t>
            </a:r>
            <a:endParaRPr lang="af-ZA" b="1">
              <a:solidFill>
                <a:srgbClr val="FFFFFF"/>
              </a:solidFill>
              <a:highlight>
                <a:srgbClr val="FFFFFF"/>
              </a:highlight>
              <a:latin typeface="Trebuchet MS"/>
              <a:ea typeface="Roboto Condensed"/>
              <a:cs typeface="Roboto Condensed"/>
            </a:endParaRPr>
          </a:p>
        </p:txBody>
      </p:sp>
      <p:sp>
        <p:nvSpPr>
          <p:cNvPr id="69" name="Shape 69"/>
          <p:cNvSpPr txBox="1"/>
          <p:nvPr/>
        </p:nvSpPr>
        <p:spPr>
          <a:xfrm>
            <a:off x="532090" y="9691386"/>
            <a:ext cx="8610600" cy="575156"/>
          </a:xfrm>
          <a:prstGeom prst="rect">
            <a:avLst/>
          </a:prstGeom>
        </p:spPr>
        <p:txBody>
          <a:bodyPr vert="horz" wrap="square" lIns="0" tIns="13334" rIns="0" bIns="0" anchor="t">
            <a:spAutoFit/>
          </a:bodyPr>
          <a:lstStyle/>
          <a:p>
            <a:pPr marL="12700" marR="5080">
              <a:spcBef>
                <a:spcPts val="104"/>
              </a:spcBef>
            </a:pPr>
            <a:r>
              <a:rPr lang="ru-RU" sz="3650" spc="-10" dirty="0">
                <a:latin typeface="Microsoft Sans Serif"/>
                <a:ea typeface="Microsoft Sans Serif"/>
                <a:cs typeface="Microsoft Sans Serif"/>
              </a:rPr>
              <a:t>Буренин Илья</a:t>
            </a:r>
            <a:r>
              <a:rPr sz="3650" spc="-1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ru-RU" sz="3650" spc="-10">
                <a:latin typeface="Microsoft Sans Serif"/>
                <a:ea typeface="Microsoft Sans Serif"/>
                <a:cs typeface="Microsoft Sans Serif"/>
              </a:rPr>
              <a:t>+79051845182,</a:t>
            </a:r>
            <a:r>
              <a:rPr sz="3650" spc="-1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ru-RU" sz="3650" spc="-10">
                <a:latin typeface="Microsoft Sans Serif"/>
                <a:ea typeface="Microsoft Sans Serif"/>
                <a:cs typeface="Microsoft Sans Serif"/>
              </a:rPr>
              <a:t>УлГУ</a:t>
            </a:r>
          </a:p>
        </p:txBody>
      </p:sp>
      <p:pic>
        <p:nvPicPr>
          <p:cNvPr id="71" name="Picture 71"/>
          <p:cNvPicPr/>
          <p:nvPr/>
        </p:nvPicPr>
        <p:blipFill>
          <a:blip r:embed="rId2"/>
          <a:stretch/>
        </p:blipFill>
        <p:spPr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72" name="Shape 72"/>
          <p:cNvGrpSpPr/>
          <p:nvPr/>
        </p:nvGrpSpPr>
        <p:grpSpPr>
          <a:xfrm>
            <a:off x="1993961" y="1077625"/>
            <a:ext cx="1685925" cy="146685"/>
            <a:chOff x="0" y="0"/>
            <a:chExt cx="1685925" cy="146685"/>
          </a:xfrm>
        </p:grpSpPr>
        <p:pic>
          <p:nvPicPr>
            <p:cNvPr id="74" name="Picture 74"/>
            <p:cNvPicPr/>
            <p:nvPr/>
          </p:nvPicPr>
          <p:blipFill>
            <a:blip r:embed="rId3"/>
            <a:stretch/>
          </p:blipFill>
          <p:spPr>
            <a:xfrm>
              <a:off x="0" y="2616"/>
              <a:ext cx="141158" cy="141272"/>
            </a:xfrm>
            <a:prstGeom prst="rect">
              <a:avLst/>
            </a:prstGeom>
          </p:spPr>
        </p:pic>
        <p:pic>
          <p:nvPicPr>
            <p:cNvPr id="76" name="Picture 76"/>
            <p:cNvPicPr/>
            <p:nvPr/>
          </p:nvPicPr>
          <p:blipFill>
            <a:blip r:embed="rId4"/>
            <a:stretch/>
          </p:blipFill>
          <p:spPr>
            <a:xfrm>
              <a:off x="178305" y="2616"/>
              <a:ext cx="123764" cy="141272"/>
            </a:xfrm>
            <a:prstGeom prst="rect">
              <a:avLst/>
            </a:prstGeom>
          </p:spPr>
        </p:pic>
        <p:sp>
          <p:nvSpPr>
            <p:cNvPr id="77" name="Shape 77"/>
            <p:cNvSpPr/>
            <p:nvPr/>
          </p:nvSpPr>
          <p:spPr>
            <a:xfrm>
              <a:off x="339232" y="2922"/>
              <a:ext cx="122554" cy="14096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2555"/>
                <a:gd name="ODFBottom" fmla="val 140969"/>
                <a:gd name="ODFWidth" fmla="val 122555"/>
                <a:gd name="ODFHeight" fmla="val 140969"/>
              </a:gdLst>
              <a:ahLst/>
              <a:cxnLst/>
              <a:rect l="OXMLTextRectL" t="OXMLTextRectT" r="OXMLTextRectR" b="OXMLTextRect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79" name="Picture 79"/>
            <p:cNvPicPr/>
            <p:nvPr/>
          </p:nvPicPr>
          <p:blipFill>
            <a:blip r:embed="rId5"/>
            <a:stretch/>
          </p:blipFill>
          <p:spPr>
            <a:xfrm>
              <a:off x="492101" y="0"/>
              <a:ext cx="149743" cy="146508"/>
            </a:xfrm>
            <a:prstGeom prst="rect">
              <a:avLst/>
            </a:prstGeom>
          </p:spPr>
        </p:pic>
        <p:pic>
          <p:nvPicPr>
            <p:cNvPr id="81" name="Picture 81"/>
            <p:cNvPicPr/>
            <p:nvPr/>
          </p:nvPicPr>
          <p:blipFill>
            <a:blip r:embed="rId6"/>
            <a:stretch/>
          </p:blipFill>
          <p:spPr>
            <a:xfrm>
              <a:off x="672070" y="2613"/>
              <a:ext cx="115807" cy="141272"/>
            </a:xfrm>
            <a:prstGeom prst="rect">
              <a:avLst/>
            </a:prstGeom>
          </p:spPr>
        </p:pic>
        <p:pic>
          <p:nvPicPr>
            <p:cNvPr id="83" name="Picture 83"/>
            <p:cNvPicPr/>
            <p:nvPr/>
          </p:nvPicPr>
          <p:blipFill>
            <a:blip r:embed="rId7"/>
            <a:stretch/>
          </p:blipFill>
          <p:spPr>
            <a:xfrm>
              <a:off x="815834" y="2619"/>
              <a:ext cx="112048" cy="141272"/>
            </a:xfrm>
            <a:prstGeom prst="rect">
              <a:avLst/>
            </a:prstGeom>
          </p:spPr>
        </p:pic>
        <p:sp>
          <p:nvSpPr>
            <p:cNvPr id="84" name="Shape 84"/>
            <p:cNvSpPr/>
            <p:nvPr/>
          </p:nvSpPr>
          <p:spPr>
            <a:xfrm>
              <a:off x="954077" y="2922"/>
              <a:ext cx="122554" cy="140969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22555"/>
                <a:gd name="ODFBottom" fmla="val 140969"/>
                <a:gd name="ODFWidth" fmla="val 122555"/>
                <a:gd name="ODFHeight" fmla="val 140969"/>
              </a:gdLst>
              <a:ahLst/>
              <a:cxnLst/>
              <a:rect l="OXMLTextRectL" t="OXMLTextRectT" r="OXMLTextRectR" b="OXMLTextRectB"/>
              <a:pathLst>
                <a:path w="122555" h="140969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pic>
          <p:nvPicPr>
            <p:cNvPr id="86" name="Picture 86"/>
            <p:cNvPicPr/>
            <p:nvPr/>
          </p:nvPicPr>
          <p:blipFill>
            <a:blip r:embed="rId8"/>
            <a:stretch/>
          </p:blipFill>
          <p:spPr>
            <a:xfrm>
              <a:off x="1101028" y="1813"/>
              <a:ext cx="291047" cy="144696"/>
            </a:xfrm>
            <a:prstGeom prst="rect">
              <a:avLst/>
            </a:prstGeom>
          </p:spPr>
        </p:pic>
        <p:pic>
          <p:nvPicPr>
            <p:cNvPr id="88" name="Picture 88"/>
            <p:cNvPicPr/>
            <p:nvPr/>
          </p:nvPicPr>
          <p:blipFill>
            <a:blip r:embed="rId9"/>
            <a:stretch/>
          </p:blipFill>
          <p:spPr>
            <a:xfrm>
              <a:off x="1415994" y="2616"/>
              <a:ext cx="123556" cy="141272"/>
            </a:xfrm>
            <a:prstGeom prst="rect">
              <a:avLst/>
            </a:prstGeom>
          </p:spPr>
        </p:pic>
        <p:pic>
          <p:nvPicPr>
            <p:cNvPr id="90" name="Picture 90"/>
            <p:cNvPicPr/>
            <p:nvPr/>
          </p:nvPicPr>
          <p:blipFill>
            <a:blip r:embed="rId4"/>
            <a:stretch/>
          </p:blipFill>
          <p:spPr>
            <a:xfrm>
              <a:off x="1562111" y="2616"/>
              <a:ext cx="123764" cy="141272"/>
            </a:xfrm>
            <a:prstGeom prst="rect">
              <a:avLst/>
            </a:prstGeom>
          </p:spPr>
        </p:pic>
      </p:grpSp>
      <p:grpSp>
        <p:nvGrpSpPr>
          <p:cNvPr id="91" name="Shape 91"/>
          <p:cNvGrpSpPr/>
          <p:nvPr/>
        </p:nvGrpSpPr>
        <p:grpSpPr>
          <a:xfrm>
            <a:off x="1993961" y="1321274"/>
            <a:ext cx="883919" cy="146685"/>
            <a:chOff x="0" y="0"/>
            <a:chExt cx="883919" cy="146685"/>
          </a:xfrm>
        </p:grpSpPr>
        <p:pic>
          <p:nvPicPr>
            <p:cNvPr id="93" name="Picture 93"/>
            <p:cNvPicPr/>
            <p:nvPr/>
          </p:nvPicPr>
          <p:blipFill>
            <a:blip r:embed="rId10"/>
            <a:stretch/>
          </p:blipFill>
          <p:spPr>
            <a:xfrm>
              <a:off x="0" y="2629"/>
              <a:ext cx="112048" cy="141272"/>
            </a:xfrm>
            <a:prstGeom prst="rect">
              <a:avLst/>
            </a:prstGeom>
          </p:spPr>
        </p:pic>
        <p:pic>
          <p:nvPicPr>
            <p:cNvPr id="95" name="Picture 95"/>
            <p:cNvPicPr/>
            <p:nvPr/>
          </p:nvPicPr>
          <p:blipFill>
            <a:blip r:embed="rId11"/>
            <a:stretch/>
          </p:blipFill>
          <p:spPr>
            <a:xfrm>
              <a:off x="134391" y="9"/>
              <a:ext cx="149743" cy="146508"/>
            </a:xfrm>
            <a:prstGeom prst="rect">
              <a:avLst/>
            </a:prstGeom>
          </p:spPr>
        </p:pic>
        <p:pic>
          <p:nvPicPr>
            <p:cNvPr id="97" name="Picture 97"/>
            <p:cNvPicPr/>
            <p:nvPr/>
          </p:nvPicPr>
          <p:blipFill>
            <a:blip r:embed="rId12"/>
            <a:stretch/>
          </p:blipFill>
          <p:spPr>
            <a:xfrm>
              <a:off x="310029" y="0"/>
              <a:ext cx="120194" cy="146518"/>
            </a:xfrm>
            <a:prstGeom prst="rect">
              <a:avLst/>
            </a:prstGeom>
          </p:spPr>
        </p:pic>
        <p:pic>
          <p:nvPicPr>
            <p:cNvPr id="99" name="Picture 99"/>
            <p:cNvPicPr/>
            <p:nvPr/>
          </p:nvPicPr>
          <p:blipFill>
            <a:blip r:embed="rId12"/>
            <a:stretch/>
          </p:blipFill>
          <p:spPr>
            <a:xfrm>
              <a:off x="450151" y="0"/>
              <a:ext cx="120194" cy="146518"/>
            </a:xfrm>
            <a:prstGeom prst="rect">
              <a:avLst/>
            </a:prstGeom>
          </p:spPr>
        </p:pic>
        <p:pic>
          <p:nvPicPr>
            <p:cNvPr id="101" name="Picture 101"/>
            <p:cNvPicPr/>
            <p:nvPr/>
          </p:nvPicPr>
          <p:blipFill>
            <a:blip r:embed="rId13"/>
            <a:stretch/>
          </p:blipFill>
          <p:spPr>
            <a:xfrm>
              <a:off x="599228" y="2626"/>
              <a:ext cx="123775" cy="141272"/>
            </a:xfrm>
            <a:prstGeom prst="rect">
              <a:avLst/>
            </a:prstGeom>
          </p:spPr>
        </p:pic>
        <p:pic>
          <p:nvPicPr>
            <p:cNvPr id="103" name="Picture 103"/>
            <p:cNvPicPr/>
            <p:nvPr/>
          </p:nvPicPr>
          <p:blipFill>
            <a:blip r:embed="rId4"/>
            <a:stretch/>
          </p:blipFill>
          <p:spPr>
            <a:xfrm>
              <a:off x="760160" y="2626"/>
              <a:ext cx="123764" cy="141272"/>
            </a:xfrm>
            <a:prstGeom prst="rect">
              <a:avLst/>
            </a:prstGeom>
          </p:spPr>
        </p:pic>
      </p:grpSp>
      <p:pic>
        <p:nvPicPr>
          <p:cNvPr id="105" name="Picture 105"/>
          <p:cNvPicPr/>
          <p:nvPr/>
        </p:nvPicPr>
        <p:blipFill>
          <a:blip r:embed="rId14"/>
          <a:stretch/>
        </p:blipFill>
        <p:spPr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107" name="Picture 107"/>
          <p:cNvPicPr/>
          <p:nvPr/>
        </p:nvPicPr>
        <p:blipFill>
          <a:blip r:embed="rId15"/>
          <a:stretch/>
        </p:blipFill>
        <p:spPr>
          <a:xfrm>
            <a:off x="4067718" y="455064"/>
            <a:ext cx="4183531" cy="16023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Shape 276"/>
          <p:cNvGrpSpPr/>
          <p:nvPr/>
        </p:nvGrpSpPr>
        <p:grpSpPr>
          <a:xfrm>
            <a:off x="0" y="961426"/>
            <a:ext cx="5819775" cy="170180"/>
            <a:chOff x="0" y="0"/>
            <a:chExt cx="5819775" cy="170180"/>
          </a:xfrm>
        </p:grpSpPr>
        <p:sp>
          <p:nvSpPr>
            <p:cNvPr id="277" name="Shape 277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82" name="Shape 282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283" name="Shape 283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84" name="Shape 284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85" name="Shape 285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286" name="Shape 28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87" name="Shape 287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88" name="Shape 288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289" name="Shape 289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90" name="Shape 290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91" name="Shape 291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92" name="Shape 292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93" name="Shape 293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ПЛАНЫ РАЗВИТИЯ</a:t>
            </a:r>
          </a:p>
        </p:txBody>
      </p:sp>
      <p:sp>
        <p:nvSpPr>
          <p:cNvPr id="295" name="Shape 295"/>
          <p:cNvSpPr/>
          <p:nvPr/>
        </p:nvSpPr>
        <p:spPr>
          <a:xfrm>
            <a:off x="868467" y="2597290"/>
            <a:ext cx="10052050" cy="5016758"/>
          </a:xfrm>
          <a:prstGeom prst="rect">
            <a:avLst/>
          </a:prstGeom>
        </p:spPr>
        <p:txBody>
          <a:bodyPr lIns="91440" tIns="45720" rIns="91440" bIns="45720" anchor="t">
            <a:spAutoFit/>
          </a:bodyPr>
          <a:lstStyle/>
          <a:p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Планируется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патентование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ключевых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технологических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модулей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EcoPulse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, а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также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регистрация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программного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обеспечения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товарного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знака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.</a:t>
            </a:r>
            <a:br>
              <a:rPr lang="en-US" sz="3200" spc="-20" dirty="0">
                <a:latin typeface="Microsoft Sans Serif"/>
                <a:ea typeface="Microsoft Sans Serif"/>
                <a:cs typeface="Microsoft Sans Serif"/>
              </a:rPr>
            </a:br>
            <a:br>
              <a:rPr lang="en-US" sz="3200" spc="-20" dirty="0">
                <a:latin typeface="Microsoft Sans Serif"/>
                <a:ea typeface="Microsoft Sans Serif"/>
                <a:cs typeface="Microsoft Sans Serif"/>
              </a:rPr>
            </a:b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Фокус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B2B и B2G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сегменты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: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промышленность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государственные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городские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системы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.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Внедрение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через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пилотные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проекты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с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последующим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масштабированием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регионы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федеральный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уровень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.</a:t>
            </a:r>
          </a:p>
        </p:txBody>
      </p:sp>
      <p:pic>
        <p:nvPicPr>
          <p:cNvPr id="297" name="Picture 297"/>
          <p:cNvPicPr/>
          <p:nvPr/>
        </p:nvPicPr>
        <p:blipFill>
          <a:blip r:embed="rId2"/>
          <a:stretch/>
        </p:blipFill>
        <p:spPr>
          <a:xfrm>
            <a:off x="12498980" y="613329"/>
            <a:ext cx="7559055" cy="106924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08B28C4-E826-BF54-CFD4-D4A176A2D120}"/>
              </a:ext>
            </a:extLst>
          </p:cNvPr>
          <p:cNvSpPr txBox="1"/>
          <p:nvPr/>
        </p:nvSpPr>
        <p:spPr>
          <a:xfrm>
            <a:off x="872315" y="7860403"/>
            <a:ext cx="1038535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Поэтапное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привлечение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инвестиций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после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пилотов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: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стратегические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инвесторы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из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промышленности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и ESG-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сектора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, а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также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государственные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гранты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цифровизацию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dirty="0" err="1">
                <a:latin typeface="Microsoft Sans Serif"/>
                <a:ea typeface="Microsoft Sans Serif"/>
                <a:cs typeface="Microsoft Sans Serif"/>
              </a:rPr>
              <a:t>экологии</a:t>
            </a:r>
            <a:r>
              <a:rPr lang="en-US" sz="3200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Shape 299"/>
          <p:cNvGrpSpPr/>
          <p:nvPr/>
        </p:nvGrpSpPr>
        <p:grpSpPr>
          <a:xfrm>
            <a:off x="0" y="961426"/>
            <a:ext cx="5819775" cy="170180"/>
            <a:chOff x="0" y="0"/>
            <a:chExt cx="5819775" cy="170180"/>
          </a:xfrm>
        </p:grpSpPr>
        <p:sp>
          <p:nvSpPr>
            <p:cNvPr id="300" name="Shape 300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1" name="Shape 301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2" name="Shape 302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3" name="Shape 303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4" name="Shape 304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305" name="Shape 305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306" name="Shape 30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07" name="Shape 307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308" name="Shape 308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309" name="Shape 30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0" name="Shape 310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311" name="Shape 311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312" name="Shape 312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3" name="Shape 313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4" name="Shape 314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315" name="Shape 315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316" name="Shape 316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460453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ЗАПРОС</a:t>
            </a:r>
          </a:p>
        </p:txBody>
      </p:sp>
      <p:sp>
        <p:nvSpPr>
          <p:cNvPr id="318" name="Shape 318"/>
          <p:cNvSpPr/>
          <p:nvPr/>
        </p:nvSpPr>
        <p:spPr>
          <a:xfrm>
            <a:off x="455915" y="2819323"/>
            <a:ext cx="18784784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Помощь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в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получении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финансирования</a:t>
            </a:r>
            <a:endParaRPr lang="en-US" sz="4000" spc="-20" dirty="0">
              <a:latin typeface="Microsoft Sans Serif"/>
              <a:ea typeface="Microsoft Sans Serif"/>
              <a:cs typeface="Microsoft Sans Serif"/>
            </a:endParaRPr>
          </a:p>
          <a:p>
            <a:endParaRPr lang="en-US" sz="4000" spc="-20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Консультации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от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эксперта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по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маркетингу</a:t>
            </a:r>
            <a:endParaRPr lang="en-US" sz="4000" spc="-20" dirty="0">
              <a:latin typeface="Microsoft Sans Serif"/>
              <a:ea typeface="Microsoft Sans Serif"/>
              <a:cs typeface="Microsoft Sans Serif"/>
            </a:endParaRPr>
          </a:p>
          <a:p>
            <a:endParaRPr lang="en-US" sz="4000" spc="-20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PR и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вовлечение</a:t>
            </a:r>
            <a:r>
              <a:rPr lang="en-US" sz="4000" spc="-20" dirty="0">
                <a:latin typeface="Microsoft Sans Serif"/>
                <a:ea typeface="Microsoft Sans Serif"/>
                <a:cs typeface="Microsoft Sans Serif"/>
              </a:rPr>
              <a:t> </a:t>
            </a:r>
            <a:r>
              <a:rPr lang="en-US" sz="4000" spc="-20" dirty="0" err="1">
                <a:latin typeface="Microsoft Sans Serif"/>
                <a:ea typeface="Microsoft Sans Serif"/>
                <a:cs typeface="Microsoft Sans Serif"/>
              </a:rPr>
              <a:t>пользователей</a:t>
            </a:r>
            <a:endParaRPr lang="en-US" sz="4000">
              <a:ea typeface="Calibri"/>
              <a:cs typeface="Calibri"/>
            </a:endParaRPr>
          </a:p>
          <a:p>
            <a:endParaRPr lang="en-US" sz="2800" spc="-20" dirty="0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320" name="Picture 320"/>
          <p:cNvPicPr/>
          <p:nvPr/>
        </p:nvPicPr>
        <p:blipFill>
          <a:blip r:embed="rId2"/>
          <a:stretch/>
        </p:blipFill>
        <p:spPr>
          <a:xfrm>
            <a:off x="9321557" y="1356621"/>
            <a:ext cx="10801220" cy="108012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/>
          <p:nvPr/>
        </p:nvSpPr>
        <p:spPr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0" tIns="137795" rIns="0" bIns="0">
            <a:spAutoFit/>
          </a:bodyPr>
          <a:lstStyle/>
          <a:p>
            <a:pPr marL="12700" marR="5080" indent="0">
              <a:lnSpc>
                <a:spcPts val="6190"/>
              </a:lnSpc>
              <a:spcBef>
                <a:spcPts val="1085"/>
              </a:spcBef>
            </a:pPr>
            <a:r>
              <a:rPr sz="5900" b="1" spc="5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ПРОБЛЕМА</a:t>
            </a:r>
            <a:endParaRPr sz="5900">
              <a:latin typeface="Trebuchet MS"/>
              <a:ea typeface="Trebuchet MS"/>
              <a:cs typeface="Trebuchet MS"/>
            </a:endParaRPr>
          </a:p>
        </p:txBody>
      </p:sp>
      <p:sp>
        <p:nvSpPr>
          <p:cNvPr id="110" name="Shape 110"/>
          <p:cNvSpPr/>
          <p:nvPr/>
        </p:nvSpPr>
        <p:spPr>
          <a:xfrm>
            <a:off x="732858" y="2820784"/>
            <a:ext cx="18408650" cy="501675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3200">
                <a:latin typeface="Microsoft Sans Serif"/>
                <a:ea typeface="Microsoft Sans Serif"/>
                <a:cs typeface="Microsoft Sans Serif"/>
              </a:rPr>
              <a:t>Проблема в том, что органы власти, промышленные предприятия, экологические и городские службы работают с разрозненными источниками экологических данных, которые не объединены в единую аналитическую систему. Из-за этого отсутствуют автоматизированный анализ, выявление аномалий, прогнозирование и удобная отчётность.</a:t>
            </a:r>
            <a:endParaRPr lang="ru-RU" sz="3200" dirty="0">
              <a:latin typeface="Microsoft Sans Serif"/>
              <a:ea typeface="Microsoft Sans Serif"/>
              <a:cs typeface="Microsoft Sans Serif"/>
            </a:endParaRPr>
          </a:p>
          <a:p>
            <a:endParaRPr lang="ru-RU" sz="3200" dirty="0">
              <a:latin typeface="Microsoft Sans Serif"/>
              <a:ea typeface="Microsoft Sans Serif"/>
              <a:cs typeface="Microsoft Sans Serif"/>
            </a:endParaRPr>
          </a:p>
          <a:p>
            <a:br>
              <a:rPr lang="ru-RU" sz="3200" dirty="0">
                <a:latin typeface="Microsoft Sans Serif"/>
                <a:ea typeface="Microsoft Sans Serif"/>
                <a:cs typeface="Microsoft Sans Serif"/>
              </a:rPr>
            </a:br>
            <a:r>
              <a:rPr lang="ru-RU" sz="3200">
                <a:latin typeface="Microsoft Sans Serif"/>
                <a:ea typeface="Microsoft Sans Serif"/>
                <a:cs typeface="Microsoft Sans Serif"/>
              </a:rPr>
              <a:t>Ситуация особенно актуальна для российских компаний. Например, крупные промышленные предприятия, такие как «Норильский никель», «ВСМПО-АВИСМА», «ОГК-2» и другие, являются значительными источниками загрязнений воздуха, почвы и выбросов парниковых газов, что приводит к крупным экологическим ущербам.</a:t>
            </a:r>
            <a:endParaRPr lang="ru-RU" sz="3200" dirty="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90322-5686-939A-601D-924E381DD7F3}"/>
              </a:ext>
            </a:extLst>
          </p:cNvPr>
          <p:cNvSpPr txBox="1"/>
          <p:nvPr/>
        </p:nvSpPr>
        <p:spPr>
          <a:xfrm>
            <a:off x="739056" y="8398919"/>
            <a:ext cx="1739134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>
                <a:latin typeface="Microsoft Sans Serif"/>
                <a:ea typeface="Microsoft Sans Serif"/>
                <a:cs typeface="Microsoft Sans Serif"/>
              </a:rPr>
              <a:t>В 2024 году общий ущерб окружающей среде, предъявленный компаниям в России, составил около 124,8 млрд рублей, а расходы на экологическую защиту в 2023 году достигли примерно 559 млрд рублей.</a:t>
            </a: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>
            <a:spAutoFit/>
          </a:bodyPr>
          <a:lstStyle/>
          <a:p>
            <a:pPr marL="12700" marR="5080" indent="0" algn="just">
              <a:lnSpc>
                <a:spcPts val="6600"/>
              </a:lnSpc>
              <a:spcBef>
                <a:spcPts val="710"/>
              </a:spcBef>
            </a:pPr>
            <a:r>
              <a:rPr sz="5900" b="1" spc="-4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РЕШЕНИЕ</a:t>
            </a:r>
            <a:endParaRPr sz="5900">
              <a:latin typeface="Trebuchet MS"/>
              <a:ea typeface="Trebuchet MS"/>
              <a:cs typeface="Trebuchet MS"/>
            </a:endParaRPr>
          </a:p>
        </p:txBody>
      </p:sp>
      <p:sp>
        <p:nvSpPr>
          <p:cNvPr id="113" name="Shape 113"/>
          <p:cNvSpPr/>
          <p:nvPr/>
        </p:nvSpPr>
        <p:spPr>
          <a:xfrm>
            <a:off x="865925" y="2989547"/>
            <a:ext cx="9448800" cy="61863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EcoPulse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—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это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система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с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искусственным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интеллектом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которая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собирает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данные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об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окружающей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среде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из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разных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источников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одном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месте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показывает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их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реальном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времени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1000" dirty="0">
              <a:latin typeface="Microsoft Sans Serif"/>
              <a:ea typeface="Microsoft Sans Serif"/>
              <a:cs typeface="Microsoft Sans Serif"/>
            </a:endParaRPr>
          </a:p>
          <a:p>
            <a:endParaRPr lang="en-US" sz="3600" spc="65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Она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помогает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быстро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замечать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проблемы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заранее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понимать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возможные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риски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автоматически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делать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отчёты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чтобы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упростить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контроль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за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экологией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снизить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600" spc="65" dirty="0" err="1">
                <a:latin typeface="Microsoft Sans Serif"/>
                <a:ea typeface="Microsoft Sans Serif"/>
                <a:cs typeface="Microsoft Sans Serif"/>
              </a:rPr>
              <a:t>затраты</a:t>
            </a:r>
            <a:r>
              <a:rPr lang="en-US" sz="3600" spc="65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1000">
              <a:latin typeface="Microsoft Sans Serif"/>
              <a:ea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1">
          <a:extLst>
            <a:ext uri="{FF2B5EF4-FFF2-40B4-BE49-F238E27FC236}">
              <a16:creationId xmlns:a16="http://schemas.microsoft.com/office/drawing/2014/main" id="{AE9D17A2-5C6E-68D7-F25F-F0A017E8E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>
            <a:extLst>
              <a:ext uri="{FF2B5EF4-FFF2-40B4-BE49-F238E27FC236}">
                <a16:creationId xmlns:a16="http://schemas.microsoft.com/office/drawing/2014/main" id="{E95BF4D6-3B53-41D5-33A3-E709F9DE2774}"/>
              </a:ext>
            </a:extLst>
          </p:cNvPr>
          <p:cNvSpPr txBox="1"/>
          <p:nvPr/>
        </p:nvSpPr>
        <p:spPr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0" tIns="90170" rIns="0" bIns="0">
            <a:spAutoFit/>
          </a:bodyPr>
          <a:lstStyle/>
          <a:p>
            <a:pPr marL="12700" marR="5080" indent="0" algn="just">
              <a:lnSpc>
                <a:spcPts val="6600"/>
              </a:lnSpc>
              <a:spcBef>
                <a:spcPts val="710"/>
              </a:spcBef>
            </a:pPr>
            <a:r>
              <a:rPr sz="5900" b="1" spc="-4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РЕШЕНИЕ</a:t>
            </a:r>
            <a:endParaRPr sz="5900">
              <a:latin typeface="Trebuchet MS"/>
              <a:ea typeface="Trebuchet MS"/>
              <a:cs typeface="Trebuchet MS"/>
            </a:endParaRPr>
          </a:p>
        </p:txBody>
      </p:sp>
      <p:pic>
        <p:nvPicPr>
          <p:cNvPr id="2" name="Рисунок 1" descr="Изображение выглядит как текст, снимок экрана, программное обеспечение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620818C-E565-9A76-34A7-E32BF5B38B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955" y="211317"/>
            <a:ext cx="6637699" cy="10610680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снимок экрана, программное обеспечение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7588FE-4619-CDF9-63E9-21A68E0A46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3633" y="211808"/>
            <a:ext cx="6623777" cy="1061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6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" name="Shape 119"/>
          <p:cNvGrpSpPr/>
          <p:nvPr/>
        </p:nvGrpSpPr>
        <p:grpSpPr>
          <a:xfrm>
            <a:off x="17758" y="961426"/>
            <a:ext cx="4412615" cy="170180"/>
            <a:chOff x="0" y="0"/>
            <a:chExt cx="4412615" cy="170180"/>
          </a:xfrm>
        </p:grpSpPr>
        <p:sp>
          <p:nvSpPr>
            <p:cNvPr id="120" name="Shape 120"/>
            <p:cNvSpPr/>
            <p:nvPr/>
          </p:nvSpPr>
          <p:spPr>
            <a:xfrm>
              <a:off x="0" y="0"/>
              <a:ext cx="588009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1" name="Shape 121"/>
            <p:cNvSpPr/>
            <p:nvPr/>
          </p:nvSpPr>
          <p:spPr>
            <a:xfrm>
              <a:off x="587447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2" name="Shape 122"/>
            <p:cNvSpPr/>
            <p:nvPr/>
          </p:nvSpPr>
          <p:spPr>
            <a:xfrm>
              <a:off x="1174896" y="0"/>
              <a:ext cx="558799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3" name="Shape 123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4" name="Shape 124"/>
            <p:cNvSpPr/>
            <p:nvPr/>
          </p:nvSpPr>
          <p:spPr>
            <a:xfrm>
              <a:off x="2316286" y="0"/>
              <a:ext cx="209613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96135"/>
                <a:gd name="ODFBottom" fmla="val 170180"/>
                <a:gd name="ODFWidth" fmla="val 209613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2096135" h="17018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25" name="Shape 125"/>
          <p:cNvGrpSpPr/>
          <p:nvPr/>
        </p:nvGrpSpPr>
        <p:grpSpPr>
          <a:xfrm>
            <a:off x="10075117" y="10832026"/>
            <a:ext cx="4021453" cy="476884"/>
            <a:chOff x="0" y="0"/>
            <a:chExt cx="4021453" cy="476884"/>
          </a:xfrm>
        </p:grpSpPr>
        <p:sp>
          <p:nvSpPr>
            <p:cNvPr id="126" name="Shape 126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27" name="Shape 127"/>
            <p:cNvSpPr/>
            <p:nvPr/>
          </p:nvSpPr>
          <p:spPr>
            <a:xfrm>
              <a:off x="2010619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28" name="Shape 128"/>
          <p:cNvGrpSpPr/>
          <p:nvPr/>
        </p:nvGrpSpPr>
        <p:grpSpPr>
          <a:xfrm>
            <a:off x="16106984" y="10832026"/>
            <a:ext cx="3997325" cy="476884"/>
            <a:chOff x="0" y="0"/>
            <a:chExt cx="3997325" cy="476884"/>
          </a:xfrm>
        </p:grpSpPr>
        <p:sp>
          <p:nvSpPr>
            <p:cNvPr id="129" name="Shape 12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2010609" y="0"/>
              <a:ext cx="198691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986915"/>
                <a:gd name="ODFBottom" fmla="val 476884"/>
                <a:gd name="ODFWidth" fmla="val 198691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986915" h="476884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31" name="Shape 131"/>
          <p:cNvGrpSpPr/>
          <p:nvPr/>
        </p:nvGrpSpPr>
        <p:grpSpPr>
          <a:xfrm>
            <a:off x="24145" y="10832026"/>
            <a:ext cx="10053320" cy="476884"/>
            <a:chOff x="0" y="0"/>
            <a:chExt cx="10053320" cy="476884"/>
          </a:xfrm>
        </p:grpSpPr>
        <p:sp>
          <p:nvSpPr>
            <p:cNvPr id="132" name="Shape 132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402123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010630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-3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36" name="Shape 136"/>
          <p:cNvSpPr/>
          <p:nvPr/>
        </p:nvSpPr>
        <p:spPr>
          <a:xfrm>
            <a:off x="14096364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40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ea typeface="Trebuchet MS"/>
              <a:cs typeface="Trebuchet MS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529648" y="3221633"/>
            <a:ext cx="9522996" cy="64940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EcoPulse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объединяет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данные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IoT-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датчиков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спутников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открытых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источников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единую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систему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мониторинга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окружающей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среды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реальном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времени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3200" spc="-65">
              <a:latin typeface="Microsoft Sans Serif"/>
              <a:ea typeface="Microsoft Sans Serif"/>
              <a:cs typeface="Microsoft Sans Serif"/>
            </a:endParaRPr>
          </a:p>
          <a:p>
            <a:endParaRPr lang="en-US" sz="3200" spc="-65" dirty="0">
              <a:latin typeface="Microsoft Sans Serif"/>
              <a:ea typeface="Microsoft Sans Serif"/>
              <a:cs typeface="Microsoft Sans Serif"/>
            </a:endParaRPr>
          </a:p>
          <a:p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AI-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алгоритмы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анализируют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данные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выявляют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аномалии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прогнозируют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экологические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риски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основе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динамики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изменений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3200" spc="-65">
              <a:latin typeface="Microsoft Sans Serif"/>
              <a:ea typeface="Microsoft Sans Serif"/>
              <a:cs typeface="Microsoft Sans Serif"/>
            </a:endParaRPr>
          </a:p>
          <a:p>
            <a:br>
              <a:rPr lang="en-US" sz="3200" spc="-65" dirty="0">
                <a:latin typeface="Microsoft Sans Serif"/>
                <a:ea typeface="Microsoft Sans Serif"/>
                <a:cs typeface="Microsoft Sans Serif"/>
              </a:rPr>
            </a:b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Платформа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обеспечивает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переход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от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разрозненного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сбора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данных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к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единой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аналитической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системе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управления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экологической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65" dirty="0" err="1">
                <a:latin typeface="Microsoft Sans Serif"/>
                <a:ea typeface="Microsoft Sans Serif"/>
                <a:cs typeface="Microsoft Sans Serif"/>
              </a:rPr>
              <a:t>ситуацией</a:t>
            </a:r>
            <a:r>
              <a:rPr lang="en-US" sz="3200" spc="-65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3200" spc="-65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140" name="Picture 140"/>
          <p:cNvPicPr/>
          <p:nvPr/>
        </p:nvPicPr>
        <p:blipFill>
          <a:blip r:embed="rId2"/>
          <a:stretch/>
        </p:blipFill>
        <p:spPr>
          <a:xfrm>
            <a:off x="8645138" y="2225675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Shape 142"/>
          <p:cNvGrpSpPr/>
          <p:nvPr/>
        </p:nvGrpSpPr>
        <p:grpSpPr>
          <a:xfrm>
            <a:off x="0" y="961426"/>
            <a:ext cx="5819775" cy="170180"/>
            <a:chOff x="0" y="0"/>
            <a:chExt cx="5819775" cy="170180"/>
          </a:xfrm>
        </p:grpSpPr>
        <p:sp>
          <p:nvSpPr>
            <p:cNvPr id="143" name="Shape 143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48" name="Shape 148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49" name="Shape 149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51" name="Shape 151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52" name="Shape 152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3" name="Shape 153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54" name="Shape 154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155" name="Shape 155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58" name="Shape 158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59" name="Shape 159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60" name="Shape 160"/>
          <p:cNvSpPr txBox="1"/>
          <p:nvPr/>
        </p:nvSpPr>
        <p:spPr>
          <a:xfrm>
            <a:off x="868467" y="1497723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КОНКУРЕНТЫ И АНАЛОГИ</a:t>
            </a:r>
          </a:p>
        </p:txBody>
      </p:sp>
      <p:graphicFrame>
        <p:nvGraphicFramePr>
          <p:cNvPr id="162" name="Table 162"/>
          <p:cNvGraphicFramePr/>
          <p:nvPr>
            <p:extLst>
              <p:ext uri="{D42A27DB-BD31-4B8C-83A1-F6EECF244321}">
                <p14:modId xmlns:p14="http://schemas.microsoft.com/office/powerpoint/2010/main" val="250742759"/>
              </p:ext>
            </p:extLst>
          </p:nvPr>
        </p:nvGraphicFramePr>
        <p:xfrm>
          <a:off x="861604" y="2555327"/>
          <a:ext cx="18175171" cy="7910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19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909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9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8439">
                  <a:extLst>
                    <a:ext uri="{9D8B030D-6E8A-4147-A177-3AD203B41FA5}">
                      <a16:colId xmlns:a16="http://schemas.microsoft.com/office/drawing/2014/main" val="3217537365"/>
                    </a:ext>
                  </a:extLst>
                </a:gridCol>
                <a:gridCol w="2019464">
                  <a:extLst>
                    <a:ext uri="{9D8B030D-6E8A-4147-A177-3AD203B41FA5}">
                      <a16:colId xmlns:a16="http://schemas.microsoft.com/office/drawing/2014/main" val="2971855317"/>
                    </a:ext>
                  </a:extLst>
                </a:gridCol>
                <a:gridCol w="2019464">
                  <a:extLst>
                    <a:ext uri="{9D8B030D-6E8A-4147-A177-3AD203B41FA5}">
                      <a16:colId xmlns:a16="http://schemas.microsoft.com/office/drawing/2014/main" val="1175456108"/>
                    </a:ext>
                  </a:extLst>
                </a:gridCol>
                <a:gridCol w="2019464">
                  <a:extLst>
                    <a:ext uri="{9D8B030D-6E8A-4147-A177-3AD203B41FA5}">
                      <a16:colId xmlns:a16="http://schemas.microsoft.com/office/drawing/2014/main" val="3835119509"/>
                    </a:ext>
                  </a:extLst>
                </a:gridCol>
                <a:gridCol w="20194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194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07011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 algn="ctr">
                        <a:buNone/>
                      </a:pPr>
                      <a:r>
                        <a:rPr lang="ru-RU" sz="160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Критерий</a:t>
                      </a:r>
                      <a:endParaRPr sz="160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 algn="ctr">
                        <a:buNone/>
                      </a:pPr>
                      <a:r>
                        <a:rPr lang="en-US" sz="1600" b="1" i="0" u="none" strike="noStrike" noProof="0" dirty="0" err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EcoPulse</a:t>
                      </a:r>
                      <a:r>
                        <a:rPr lang="en-US" sz="1600" b="1" i="0" u="none" strike="noStrike" noProof="0" dirty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, </a:t>
                      </a:r>
                      <a:r>
                        <a:rPr lang="en-US" sz="1600" b="1" i="0" u="none" strike="noStrike" noProof="0" dirty="0" err="1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Россия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ФГИС «Экомониторинг», Россия</a:t>
                      </a:r>
                      <a:endParaRPr lang="ru-RU" sz="1600" b="1" i="0">
                        <a:solidFill>
                          <a:schemeClr val="bg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МТС Экология,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МегаФон Экология,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CityAir,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Цифровой экомониторинг,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Российский экологический оператор,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  <a:p>
                      <a:pPr marL="0" indent="0" algn="ctr"/>
                      <a:endParaRPr sz="1600" b="1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 algn="ctr">
                        <a:buNone/>
                      </a:pPr>
                      <a:r>
                        <a:rPr lang="ru-RU" sz="1600" b="1" i="0" u="none" strike="noStrike" noProof="0">
                          <a:solidFill>
                            <a:schemeClr val="bg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Росприроднадзор, Россия</a:t>
                      </a:r>
                      <a:endParaRPr lang="ru-RU" sz="1600" b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  <a:p>
                      <a:pPr marL="0" indent="0" algn="ctr"/>
                      <a:endParaRPr sz="1600" b="1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8658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Тип системы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AI-платформа предиктивного мониторинга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Государственная информационная система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AI-платформа мониторинга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IoT-платформа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Городская система мониторинга воздуха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Промышленный контроль выбросов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Управление отходами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Государственный надзор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279206"/>
                  </a:ext>
                </a:extLst>
              </a:tr>
              <a:tr h="978658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Основная функция</a:t>
                      </a:r>
                      <a:endParaRPr sz="1600" b="0" i="0" u="none" strike="noStrike" noProof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Прогноз и предотвращение экологических рисков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Сбор и хранение экологических данных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Мониторинг и прогноз загрязнений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Сбор данных с IoT-датчиков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Измерение качества воздуха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Контроль выбросов предприятий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Переработка и учёт отходов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Проверка соблюдения норм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068746"/>
                  </a:ext>
                </a:extLst>
              </a:tr>
              <a:tr h="587195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Источники данных</a:t>
                      </a:r>
                      <a:endParaRPr sz="1600" b="0" i="0" u="none" strike="noStrike" noProof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IoT, спутники, open data, AI-модели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Ведомственные системы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Корпоративные данные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Датчики оператора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Городские датчики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Промышленные датчики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Данные по отходам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Отчётность предприятий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366392"/>
                  </a:ext>
                </a:extLst>
              </a:tr>
              <a:tr h="831859"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Аналитика</a:t>
                      </a:r>
                      <a:endParaRPr sz="1600" b="0" i="0" u="none" strike="noStrike" noProof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AI, real-time, прогнозирование рисков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Базовая аналитика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Ограниченная аналитика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Базовая аналитика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Базовая аналитика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Ограниченная аналитика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Отсутствует</a:t>
                      </a:r>
                      <a:endParaRPr sz="1600" b="0" i="0" u="none" strike="noStrike" noProof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ru-RU" sz="1600" b="0" i="0" u="none" strike="noStrike" noProof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Отсутствуе</a:t>
                      </a:r>
                      <a:r>
                        <a:rPr lang="ru-RU" sz="1600" b="0" i="0" u="none" strike="noStrike" noProof="0" dirty="0">
                          <a:solidFill>
                            <a:srgbClr val="000000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т</a:t>
                      </a:r>
                      <a:endParaRPr sz="1600" b="0" i="0" u="none" strike="noStrike" noProof="0">
                        <a:solidFill>
                          <a:srgbClr val="000000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3538486"/>
                  </a:ext>
                </a:extLst>
              </a:tr>
              <a:tr h="1451676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lang="ru-RU" sz="1600">
                          <a:latin typeface="Microsoft Sans Serif"/>
                          <a:ea typeface="Microsoft Sans Serif"/>
                          <a:cs typeface="Microsoft Sans Serif"/>
                        </a:rPr>
                        <a:t>Охват среды</a:t>
                      </a:r>
                      <a:endParaRPr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вода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почва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ru-RU" sz="1600" b="0" i="0" u="none" strike="noStrike" noProof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Воздух, вода, почва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endParaRPr sz="1600" dirty="0" err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ru-RU" sz="1600" b="0" i="0" u="none" strike="noStrike" noProof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</a:t>
                      </a:r>
                      <a:endParaRPr lang="ru-RU" sz="1600" b="0" i="0" u="none" strike="noStrike" noProof="0" dirty="0">
                        <a:solidFill>
                          <a:schemeClr val="tx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ru-RU" sz="1600" b="0" i="0" u="none" strike="noStrike" noProof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Воздух, вода, почва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859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Реакция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системы</a:t>
                      </a: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Предиктивно</a:t>
                      </a:r>
                      <a:endParaRPr lang="en-US" sz="1600" b="0" i="0" u="none" strike="noStrike" noProof="0" dirty="0">
                        <a:solidFill>
                          <a:schemeClr val="tx1"/>
                        </a:solidFill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lang="ru-RU" sz="1600" dirty="0" err="1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Постфактум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3902"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Архитектура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SaaS,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контейнеризация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,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масштабируемость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Государственная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инфраструктура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Облачная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платформа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Телеком-инфраструктура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Облачная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платформа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Локальные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решения</a:t>
                      </a:r>
                      <a:endParaRPr lang="ru-RU" sz="160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Государственная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инфраструктура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None/>
                      </a:pP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Государственная</a:t>
                      </a:r>
                      <a:r>
                        <a:rPr lang="en-US" sz="1600" b="0" i="0" u="none" strike="noStrike" noProof="0" dirty="0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 </a:t>
                      </a:r>
                      <a:r>
                        <a:rPr lang="en-US" sz="1600" b="0" i="0" u="none" strike="noStrike" noProof="0" dirty="0" err="1">
                          <a:solidFill>
                            <a:schemeClr val="tx1"/>
                          </a:solidFill>
                          <a:latin typeface="Microsoft Sans Serif"/>
                          <a:ea typeface="Microsoft Sans Serif"/>
                          <a:cs typeface="Microsoft Sans Serif"/>
                        </a:rPr>
                        <a:t>инфраструктура</a:t>
                      </a:r>
                      <a:endParaRPr sz="1600" dirty="0">
                        <a:latin typeface="Microsoft Sans Serif"/>
                        <a:ea typeface="Microsoft Sans Serif"/>
                        <a:cs typeface="Microsoft Sans Serif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94953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Shape 164"/>
          <p:cNvGrpSpPr/>
          <p:nvPr/>
        </p:nvGrpSpPr>
        <p:grpSpPr>
          <a:xfrm>
            <a:off x="0" y="734698"/>
            <a:ext cx="5819580" cy="170189"/>
            <a:chOff x="0" y="0"/>
            <a:chExt cx="5819580" cy="170189"/>
          </a:xfrm>
        </p:grpSpPr>
        <p:sp>
          <p:nvSpPr>
            <p:cNvPr id="165" name="Shape 165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6" name="Shape 166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7" name="Shape 167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8" name="Shape 168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69" name="Shape 169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70" name="Shape 170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71" name="Shape 171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73" name="Shape 173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74" name="Shape 174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76" name="Shape 176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177" name="Shape 177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181" name="Shape 181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182" name="Shape 182"/>
          <p:cNvSpPr txBox="1"/>
          <p:nvPr/>
        </p:nvSpPr>
        <p:spPr>
          <a:xfrm>
            <a:off x="670780" y="995104"/>
            <a:ext cx="18784784" cy="183319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МОДЕЛЬ МОНЕТИЗАЦИИ, РЫНОК И ПОТРЕБИТЕЛИ</a:t>
            </a:r>
          </a:p>
        </p:txBody>
      </p:sp>
      <p:sp>
        <p:nvSpPr>
          <p:cNvPr id="183" name="Shape 183"/>
          <p:cNvSpPr/>
          <p:nvPr/>
        </p:nvSpPr>
        <p:spPr>
          <a:xfrm>
            <a:off x="572336" y="2920210"/>
            <a:ext cx="8216417" cy="193899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2000" b="1" dirty="0" err="1">
                <a:latin typeface="Microsoft Sans Serif"/>
                <a:ea typeface="Microsoft Sans Serif"/>
                <a:cs typeface="Microsoft Sans Serif"/>
              </a:rPr>
              <a:t>Ценностное</a:t>
            </a:r>
            <a:r>
              <a:rPr lang="en-US" sz="2000" b="1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b="1" dirty="0" err="1">
                <a:latin typeface="Microsoft Sans Serif"/>
                <a:ea typeface="Microsoft Sans Serif"/>
                <a:cs typeface="Microsoft Sans Serif"/>
              </a:rPr>
              <a:t>предложение</a:t>
            </a:r>
            <a:r>
              <a:rPr lang="en-US" sz="2000" b="1" dirty="0">
                <a:latin typeface="Microsoft Sans Serif"/>
                <a:ea typeface="Microsoft Sans Serif"/>
                <a:cs typeface="Microsoft Sans Serif"/>
              </a:rPr>
              <a:t>: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AI-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система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объединяющая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экологические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данные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из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разных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источников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превращающая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их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прогнозы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рисков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управленческие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решения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реальном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времени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позволяя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промышленным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государственным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структурам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снижать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экологические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риски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штрафы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операционные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2000" dirty="0" err="1">
                <a:latin typeface="Microsoft Sans Serif"/>
                <a:ea typeface="Microsoft Sans Serif"/>
                <a:cs typeface="Microsoft Sans Serif"/>
              </a:rPr>
              <a:t>издержки</a:t>
            </a:r>
            <a:r>
              <a:rPr lang="en-US" sz="2000" dirty="0">
                <a:latin typeface="Microsoft Sans Serif"/>
                <a:ea typeface="Microsoft Sans Serif"/>
                <a:cs typeface="Microsoft Sans Serif"/>
              </a:rPr>
              <a:t>. </a:t>
            </a:r>
            <a:endParaRPr lang="ru-RU" sz="2000">
              <a:latin typeface="Microsoft Sans Serif"/>
              <a:ea typeface="Microsoft Sans Serif"/>
              <a:cs typeface="Microsoft Sans Serif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E57550-54B0-6EE8-B10E-21BC27E7E3B2}"/>
              </a:ext>
            </a:extLst>
          </p:cNvPr>
          <p:cNvSpPr txBox="1"/>
          <p:nvPr/>
        </p:nvSpPr>
        <p:spPr>
          <a:xfrm>
            <a:off x="575575" y="4855928"/>
            <a:ext cx="7401622" cy="163121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Сегменты потребителей: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Государственные органы, крупные промышленные предприятия (нефтегаз, металлургия, энергетика), а также городские и экологические службы — все, у кого высокая стоимость экологических ошибок и требований к отчётности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C03911-EFB8-C366-FAD5-919B3CC5F142}"/>
              </a:ext>
            </a:extLst>
          </p:cNvPr>
          <p:cNvSpPr txBox="1"/>
          <p:nvPr/>
        </p:nvSpPr>
        <p:spPr>
          <a:xfrm>
            <a:off x="579710" y="6621364"/>
            <a:ext cx="7088413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Каналы сбыта: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Прямые B2B и B2G продажи, запуск через пилотные проекты с последующим масштабированием, а также партнёрства с промышленными и государственными структурами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16612E-EF17-4EA9-72C7-051CC03243DB}"/>
              </a:ext>
            </a:extLst>
          </p:cNvPr>
          <p:cNvSpPr txBox="1"/>
          <p:nvPr/>
        </p:nvSpPr>
        <p:spPr>
          <a:xfrm>
            <a:off x="582456" y="8092813"/>
            <a:ext cx="6874112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Отношения с потребителями: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Долгосрочные контракты, сопровождение внедрения, кастомизация под задачи клиента и постоянная аналитическая поддержка как сервис</a:t>
            </a:r>
            <a:r>
              <a:rPr lang="ru-RU" sz="2000" dirty="0">
                <a:latin typeface="Microsoft Sans Serif"/>
                <a:ea typeface="Microsoft Sans Serif"/>
                <a:cs typeface="Microsoft Sans Serif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F7A86B-30E1-83AB-316F-E9F571653EAB}"/>
              </a:ext>
            </a:extLst>
          </p:cNvPr>
          <p:cNvSpPr txBox="1"/>
          <p:nvPr/>
        </p:nvSpPr>
        <p:spPr>
          <a:xfrm>
            <a:off x="8904458" y="2920374"/>
            <a:ext cx="7484045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Потоки доходов: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SaaS-подписка за доступ к платформе, дополнительные платные модули (аналитика, отчётность, интеграции), а также крупные контракты с государством и корпорациями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61775A-9333-F9BE-22CD-E89CAAB8DE65}"/>
              </a:ext>
            </a:extLst>
          </p:cNvPr>
          <p:cNvSpPr txBox="1"/>
          <p:nvPr/>
        </p:nvSpPr>
        <p:spPr>
          <a:xfrm>
            <a:off x="8900347" y="4353274"/>
            <a:ext cx="740162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Ключевые ресурсы: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AI-алгоритмы, данные из IoT-датчиков, спутников и открытых источников, технологическая платформа и команда разработки</a:t>
            </a:r>
            <a:r>
              <a:rPr lang="ru-RU" dirty="0">
                <a:ea typeface="+mn-lt"/>
                <a:cs typeface="+mn-lt"/>
              </a:rPr>
              <a:t> 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0AB5F-78C3-10A6-E15B-D72FBE00EC67}"/>
              </a:ext>
            </a:extLst>
          </p:cNvPr>
          <p:cNvSpPr txBox="1"/>
          <p:nvPr/>
        </p:nvSpPr>
        <p:spPr>
          <a:xfrm>
            <a:off x="8903094" y="5372636"/>
            <a:ext cx="7319199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Ключевые виды деятельности: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Сбор и обработка данных, разработка и обучение AI-моделей, прогнозирование экологических рисков, развитие и масштабирование платформы </a:t>
            </a:r>
            <a:endParaRPr lang="ru-RU" sz="2000">
              <a:latin typeface="Calibri"/>
              <a:ea typeface="Calibri"/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58E6B1-1F36-30DA-963C-E9DFE3B58ECC}"/>
              </a:ext>
            </a:extLst>
          </p:cNvPr>
          <p:cNvSpPr txBox="1"/>
          <p:nvPr/>
        </p:nvSpPr>
        <p:spPr>
          <a:xfrm>
            <a:off x="8900347" y="6709367"/>
            <a:ext cx="6494964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Ключевые партнёры: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Поставщики IoT-датчиков, государственные структуры, промышленные компании, экологические и научные организации </a:t>
            </a:r>
            <a:endParaRPr lang="ru-RU" sz="2000">
              <a:latin typeface="Calibri"/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A2D077-AD82-782C-2D43-404B328A91D0}"/>
              </a:ext>
            </a:extLst>
          </p:cNvPr>
          <p:cNvSpPr txBox="1"/>
          <p:nvPr/>
        </p:nvSpPr>
        <p:spPr>
          <a:xfrm>
            <a:off x="8894846" y="7940241"/>
            <a:ext cx="5918001" cy="132343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>
                <a:latin typeface="Microsoft Sans Serif"/>
                <a:ea typeface="Microsoft Sans Serif"/>
                <a:cs typeface="Microsoft Sans Serif"/>
              </a:rPr>
              <a:t>Структура издержек:</a:t>
            </a:r>
            <a:r>
              <a:rPr lang="ru-RU" sz="2000">
                <a:latin typeface="Microsoft Sans Serif"/>
                <a:ea typeface="Microsoft Sans Serif"/>
                <a:cs typeface="Microsoft Sans Serif"/>
              </a:rPr>
              <a:t> Разработка и поддержка платформы, инфраструктура и хранение данных, интеграции, внедрение и развитие продаж</a:t>
            </a:r>
            <a:endParaRPr lang="ru-RU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Shape 185"/>
          <p:cNvGrpSpPr/>
          <p:nvPr/>
        </p:nvGrpSpPr>
        <p:grpSpPr>
          <a:xfrm>
            <a:off x="0" y="961426"/>
            <a:ext cx="5819775" cy="170180"/>
            <a:chOff x="0" y="0"/>
            <a:chExt cx="5819775" cy="170180"/>
          </a:xfrm>
        </p:grpSpPr>
        <p:sp>
          <p:nvSpPr>
            <p:cNvPr id="186" name="Shape 186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192" name="Shape 192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94" name="Shape 194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195" name="Shape 195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6" name="Shape 196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197" name="Shape 197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198" name="Shape 198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199" name="Shape 199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0" name="Shape 200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02" name="Shape 202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03" name="Shape 203"/>
          <p:cNvSpPr txBox="1"/>
          <p:nvPr/>
        </p:nvSpPr>
        <p:spPr>
          <a:xfrm>
            <a:off x="868467" y="1346571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КОМАНДА И ПРОГРЕСС</a:t>
            </a:r>
          </a:p>
        </p:txBody>
      </p:sp>
      <p:sp>
        <p:nvSpPr>
          <p:cNvPr id="204" name="Shape 204"/>
          <p:cNvSpPr/>
          <p:nvPr/>
        </p:nvSpPr>
        <p:spPr>
          <a:xfrm>
            <a:off x="808038" y="7944297"/>
            <a:ext cx="3431230" cy="360098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ru-RU" sz="2800" spc="-20">
                <a:latin typeface="Microsoft Sans Serif"/>
                <a:ea typeface="Microsoft Sans Serif"/>
                <a:cs typeface="Microsoft Sans Serif"/>
              </a:rPr>
              <a:t>Буренин Илья студент УлГУ,</a:t>
            </a:r>
            <a:endParaRPr lang="ru-RU" sz="2800">
              <a:latin typeface="Microsoft Sans Serif"/>
              <a:ea typeface="Microsoft Sans Serif"/>
              <a:cs typeface="Microsoft Sans Serif"/>
            </a:endParaRPr>
          </a:p>
          <a:p>
            <a:r>
              <a:rPr lang="ru-RU" sz="2800" spc="-20" dirty="0">
                <a:latin typeface="Microsoft Sans Serif"/>
                <a:ea typeface="Microsoft Sans Serif"/>
                <a:cs typeface="Microsoft Sans Serif"/>
              </a:rPr>
              <a:t>1 курс, ИФФВТ, </a:t>
            </a:r>
            <a:r>
              <a:rPr lang="ru-RU" sz="2800" spc="-20">
                <a:latin typeface="Microsoft Sans Serif"/>
                <a:ea typeface="Microsoft Sans Serif"/>
                <a:cs typeface="Microsoft Sans Serif"/>
              </a:rPr>
              <a:t>НД-О-25/1</a:t>
            </a:r>
            <a:endParaRPr lang="ru-RU" sz="2800">
              <a:latin typeface="Microsoft Sans Serif"/>
              <a:ea typeface="Microsoft Sans Serif"/>
              <a:cs typeface="Microsoft Sans Serif"/>
            </a:endParaRPr>
          </a:p>
          <a:p>
            <a:r>
              <a:rPr lang="ru-RU" sz="2800" spc="-20">
                <a:latin typeface="Microsoft Sans Serif"/>
                <a:ea typeface="Microsoft Sans Serif"/>
                <a:cs typeface="Microsoft Sans Serif"/>
              </a:rPr>
              <a:t>Лидер</a:t>
            </a:r>
            <a:endParaRPr lang="ru-RU" sz="2800">
              <a:latin typeface="Microsoft Sans Serif"/>
              <a:ea typeface="Microsoft Sans Serif"/>
              <a:cs typeface="Microsoft Sans Serif"/>
            </a:endParaRPr>
          </a:p>
          <a:p>
            <a:endParaRPr lang="ru-RU" sz="3200" spc="-20" dirty="0">
              <a:latin typeface="Microsoft Sans Serif"/>
              <a:ea typeface="Microsoft Sans Serif"/>
              <a:cs typeface="Microsoft Sans Serif"/>
            </a:endParaRPr>
          </a:p>
          <a:p>
            <a:endParaRPr lang="ru-RU" sz="2800" spc="-20" dirty="0">
              <a:latin typeface="Microsoft Sans Serif"/>
              <a:ea typeface="Microsoft Sans Serif"/>
              <a:cs typeface="Microsoft Sans Serif"/>
            </a:endParaRPr>
          </a:p>
          <a:p>
            <a:endParaRPr sz="2800" spc="-20" dirty="0">
              <a:latin typeface="Microsoft Sans Serif"/>
              <a:ea typeface="Microsoft Sans Serif"/>
              <a:cs typeface="Microsoft Sans Serif"/>
            </a:endParaRPr>
          </a:p>
        </p:txBody>
      </p:sp>
      <p:pic>
        <p:nvPicPr>
          <p:cNvPr id="2" name="Рисунок 1" descr="Изображение выглядит как Человеческое лицо, человек, Лоб, Селф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F0A6C0F-FA01-3ABF-18AE-795754590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200" y="2268863"/>
            <a:ext cx="4154484" cy="5681739"/>
          </a:xfrm>
          <a:prstGeom prst="rect">
            <a:avLst/>
          </a:prstGeom>
        </p:spPr>
      </p:pic>
      <p:pic>
        <p:nvPicPr>
          <p:cNvPr id="3" name="Рисунок 2" descr="Изображение выглядит как одежда, человек, на открытом воздухе, строитель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3941CB1-EDA5-6AA1-7779-C778F4969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326" y="2267281"/>
            <a:ext cx="4235155" cy="56817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5DB0964-DF9B-15B7-8B54-DAA086350E0F}"/>
              </a:ext>
            </a:extLst>
          </p:cNvPr>
          <p:cNvSpPr txBox="1"/>
          <p:nvPr/>
        </p:nvSpPr>
        <p:spPr>
          <a:xfrm>
            <a:off x="5018128" y="7950941"/>
            <a:ext cx="2719972" cy="26776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>
                <a:latin typeface="Microsoft Sans Serif"/>
                <a:ea typeface="Microsoft Sans Serif"/>
                <a:cs typeface="Microsoft Sans Serif"/>
              </a:rPr>
              <a:t>Дятлов Владислав </a:t>
            </a:r>
            <a:r>
              <a:rPr lang="ru-RU" sz="2800" dirty="0">
                <a:latin typeface="Microsoft Sans Serif"/>
                <a:ea typeface="Microsoft Sans Serif"/>
                <a:cs typeface="Microsoft Sans Serif"/>
              </a:rPr>
              <a:t>УлГУ, 3 курс, ФМИАТ, ПМ-О-23/1 Программист</a:t>
            </a:r>
          </a:p>
        </p:txBody>
      </p:sp>
      <p:pic>
        <p:nvPicPr>
          <p:cNvPr id="6" name="Рисунок 5" descr="Изображение выглядит как на открытом воздухе, одежда, обувь, неб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333C5BD-A8BD-62DF-D0E6-B421159E3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131" y="2267281"/>
            <a:ext cx="4230062" cy="56817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63B5FE-49FF-ADBA-555B-EF60B246A3C7}"/>
              </a:ext>
            </a:extLst>
          </p:cNvPr>
          <p:cNvSpPr txBox="1"/>
          <p:nvPr/>
        </p:nvSpPr>
        <p:spPr>
          <a:xfrm>
            <a:off x="9256144" y="7950992"/>
            <a:ext cx="4236563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latin typeface="Microsoft Sans Serif"/>
                <a:ea typeface="Microsoft Sans Serif"/>
                <a:cs typeface="Microsoft Sans Serif"/>
              </a:rPr>
              <a:t>Филиппов Алексей УлГУ, 3 курс, </a:t>
            </a:r>
            <a:r>
              <a:rPr lang="ru-RU" sz="2800">
                <a:latin typeface="Microsoft Sans Serif"/>
                <a:ea typeface="Microsoft Sans Serif"/>
                <a:cs typeface="Microsoft Sans Serif"/>
              </a:rPr>
              <a:t>ФМИАТ, ПМ-О-23/1</a:t>
            </a:r>
            <a:endParaRPr lang="ru-RU" sz="2800">
              <a:ea typeface="Calibri"/>
              <a:cs typeface="Calibri"/>
            </a:endParaRPr>
          </a:p>
          <a:p>
            <a:r>
              <a:rPr lang="ru-RU" sz="2800">
                <a:latin typeface="Microsoft Sans Serif"/>
                <a:ea typeface="Microsoft Sans Serif"/>
                <a:cs typeface="Microsoft Sans Serif"/>
              </a:rPr>
              <a:t>Программист</a:t>
            </a:r>
            <a:endParaRPr lang="ru-RU"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Group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1" name="Shape 231"/>
          <p:cNvGrpSpPr/>
          <p:nvPr/>
        </p:nvGrpSpPr>
        <p:grpSpPr>
          <a:xfrm>
            <a:off x="0" y="961426"/>
            <a:ext cx="5819775" cy="170180"/>
            <a:chOff x="0" y="0"/>
            <a:chExt cx="5819775" cy="170180"/>
          </a:xfrm>
        </p:grpSpPr>
        <p:sp>
          <p:nvSpPr>
            <p:cNvPr id="232" name="Shape 232"/>
            <p:cNvSpPr/>
            <p:nvPr/>
          </p:nvSpPr>
          <p:spPr>
            <a:xfrm>
              <a:off x="0" y="9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587448" y="0"/>
              <a:ext cx="58801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8010"/>
                <a:gd name="ODFBottom" fmla="val 170180"/>
                <a:gd name="ODFWidth" fmla="val 58801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8010" h="17018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1174896" y="0"/>
              <a:ext cx="558800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58800"/>
                <a:gd name="ODFBottom" fmla="val 170180"/>
                <a:gd name="ODFWidth" fmla="val 558800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58800" h="17018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1733099" y="0"/>
              <a:ext cx="583564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583564"/>
                <a:gd name="ODFBottom" fmla="val 170180"/>
                <a:gd name="ODFWidth" fmla="val 583564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583564" h="17018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2316285" y="0"/>
              <a:ext cx="3503295" cy="170180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3503295"/>
                <a:gd name="ODFBottom" fmla="val 170180"/>
                <a:gd name="ODFWidth" fmla="val 3503295"/>
                <a:gd name="ODFHeight" fmla="val 170180"/>
              </a:gdLst>
              <a:ahLst/>
              <a:cxnLst/>
              <a:rect l="OXMLTextRectL" t="OXMLTextRectT" r="OXMLTextRectR" b="OXMLTextRectB"/>
              <a:pathLst>
                <a:path w="3503295" h="17018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37" name="Shape 237"/>
          <p:cNvGrpSpPr/>
          <p:nvPr/>
        </p:nvGrpSpPr>
        <p:grpSpPr>
          <a:xfrm>
            <a:off x="10057369" y="10832026"/>
            <a:ext cx="4021453" cy="476884"/>
            <a:chOff x="0" y="0"/>
            <a:chExt cx="4021453" cy="476884"/>
          </a:xfrm>
        </p:grpSpPr>
        <p:sp>
          <p:nvSpPr>
            <p:cNvPr id="238" name="Shape 238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39" name="Shape 239"/>
            <p:cNvSpPr/>
            <p:nvPr/>
          </p:nvSpPr>
          <p:spPr>
            <a:xfrm>
              <a:off x="2010608" y="0"/>
              <a:ext cx="2011045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40" name="Shape 240"/>
          <p:cNvGrpSpPr/>
          <p:nvPr/>
        </p:nvGrpSpPr>
        <p:grpSpPr>
          <a:xfrm>
            <a:off x="16089216" y="10832026"/>
            <a:ext cx="4015103" cy="476884"/>
            <a:chOff x="0" y="0"/>
            <a:chExt cx="4015103" cy="476884"/>
          </a:xfrm>
        </p:grpSpPr>
        <p:sp>
          <p:nvSpPr>
            <p:cNvPr id="241" name="Shape 241"/>
            <p:cNvSpPr/>
            <p:nvPr/>
          </p:nvSpPr>
          <p:spPr>
            <a:xfrm>
              <a:off x="0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4"/>
                <a:gd name="ODFBottom" fmla="val 476884"/>
                <a:gd name="ODFWidth" fmla="val 201104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4" h="476884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2" name="Shape 242"/>
            <p:cNvSpPr/>
            <p:nvPr/>
          </p:nvSpPr>
          <p:spPr>
            <a:xfrm>
              <a:off x="2010619" y="0"/>
              <a:ext cx="200469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04694"/>
                <a:gd name="ODFBottom" fmla="val 476884"/>
                <a:gd name="ODFWidth" fmla="val 2004694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04694" h="476884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grpSp>
        <p:nvGrpSpPr>
          <p:cNvPr id="243" name="Shape 243"/>
          <p:cNvGrpSpPr/>
          <p:nvPr/>
        </p:nvGrpSpPr>
        <p:grpSpPr>
          <a:xfrm>
            <a:off x="6376" y="10832026"/>
            <a:ext cx="10053320" cy="476884"/>
            <a:chOff x="0" y="0"/>
            <a:chExt cx="10053320" cy="476884"/>
          </a:xfrm>
        </p:grpSpPr>
        <p:sp>
          <p:nvSpPr>
            <p:cNvPr id="244" name="Shape 244"/>
            <p:cNvSpPr/>
            <p:nvPr/>
          </p:nvSpPr>
          <p:spPr>
            <a:xfrm>
              <a:off x="6033973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5" name="Shape 245"/>
            <p:cNvSpPr/>
            <p:nvPr/>
          </p:nvSpPr>
          <p:spPr>
            <a:xfrm>
              <a:off x="4021249" y="0"/>
              <a:ext cx="201358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3585"/>
                <a:gd name="ODFBottom" fmla="val 476884"/>
                <a:gd name="ODFWidth" fmla="val 201358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3585" h="476884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6" name="Shape 246"/>
            <p:cNvSpPr/>
            <p:nvPr/>
          </p:nvSpPr>
          <p:spPr>
            <a:xfrm>
              <a:off x="2010641" y="0"/>
              <a:ext cx="2011044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2011045"/>
                <a:gd name="ODFBottom" fmla="val 476884"/>
                <a:gd name="ODFWidth" fmla="val 2011045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2011045" h="476884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  <p:sp>
          <p:nvSpPr>
            <p:cNvPr id="247" name="Shape 247"/>
            <p:cNvSpPr/>
            <p:nvPr/>
          </p:nvSpPr>
          <p:spPr>
            <a:xfrm>
              <a:off x="0" y="0"/>
              <a:ext cx="10053320" cy="476884"/>
            </a:xfrm>
            <a:custGeom>
              <a:avLst/>
              <a:gdLst>
                <a:gd name="OXMLTextRectL" fmla="val 0"/>
                <a:gd name="OXMLTextRectT" fmla="val 0"/>
                <a:gd name="OXMLTextRectR" fmla="val w"/>
                <a:gd name="OXMLTextRectB" fmla="val h"/>
                <a:gd name="COTextRectL" fmla="*/ OXMLTextRectL 1 w"/>
                <a:gd name="COTextRectT" fmla="*/ OXMLTextRectT 1 h"/>
                <a:gd name="COTextRectR" fmla="*/ OXMLTextRectR 1 w"/>
                <a:gd name="COTextRectB" fmla="*/ OXMLTextRectB 1 h"/>
                <a:gd name="ODFLeft" fmla="val 0"/>
                <a:gd name="ODFTop" fmla="val 0"/>
                <a:gd name="ODFRight" fmla="val 10053320"/>
                <a:gd name="ODFBottom" fmla="val 476884"/>
                <a:gd name="ODFWidth" fmla="val 10053320"/>
                <a:gd name="ODFHeight" fmla="val 476884"/>
              </a:gdLst>
              <a:ahLst/>
              <a:cxnLst/>
              <a:rect l="OXMLTextRectL" t="OXMLTextRectT" r="OXMLTextRectR" b="OXMLTextRectB"/>
              <a:pathLst>
                <a:path w="10053320" h="476884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0" tIns="0" rIns="0" bIns="0"/>
            <a:lstStyle/>
            <a:p>
              <a:endParaRPr/>
            </a:p>
          </p:txBody>
        </p:sp>
      </p:grpSp>
      <p:sp>
        <p:nvSpPr>
          <p:cNvPr id="248" name="Shape 248"/>
          <p:cNvSpPr/>
          <p:nvPr/>
        </p:nvSpPr>
        <p:spPr>
          <a:xfrm>
            <a:off x="14078618" y="10832026"/>
            <a:ext cx="2011044" cy="476884"/>
          </a:xfrm>
          <a:custGeom>
            <a:avLst/>
            <a:gdLst>
              <a:gd name="OXMLTextRectL" fmla="val 0"/>
              <a:gd name="OXMLTextRectT" fmla="val 0"/>
              <a:gd name="OXMLTextRectR" fmla="val w"/>
              <a:gd name="OXMLTextRectB" fmla="val h"/>
              <a:gd name="COTextRectL" fmla="*/ OXMLTextRectL 1 w"/>
              <a:gd name="COTextRectT" fmla="*/ OXMLTextRectT 1 h"/>
              <a:gd name="COTextRectR" fmla="*/ OXMLTextRectR 1 w"/>
              <a:gd name="COTextRectB" fmla="*/ OXMLTextRectB 1 h"/>
              <a:gd name="ODFLeft" fmla="val 0"/>
              <a:gd name="ODFTop" fmla="val 0"/>
              <a:gd name="ODFRight" fmla="val 2011044"/>
              <a:gd name="ODFBottom" fmla="val 476884"/>
              <a:gd name="ODFWidth" fmla="val 2011044"/>
              <a:gd name="ODFHeight" fmla="val 476884"/>
            </a:gdLst>
            <a:ahLst/>
            <a:cxnLst/>
            <a:rect l="OXMLTextRectL" t="OXMLTextRectT" r="OXMLTextRectR" b="OXMLTextRectB"/>
            <a:pathLst>
              <a:path w="2011044" h="476884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0" tIns="0" rIns="0" bIns="0"/>
          <a:lstStyle/>
          <a:p>
            <a:endParaRPr/>
          </a:p>
        </p:txBody>
      </p:sp>
      <p:sp>
        <p:nvSpPr>
          <p:cNvPr id="249" name="Shape 249"/>
          <p:cNvSpPr txBox="1"/>
          <p:nvPr/>
        </p:nvSpPr>
        <p:spPr>
          <a:xfrm>
            <a:off x="838244" y="1316341"/>
            <a:ext cx="18784784" cy="925253"/>
          </a:xfrm>
          <a:prstGeom prst="rect">
            <a:avLst/>
          </a:prstGeom>
        </p:spPr>
        <p:txBody>
          <a:bodyPr vert="horz" wrap="square" lIns="0" tIns="17145" rIns="0" bIns="0">
            <a:spAutoFit/>
          </a:bodyPr>
          <a:lstStyle/>
          <a:p>
            <a:pPr marL="12700" indent="0">
              <a:lnSpc>
                <a:spcPct val="100000"/>
              </a:lnSpc>
              <a:spcBef>
                <a:spcPts val="135"/>
              </a:spcBef>
            </a:pPr>
            <a:r>
              <a:rPr sz="5900" b="1" spc="125">
                <a:solidFill>
                  <a:srgbClr val="8F00FF"/>
                </a:solidFill>
                <a:latin typeface="Trebuchet MS"/>
                <a:ea typeface="Trebuchet MS"/>
                <a:cs typeface="Trebuchet MS"/>
              </a:rPr>
              <a:t>УРОВЕНЬ ГОТОВНОСТИ ТЕХНОЛОГИИ</a:t>
            </a:r>
          </a:p>
        </p:txBody>
      </p:sp>
      <p:sp>
        <p:nvSpPr>
          <p:cNvPr id="250" name="Shape 250"/>
          <p:cNvSpPr/>
          <p:nvPr/>
        </p:nvSpPr>
        <p:spPr>
          <a:xfrm>
            <a:off x="747463" y="2241594"/>
            <a:ext cx="19359244" cy="206210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EcoPulse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находится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уровне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TRL 3–4.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Разработана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концепция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системы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архитектура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платформы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выполнено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моделирование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ключевых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решений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.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Отдельные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компоненты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(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сбор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данных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,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базовая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обработка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визуализация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)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реализованы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в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виде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прототипов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и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протестированы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на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ограниченных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 </a:t>
            </a:r>
            <a:r>
              <a:rPr lang="en-US" sz="3200" spc="-20" dirty="0" err="1">
                <a:latin typeface="Microsoft Sans Serif"/>
                <a:ea typeface="Microsoft Sans Serif"/>
                <a:cs typeface="Microsoft Sans Serif"/>
              </a:rPr>
              <a:t>данных</a:t>
            </a:r>
            <a:r>
              <a:rPr lang="en-US" sz="3200" spc="-20" dirty="0">
                <a:latin typeface="Microsoft Sans Serif"/>
                <a:ea typeface="Microsoft Sans Serif"/>
                <a:cs typeface="Microsoft Sans Serif"/>
              </a:rPr>
              <a:t>.</a:t>
            </a:r>
            <a:endParaRPr lang="ru-RU" sz="2800" b="1" dirty="0">
              <a:latin typeface="Microsoft Sans Serif"/>
              <a:ea typeface="Microsoft Sans Serif"/>
              <a:cs typeface="Microsoft Sans Serif"/>
            </a:endParaRPr>
          </a:p>
        </p:txBody>
      </p:sp>
      <p:graphicFrame>
        <p:nvGraphicFramePr>
          <p:cNvPr id="251" name="Table 251"/>
          <p:cNvGraphicFramePr/>
          <p:nvPr>
            <p:extLst>
              <p:ext uri="{D42A27DB-BD31-4B8C-83A1-F6EECF244321}">
                <p14:modId xmlns:p14="http://schemas.microsoft.com/office/powerpoint/2010/main" val="3574064554"/>
              </p:ext>
            </p:extLst>
          </p:nvPr>
        </p:nvGraphicFramePr>
        <p:xfrm>
          <a:off x="750127" y="5126621"/>
          <a:ext cx="17695271" cy="51465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48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36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9667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5846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Уровень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готовности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технологии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Краткое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описание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Артефакт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734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/>
                        <a:t>1-3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Формирование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концепции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лабораторные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исследования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создание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макета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Научные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статьи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отчеты</a:t>
                      </a:r>
                      <a:r>
                        <a:rPr sz="2000" dirty="0"/>
                        <a:t> о </a:t>
                      </a:r>
                      <a:r>
                        <a:rPr sz="2000" dirty="0" err="1"/>
                        <a:t>моделировании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письма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заинтересованности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от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партнеров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82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/>
                        <a:t>4-6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Создание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прототипа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подтверждение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характеристик</a:t>
                      </a:r>
                      <a:r>
                        <a:rPr sz="2000" dirty="0"/>
                        <a:t> в </a:t>
                      </a:r>
                      <a:r>
                        <a:rPr sz="2000" dirty="0" err="1"/>
                        <a:t>лабораторных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условиях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Фото</a:t>
                      </a:r>
                      <a:r>
                        <a:rPr sz="2000" dirty="0"/>
                        <a:t>/</a:t>
                      </a:r>
                      <a:r>
                        <a:rPr sz="2000" dirty="0" err="1"/>
                        <a:t>видео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работающего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лабораторного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макета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протоколы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успешных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экспериментов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0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/>
                        <a:t>7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Пилотирование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проекта</a:t>
                      </a:r>
                      <a:r>
                        <a:rPr sz="2000" dirty="0"/>
                        <a:t> (</a:t>
                      </a:r>
                      <a:r>
                        <a:rPr sz="2000" dirty="0" err="1"/>
                        <a:t>опытные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испытания</a:t>
                      </a:r>
                      <a:r>
                        <a:rPr sz="2000" dirty="0"/>
                        <a:t>)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Видеодемонстрация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работы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прототипа</a:t>
                      </a:r>
                      <a:r>
                        <a:rPr sz="2000" dirty="0"/>
                        <a:t> в </a:t>
                      </a:r>
                      <a:r>
                        <a:rPr sz="2000" dirty="0" err="1"/>
                        <a:t>промышленных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условиях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отчет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независимого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тестирования</a:t>
                      </a:r>
                      <a:r>
                        <a:rPr sz="2000" dirty="0"/>
                        <a:t>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/>
                        <a:t>8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Предсерийное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производство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dirty="0" err="1"/>
                        <a:t>Акт</a:t>
                      </a:r>
                      <a:r>
                        <a:rPr sz="2000" dirty="0"/>
                        <a:t> о </a:t>
                      </a:r>
                      <a:r>
                        <a:rPr sz="2000" dirty="0" err="1"/>
                        <a:t>завершении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пилотного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проекта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отзыв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пилотного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заказчика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данные</a:t>
                      </a:r>
                      <a:r>
                        <a:rPr sz="2000" dirty="0"/>
                        <a:t> о </a:t>
                      </a:r>
                      <a:r>
                        <a:rPr sz="2000" dirty="0" err="1"/>
                        <a:t>стабильности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работы</a:t>
                      </a:r>
                      <a:r>
                        <a:rPr sz="2000" dirty="0"/>
                        <a:t>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64105"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/>
                        <a:t>9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/>
                    </a:lstStyle>
                    <a:p>
                      <a:pPr marL="0" indent="0"/>
                      <a:r>
                        <a:rPr sz="2000" dirty="0" err="1"/>
                        <a:t>Серийное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производство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коммерческое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использование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defPPr/>
                      <a:lvl1pPr lvl="0">
                        <a:buNone/>
                      </a:lvl1pPr>
                      <a:lvl2pPr lvl="1">
                        <a:buNone/>
                      </a:lvl2pPr>
                      <a:lvl3pPr lvl="2">
                        <a:buNone/>
                      </a:lvl3pPr>
                      <a:lvl4pPr lvl="3">
                        <a:buNone/>
                      </a:lvl4pPr>
                      <a:lvl5pPr lvl="4">
                        <a:buNone/>
                      </a:lvl5pPr>
                      <a:lvl6pPr lvl="5">
                        <a:buNone/>
                      </a:lvl6pPr>
                      <a:lvl7pPr lvl="6">
                        <a:buNone/>
                      </a:lvl7pPr>
                      <a:lvl8pPr lvl="7">
                        <a:buNone/>
                      </a:lvl8pPr>
                      <a:lvl9pPr lvl="8">
                        <a:buNone/>
                      </a:lvl9pPr>
                    </a:lstStyle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sz="2000" dirty="0" err="1"/>
                        <a:t>Контракты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на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продажу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фото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серийного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производства</a:t>
                      </a:r>
                      <a:r>
                        <a:rPr sz="2000" dirty="0"/>
                        <a:t>, </a:t>
                      </a:r>
                      <a:r>
                        <a:rPr sz="2000" dirty="0" err="1"/>
                        <a:t>отзывы</a:t>
                      </a:r>
                      <a:r>
                        <a:rPr sz="2000" dirty="0"/>
                        <a:t> </a:t>
                      </a:r>
                      <a:r>
                        <a:rPr sz="2000" dirty="0" err="1"/>
                        <a:t>клиентов</a:t>
                      </a:r>
                      <a:r>
                        <a:rPr sz="2000" dirty="0"/>
                        <a:t>.</a:t>
                      </a:r>
                    </a:p>
                  </a:txBody>
                  <a:tcPr>
                    <a:lnL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52" name="Shape 252"/>
          <p:cNvSpPr/>
          <p:nvPr/>
        </p:nvSpPr>
        <p:spPr>
          <a:xfrm>
            <a:off x="750127" y="4556952"/>
            <a:ext cx="9551013" cy="369332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i="1" spc="125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ОПИСАНИЕ </a:t>
            </a:r>
            <a:r>
              <a:rPr sz="1800" i="1" spc="125">
                <a:solidFill>
                  <a:schemeClr val="tx1"/>
                </a:solidFill>
                <a:latin typeface="Trebuchet MS"/>
                <a:ea typeface="Trebuchet MS"/>
                <a:cs typeface="Trebuchet MS"/>
              </a:rPr>
              <a:t>УРОВНЕЙ ГОТОВНОСТИ И СООТВЕТСТВУЮЩИХ ИМ АРТЕФАКТОВ</a:t>
            </a:r>
            <a:endParaRPr i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0</TotalTime>
  <Application>Microsoft Office PowerPoint</Application>
  <DocSecurity>0</DocSecurity>
  <PresentationFormat>Произвольный</PresentationFormat>
  <Slides>11</Slides>
  <Notes>0</Notes>
  <HiddenSlides>0</HiddenSlide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628</cp:revision>
  <dcterms:created xsi:type="dcterms:W3CDTF">2026-02-16T12:08:47Z</dcterms:created>
  <dcterms:modified xsi:type="dcterms:W3CDTF">2026-05-04T14:36:10Z</dcterms:modified>
</cp:coreProperties>
</file>