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22"/>
  </p:notesMasterIdLst>
  <p:sldIdLst>
    <p:sldId id="307" r:id="rId2"/>
    <p:sldId id="308" r:id="rId3"/>
    <p:sldId id="314" r:id="rId4"/>
    <p:sldId id="315" r:id="rId5"/>
    <p:sldId id="323" r:id="rId6"/>
    <p:sldId id="324" r:id="rId7"/>
    <p:sldId id="317" r:id="rId8"/>
    <p:sldId id="322" r:id="rId9"/>
    <p:sldId id="318" r:id="rId10"/>
    <p:sldId id="321" r:id="rId11"/>
    <p:sldId id="330" r:id="rId12"/>
    <p:sldId id="331" r:id="rId13"/>
    <p:sldId id="332" r:id="rId14"/>
    <p:sldId id="327" r:id="rId15"/>
    <p:sldId id="328" r:id="rId16"/>
    <p:sldId id="329" r:id="rId17"/>
    <p:sldId id="333" r:id="rId18"/>
    <p:sldId id="325" r:id="rId19"/>
    <p:sldId id="320" r:id="rId20"/>
    <p:sldId id="313" r:id="rId21"/>
  </p:sldIdLst>
  <p:sldSz cx="12192000" cy="6858000"/>
  <p:notesSz cx="6858000" cy="9144000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  <p:embeddedFont>
      <p:font typeface="Calibri Light" panose="020F0302020204030204" pitchFamily="34" charset="0"/>
      <p:regular r:id="rId27"/>
      <p:italic r:id="rId28"/>
    </p:embeddedFont>
    <p:embeddedFont>
      <p:font typeface="Franklin Gothic Medium Cond" panose="020B0606030402020204" pitchFamily="34" charset="0"/>
      <p:regular r:id="rId29"/>
    </p:embeddedFont>
    <p:embeddedFont>
      <p:font typeface="Gilroy-ExtraBold" panose="020B0604020202020204" charset="-52"/>
      <p:regular r:id="rId30"/>
    </p:embeddedFont>
    <p:embeddedFont>
      <p:font typeface="Gilroy-Light" panose="020B0604020202020204" charset="-52"/>
      <p:regular r:id="rId31"/>
    </p:embeddedFont>
    <p:embeddedFont>
      <p:font typeface="Helvetica Neue" panose="020B0604020202020204" charset="0"/>
      <p:regular r:id="rId32"/>
      <p:bold r:id="rId33"/>
      <p:italic r:id="rId34"/>
      <p:boldItalic r:id="rId35"/>
    </p:embeddedFont>
    <p:embeddedFont>
      <p:font typeface="Raleway" pitchFamily="2" charset="-52"/>
      <p:regular r:id="rId36"/>
      <p:bold r:id="rId37"/>
      <p:italic r:id="rId38"/>
      <p:boldItalic r:id="rId39"/>
    </p:embeddedFont>
    <p:embeddedFont>
      <p:font typeface="Raleway SemiBold" pitchFamily="2" charset="-52"/>
      <p:bold r:id="rId40"/>
      <p:boldItalic r:id="rId41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B3C1"/>
    <a:srgbClr val="AAD7E0"/>
    <a:srgbClr val="FD493C"/>
    <a:srgbClr val="8F00FF"/>
    <a:srgbClr val="3159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248"/>
    <p:restoredTop sz="96327"/>
  </p:normalViewPr>
  <p:slideViewPr>
    <p:cSldViewPr snapToGrid="0">
      <p:cViewPr varScale="1">
        <p:scale>
          <a:sx n="102" d="100"/>
          <a:sy n="102" d="100"/>
        </p:scale>
        <p:origin x="138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9" Type="http://schemas.openxmlformats.org/officeDocument/2006/relationships/font" Target="fonts/font17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2.fntdata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font" Target="fonts/font1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41" Type="http://schemas.openxmlformats.org/officeDocument/2006/relationships/font" Target="fonts/font1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font" Target="fonts/font15.fntdata"/><Relationship Id="rId40" Type="http://schemas.openxmlformats.org/officeDocument/2006/relationships/font" Target="fonts/font18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font" Target="fonts/font1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font" Target="fonts/font13.fntdata"/><Relationship Id="rId43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Опрос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7.0506889763779527E-3"/>
          <c:y val="6.6914981119895406E-3"/>
          <c:w val="0.80043762303149602"/>
          <c:h val="0.7266351669146673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Да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Важно ли для Вас состояние экологической обстановки в месте Вашего проживания?</c:v>
                </c:pt>
                <c:pt idx="1">
                  <c:v>Считаете ли Вы, что современный раздельный способов утилизации отходов способен улучшить экологию в месте Вашего проживания?</c:v>
                </c:pt>
                <c:pt idx="2">
                  <c:v>Существуют ли в месте Вашего проживания раздельные баки сбора мусора?</c:v>
                </c:pt>
                <c:pt idx="3">
                  <c:v>Пользуетесь ли Вы банковскими привилегиями (кэш-бэк сервис; бонусы Спасибо от Сбербанк и тд.)?</c:v>
                </c:pt>
                <c:pt idx="4">
                  <c:v>Если бы за раздельный выброс мусора и отсортировку по категориям Вам начислялись бонусы, которые можно списать Вы бы стали использовать раздельные баки на постоянной основе?</c:v>
                </c:pt>
              </c:strCache>
            </c:strRef>
          </c:cat>
          <c:val>
            <c:numRef>
              <c:f>Лист1!$B$2:$B$6</c:f>
              <c:numCache>
                <c:formatCode>0.00%</c:formatCode>
                <c:ptCount val="5"/>
                <c:pt idx="0">
                  <c:v>0.7</c:v>
                </c:pt>
                <c:pt idx="1">
                  <c:v>0.9</c:v>
                </c:pt>
                <c:pt idx="2">
                  <c:v>0.5</c:v>
                </c:pt>
                <c:pt idx="3">
                  <c:v>0.85</c:v>
                </c:pt>
                <c:pt idx="4">
                  <c:v>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13-4E86-AD4D-BB15C10231C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Да, не особо слежу за ней 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Важно ли для Вас состояние экологической обстановки в месте Вашего проживания?</c:v>
                </c:pt>
                <c:pt idx="1">
                  <c:v>Считаете ли Вы, что современный раздельный способов утилизации отходов способен улучшить экологию в месте Вашего проживания?</c:v>
                </c:pt>
                <c:pt idx="2">
                  <c:v>Существуют ли в месте Вашего проживания раздельные баки сбора мусора?</c:v>
                </c:pt>
                <c:pt idx="3">
                  <c:v>Пользуетесь ли Вы банковскими привилегиями (кэш-бэк сервис; бонусы Спасибо от Сбербанк и тд.)?</c:v>
                </c:pt>
                <c:pt idx="4">
                  <c:v>Если бы за раздельный выброс мусора и отсортировку по категориям Вам начислялись бонусы, которые можно списать Вы бы стали использовать раздельные баки на постоянной основе?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 formatCode="0.00%">
                  <c:v>0.2</c:v>
                </c:pt>
                <c:pt idx="3" formatCode="0.00%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113-4E86-AD4D-BB15C10231CB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Нет</c:v>
                </c:pt>
              </c:strCache>
            </c:strRef>
          </c:tx>
          <c:spPr>
            <a:solidFill>
              <a:schemeClr val="accent3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Важно ли для Вас состояние экологической обстановки в месте Вашего проживания?</c:v>
                </c:pt>
                <c:pt idx="1">
                  <c:v>Считаете ли Вы, что современный раздельный способов утилизации отходов способен улучшить экологию в месте Вашего проживания?</c:v>
                </c:pt>
                <c:pt idx="2">
                  <c:v>Существуют ли в месте Вашего проживания раздельные баки сбора мусора?</c:v>
                </c:pt>
                <c:pt idx="3">
                  <c:v>Пользуетесь ли Вы банковскими привилегиями (кэш-бэк сервис; бонусы Спасибо от Сбербанк и тд.)?</c:v>
                </c:pt>
                <c:pt idx="4">
                  <c:v>Если бы за раздельный выброс мусора и отсортировку по категориям Вам начислялись бонусы, которые можно списать Вы бы стали использовать раздельные баки на постоянной основе?</c:v>
                </c:pt>
              </c:strCache>
            </c:strRef>
          </c:cat>
          <c:val>
            <c:numRef>
              <c:f>Лист1!$D$2:$D$6</c:f>
              <c:numCache>
                <c:formatCode>0.00%</c:formatCode>
                <c:ptCount val="5"/>
                <c:pt idx="0">
                  <c:v>0.1</c:v>
                </c:pt>
                <c:pt idx="1">
                  <c:v>0.1</c:v>
                </c:pt>
                <c:pt idx="2">
                  <c:v>0.5</c:v>
                </c:pt>
                <c:pt idx="3">
                  <c:v>0.05</c:v>
                </c:pt>
                <c:pt idx="4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113-4E86-AD4D-BB15C10231CB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1755852688"/>
        <c:axId val="1755848528"/>
      </c:barChart>
      <c:catAx>
        <c:axId val="1755852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55848528"/>
        <c:crosses val="autoZero"/>
        <c:auto val="1"/>
        <c:lblAlgn val="ctr"/>
        <c:lblOffset val="100"/>
        <c:noMultiLvlLbl val="0"/>
      </c:catAx>
      <c:valAx>
        <c:axId val="1755848528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crossAx val="1755852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937F66-F550-9E4D-959E-622383CC06B2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341A1B-5A6C-5A44-904A-F58995260D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51913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800416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EEDE7F-4E4E-4D89-D9D3-39915FDDA2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584DBA7-B910-CCDB-5F26-E321A422D7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E91CB80-1CA9-FC4C-54A0-474470EF83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BFEA583-BC48-8E83-243C-CC5E82CB1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BB4C80C-E3E3-41BC-B4C6-40D2ECA012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7273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411402-59ED-3036-13D8-3E0398277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C21DED0-C9C2-A072-7649-329E4C2938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3391081-466B-4F8F-2233-6B7708E7F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ECDED61-299D-6166-93BF-9EC6C8E44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0EA53FC-2F12-D82F-5D6C-46424ABA4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7733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29CBE4-57E2-E489-65DE-4880104C6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C7B9CA3-2435-434D-AD03-0F873E7608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023FE69-60C8-1868-1AC9-6E9C8CCAD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0E38EF2-AF11-1730-7E90-EDF95DE59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CAB3DB0-B30E-3885-E12A-9F9F42692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4216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D706BC-2E8D-3C93-736E-00F724CE16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7139E13-02D1-FB0E-23B0-8683625584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6926C43-DF4D-C598-B31B-FD9F49FB07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245339F-ED26-12D6-ECD1-3B48FB715E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B027D27-1866-FE9E-740B-1EB7FF326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1F3922-C229-0E81-2D54-DD12F4CA55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8461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3E75A7-527F-D6BC-9AA9-02BA451F9C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00F9786-6764-0C16-A45D-0557060223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CAF265D-6D5C-0118-F4A3-B3E5CE92E7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B6A304D-579E-D0DE-7304-E54B968A49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6088A95-5C95-52F4-B13D-6AF68D1FC8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8EBF002-B3E6-AF91-0AE2-2A41FE4D7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971B12A-946B-870B-F07A-2FEA6037C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5EFF2FB-3DE4-75B6-9235-3A831D4C4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28704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34F037-0B5E-F04F-4F66-CB0ADBAF9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83CE45E-4184-4EB0-CDF2-3EADC033B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AB7885F-1FC2-16B0-01CA-0630AD4AEA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8E9FDE0-0633-1B48-3700-69D7A0166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6135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C21DAE4-1AA0-EB25-7AEB-C92BA76DE4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3D58342-182D-A232-D569-CA28248FE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24D9C0B-F653-BA3A-D8BA-C1EABAA60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1854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94F5DB-C899-8EA4-FB93-74FE8DA209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9EFE81B-7231-C4FE-1F94-4CDE9ADA5F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BFFEFC4-67AD-9BA8-7D2E-C3B4F90EE8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1628867-01B7-AB95-840B-CEE8C4B713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5B9C9CA-05E5-7FC2-15B2-3924FD341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809EBE8-0CA7-281A-C7D9-7E3155B50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8337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54B009-4B35-79F1-55A3-5E086DB95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C40843B-7837-67D7-8B51-C9F0B72E6B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DAB2E5A-02A0-8EBD-BDE6-85F023CEEB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58C6081-93DD-6F80-DC72-E4666A417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03EB520-0CF0-3AD5-D799-51FA38BAD4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9343B63-AB78-0E36-F385-82662F2F8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4009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433EA2-0E74-FC08-BF56-7791B7B6D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D45B48D-DF13-C7A5-2C06-596C540534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2ECCF9B-5B1C-1CFC-A3AC-3649C5F11C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BF8B06B-8BB2-6674-D1EB-917A771884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4BECC0E-F2F9-585E-8801-06A1186DB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16196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BC1B39A-8036-58B8-D4CD-1405D2B07C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201DD87-C9DC-2569-C8BE-A073C39263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40F4053-9B8F-AFF2-D50F-C7F2D7B6E5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CF42F47-F70B-53B1-077F-5ED77DDC30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848B3FC-8C5C-A401-592B-F951ABEEA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7590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61D6CE-65B5-DCA8-09D1-611C4422D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7E62E62-B17B-4AE2-6BF9-B14C568513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0431ADC-EE73-F07D-EBAA-5A3DC5D762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ABDBBD-0055-1849-BEC6-FBAEC0385321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83CEDBD-A3EC-0AD7-49AB-EE2E1E3ECF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B48A182-DC2B-62F4-3817-8FBC240DD4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658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13" Type="http://schemas.openxmlformats.org/officeDocument/2006/relationships/image" Target="../media/image22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sv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svg"/><Relationship Id="rId4" Type="http://schemas.openxmlformats.org/officeDocument/2006/relationships/image" Target="../media/image13.svg"/><Relationship Id="rId9" Type="http://schemas.openxmlformats.org/officeDocument/2006/relationships/image" Target="../media/image18.png"/><Relationship Id="rId14" Type="http://schemas.openxmlformats.org/officeDocument/2006/relationships/image" Target="../media/image23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vk.com/id203843673" TargetMode="External"/><Relationship Id="rId7" Type="http://schemas.openxmlformats.org/officeDocument/2006/relationships/image" Target="../media/image2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hyperlink" Target="https://vk.com/vazgenatorr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7">
            <a:extLst>
              <a:ext uri="{FF2B5EF4-FFF2-40B4-BE49-F238E27FC236}">
                <a16:creationId xmlns:a16="http://schemas.microsoft.com/office/drawing/2014/main" id="{C0839D08-43C5-AA31-AA7D-89C903F9D603}"/>
              </a:ext>
            </a:extLst>
          </p:cNvPr>
          <p:cNvSpPr/>
          <p:nvPr/>
        </p:nvSpPr>
        <p:spPr>
          <a:xfrm>
            <a:off x="8102772" y="4503415"/>
            <a:ext cx="4089228" cy="2362058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8900000" scaled="1"/>
            <a:tileRect/>
          </a:gra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2" name="Прямоугольник">
            <a:extLst>
              <a:ext uri="{FF2B5EF4-FFF2-40B4-BE49-F238E27FC236}">
                <a16:creationId xmlns:a16="http://schemas.microsoft.com/office/drawing/2014/main" id="{981222C4-D983-EAFE-691A-BE6264EF0505}"/>
              </a:ext>
            </a:extLst>
          </p:cNvPr>
          <p:cNvSpPr/>
          <p:nvPr/>
        </p:nvSpPr>
        <p:spPr>
          <a:xfrm>
            <a:off x="-4526" y="4288861"/>
            <a:ext cx="12191146" cy="225187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46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48" name="Прямоугольник 7"/>
          <p:cNvSpPr/>
          <p:nvPr/>
        </p:nvSpPr>
        <p:spPr>
          <a:xfrm>
            <a:off x="4649492" y="4503415"/>
            <a:ext cx="3453280" cy="2362058"/>
          </a:xfrm>
          <a:prstGeom prst="rect">
            <a:avLst/>
          </a:prstGeom>
          <a:gradFill flip="none" rotWithShape="1">
            <a:gsLst>
              <a:gs pos="0">
                <a:srgbClr val="FD493C">
                  <a:shade val="30000"/>
                  <a:satMod val="115000"/>
                </a:srgbClr>
              </a:gs>
              <a:gs pos="50000">
                <a:srgbClr val="FD493C">
                  <a:shade val="67500"/>
                  <a:satMod val="115000"/>
                </a:srgbClr>
              </a:gs>
              <a:gs pos="100000">
                <a:srgbClr val="FD493C">
                  <a:shade val="100000"/>
                  <a:satMod val="115000"/>
                </a:srgbClr>
              </a:gs>
            </a:gsLst>
            <a:lin ang="18900000" scaled="1"/>
            <a:tileRect/>
          </a:gra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-10532" y="-21701"/>
            <a:ext cx="12202532" cy="4427778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sz="2400"/>
          </a:p>
        </p:txBody>
      </p:sp>
      <p:sp>
        <p:nvSpPr>
          <p:cNvPr id="150" name="Прямоугольник 13"/>
          <p:cNvSpPr/>
          <p:nvPr/>
        </p:nvSpPr>
        <p:spPr>
          <a:xfrm>
            <a:off x="101" y="4503415"/>
            <a:ext cx="4645906" cy="236205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18900000" scaled="1"/>
            <a:tileRect/>
          </a:gra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9E3980D-51DC-A0D5-4625-DC3895EDFDCC}"/>
              </a:ext>
            </a:extLst>
          </p:cNvPr>
          <p:cNvSpPr txBox="1"/>
          <p:nvPr/>
        </p:nvSpPr>
        <p:spPr>
          <a:xfrm>
            <a:off x="129689" y="4653564"/>
            <a:ext cx="4209911" cy="1107992"/>
          </a:xfrm>
          <a:prstGeom prst="rect">
            <a:avLst/>
          </a:prstGeom>
          <a:noFill/>
          <a:ln w="12700" cap="flat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5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20.35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8AF1B7F-21E6-8E79-97B5-91D7B8F9223E}"/>
              </a:ext>
            </a:extLst>
          </p:cNvPr>
          <p:cNvSpPr txBox="1"/>
          <p:nvPr/>
        </p:nvSpPr>
        <p:spPr>
          <a:xfrm>
            <a:off x="334949" y="0"/>
            <a:ext cx="11686363" cy="1323435"/>
          </a:xfrm>
          <a:prstGeom prst="rect">
            <a:avLst/>
          </a:prstGeom>
          <a:noFill/>
          <a:ln w="12700" cap="flat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8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Технологии Будущего </a:t>
            </a:r>
            <a:endParaRPr kumimoji="0" lang="ru-RU" sz="80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5209287-A413-1037-CA7D-05FD0E55A9BB}"/>
              </a:ext>
            </a:extLst>
          </p:cNvPr>
          <p:cNvSpPr txBox="1"/>
          <p:nvPr/>
        </p:nvSpPr>
        <p:spPr>
          <a:xfrm>
            <a:off x="124348" y="5462531"/>
            <a:ext cx="3178815" cy="1477323"/>
          </a:xfrm>
          <a:prstGeom prst="rect">
            <a:avLst/>
          </a:prstGeom>
          <a:noFill/>
          <a:ln w="12700" cap="flat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НАЦИОНАЛЬНАЯ 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ТЕХНОЛОГИЧЕСКАЯ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ИНИЦИАТИВА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13" name="Рисунок 12" descr="Изображение выглядит как искусство, круг, Графика, Красочность&#10;&#10;Автоматически созданное описание">
            <a:extLst>
              <a:ext uri="{FF2B5EF4-FFF2-40B4-BE49-F238E27FC236}">
                <a16:creationId xmlns:a16="http://schemas.microsoft.com/office/drawing/2014/main" id="{1D070B07-8142-ED16-AA24-490A7AF639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9214" y="4653564"/>
            <a:ext cx="1700272" cy="2105247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7EF757B-8440-6A1E-330E-7F9F185B96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912" y="-21701"/>
            <a:ext cx="1359587" cy="135958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241594AC-B171-5339-3501-6E051D5097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9584" y="4477680"/>
            <a:ext cx="3103879" cy="246217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69650"/>
              </a:prst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412563D-49A3-7EAF-8F44-C6129DFAD665}"/>
              </a:ext>
            </a:extLst>
          </p:cNvPr>
          <p:cNvSpPr txBox="1"/>
          <p:nvPr/>
        </p:nvSpPr>
        <p:spPr>
          <a:xfrm>
            <a:off x="9977968" y="1165023"/>
            <a:ext cx="2203035" cy="738660"/>
          </a:xfrm>
          <a:prstGeom prst="rect">
            <a:avLst/>
          </a:prstGeom>
          <a:noFill/>
          <a:ln w="12700" cap="flat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АКСЕЛЕРАТОР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8FF8502-A80C-235A-E92F-865E12A8E738}"/>
              </a:ext>
            </a:extLst>
          </p:cNvPr>
          <p:cNvSpPr txBox="1"/>
          <p:nvPr/>
        </p:nvSpPr>
        <p:spPr>
          <a:xfrm>
            <a:off x="-647098" y="2013701"/>
            <a:ext cx="12687264" cy="1323435"/>
          </a:xfrm>
          <a:prstGeom prst="rect">
            <a:avLst/>
          </a:prstGeom>
          <a:noFill/>
          <a:ln w="12700" cap="flat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8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ЭкоПлощадки</a:t>
            </a:r>
            <a:endParaRPr kumimoji="0" lang="ru-RU" sz="80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7703215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89000"/>
              </a:schemeClr>
            </a:gs>
            <a:gs pos="23000">
              <a:schemeClr val="accent1">
                <a:lumMod val="89000"/>
              </a:schemeClr>
            </a:gs>
            <a:gs pos="69000">
              <a:schemeClr val="accent1">
                <a:lumMod val="75000"/>
              </a:schemeClr>
            </a:gs>
            <a:gs pos="97000">
              <a:schemeClr val="accent1">
                <a:lumMod val="7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араллелограмм 9">
            <a:extLst>
              <a:ext uri="{FF2B5EF4-FFF2-40B4-BE49-F238E27FC236}">
                <a16:creationId xmlns:a16="http://schemas.microsoft.com/office/drawing/2014/main" id="{6AD43FD5-90FD-0DC0-3121-45B3E5ECF1C9}"/>
              </a:ext>
            </a:extLst>
          </p:cNvPr>
          <p:cNvSpPr/>
          <p:nvPr/>
        </p:nvSpPr>
        <p:spPr>
          <a:xfrm>
            <a:off x="-4813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6C778BC2-B397-5ECA-CEEF-9FE80D84A337}"/>
              </a:ext>
            </a:extLst>
          </p:cNvPr>
          <p:cNvSpPr txBox="1">
            <a:spLocks/>
          </p:cNvSpPr>
          <p:nvPr/>
        </p:nvSpPr>
        <p:spPr>
          <a:xfrm>
            <a:off x="7167282" y="5903259"/>
            <a:ext cx="5723965" cy="1204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hangingPunct="0">
              <a:spcBef>
                <a:spcPts val="0"/>
              </a:spcBef>
              <a:spcAft>
                <a:spcPts val="600"/>
              </a:spcAft>
              <a:buFontTx/>
              <a:buNone/>
            </a:pPr>
            <a:r>
              <a:rPr lang="ru-RU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Технологии Будущего </a:t>
            </a:r>
            <a:endParaRPr lang="ru-RU" sz="24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FDC9BDE-309E-6A8E-8974-1A3B778B0C0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" r="4" b="44"/>
          <a:stretch/>
        </p:blipFill>
        <p:spPr>
          <a:xfrm>
            <a:off x="11051361" y="0"/>
            <a:ext cx="955296" cy="954742"/>
          </a:xfrm>
          <a:prstGeom prst="rect">
            <a:avLst/>
          </a:prstGeom>
        </p:spPr>
      </p:pic>
      <p:sp>
        <p:nvSpPr>
          <p:cNvPr id="13" name="Параллелограмм 12">
            <a:extLst>
              <a:ext uri="{FF2B5EF4-FFF2-40B4-BE49-F238E27FC236}">
                <a16:creationId xmlns:a16="http://schemas.microsoft.com/office/drawing/2014/main" id="{36D5DF93-2E52-8543-CF37-7604DD1C59AD}"/>
              </a:ext>
            </a:extLst>
          </p:cNvPr>
          <p:cNvSpPr/>
          <p:nvPr/>
        </p:nvSpPr>
        <p:spPr>
          <a:xfrm>
            <a:off x="65229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4" name="Параллелограмм 13">
            <a:extLst>
              <a:ext uri="{FF2B5EF4-FFF2-40B4-BE49-F238E27FC236}">
                <a16:creationId xmlns:a16="http://schemas.microsoft.com/office/drawing/2014/main" id="{6793C5E3-9416-FE37-19CC-D5632112D607}"/>
              </a:ext>
            </a:extLst>
          </p:cNvPr>
          <p:cNvSpPr/>
          <p:nvPr/>
        </p:nvSpPr>
        <p:spPr>
          <a:xfrm>
            <a:off x="418817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BB3C1">
                  <a:shade val="30000"/>
                  <a:satMod val="115000"/>
                </a:srgbClr>
              </a:gs>
              <a:gs pos="50000">
                <a:srgbClr val="FBB3C1">
                  <a:shade val="67500"/>
                  <a:satMod val="115000"/>
                </a:srgbClr>
              </a:gs>
              <a:gs pos="100000">
                <a:srgbClr val="FBB3C1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6" name="Параллелограмм 15">
            <a:extLst>
              <a:ext uri="{FF2B5EF4-FFF2-40B4-BE49-F238E27FC236}">
                <a16:creationId xmlns:a16="http://schemas.microsoft.com/office/drawing/2014/main" id="{551F7903-3A95-F210-2269-21B4A0198632}"/>
              </a:ext>
            </a:extLst>
          </p:cNvPr>
          <p:cNvSpPr/>
          <p:nvPr/>
        </p:nvSpPr>
        <p:spPr>
          <a:xfrm>
            <a:off x="185343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D493C">
                  <a:shade val="30000"/>
                  <a:satMod val="115000"/>
                </a:srgbClr>
              </a:gs>
              <a:gs pos="50000">
                <a:srgbClr val="FD493C">
                  <a:shade val="67500"/>
                  <a:satMod val="115000"/>
                </a:srgbClr>
              </a:gs>
              <a:gs pos="100000">
                <a:srgbClr val="FD493C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7" name="Параллелограмм 16">
            <a:extLst>
              <a:ext uri="{FF2B5EF4-FFF2-40B4-BE49-F238E27FC236}">
                <a16:creationId xmlns:a16="http://schemas.microsoft.com/office/drawing/2014/main" id="{60C1C46E-718B-24D8-755E-DBD0D2425E3F}"/>
              </a:ext>
            </a:extLst>
          </p:cNvPr>
          <p:cNvSpPr/>
          <p:nvPr/>
        </p:nvSpPr>
        <p:spPr>
          <a:xfrm>
            <a:off x="885766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8F00FF">
                  <a:shade val="30000"/>
                  <a:satMod val="115000"/>
                </a:srgbClr>
              </a:gs>
              <a:gs pos="50000">
                <a:srgbClr val="8F00FF">
                  <a:shade val="67500"/>
                  <a:satMod val="115000"/>
                </a:srgbClr>
              </a:gs>
              <a:gs pos="100000">
                <a:srgbClr val="8F00FF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8" name="Параллелограмм 17">
            <a:extLst>
              <a:ext uri="{FF2B5EF4-FFF2-40B4-BE49-F238E27FC236}">
                <a16:creationId xmlns:a16="http://schemas.microsoft.com/office/drawing/2014/main" id="{62ADD8CD-CDF0-A7FF-DEE7-6ABE68D94E9B}"/>
              </a:ext>
            </a:extLst>
          </p:cNvPr>
          <p:cNvSpPr/>
          <p:nvPr/>
        </p:nvSpPr>
        <p:spPr>
          <a:xfrm>
            <a:off x="1119241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AAD7E0">
                  <a:shade val="30000"/>
                  <a:satMod val="115000"/>
                </a:srgbClr>
              </a:gs>
              <a:gs pos="50000">
                <a:srgbClr val="AAD7E0">
                  <a:shade val="67500"/>
                  <a:satMod val="115000"/>
                </a:srgbClr>
              </a:gs>
              <a:gs pos="100000">
                <a:srgbClr val="AAD7E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9" name="Параллелограмм 18">
            <a:extLst>
              <a:ext uri="{FF2B5EF4-FFF2-40B4-BE49-F238E27FC236}">
                <a16:creationId xmlns:a16="http://schemas.microsoft.com/office/drawing/2014/main" id="{1F036D4D-80FE-8177-39E8-EB75AA32A0F3}"/>
              </a:ext>
            </a:extLst>
          </p:cNvPr>
          <p:cNvSpPr/>
          <p:nvPr/>
        </p:nvSpPr>
        <p:spPr>
          <a:xfrm>
            <a:off x="1352715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0" name="Параллелограмм 19">
            <a:extLst>
              <a:ext uri="{FF2B5EF4-FFF2-40B4-BE49-F238E27FC236}">
                <a16:creationId xmlns:a16="http://schemas.microsoft.com/office/drawing/2014/main" id="{E897E93A-A89D-86F7-7C5E-D299D2E59219}"/>
              </a:ext>
            </a:extLst>
          </p:cNvPr>
          <p:cNvSpPr/>
          <p:nvPr/>
        </p:nvSpPr>
        <p:spPr>
          <a:xfrm>
            <a:off x="2053139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1" name="Параллелограмм 20">
            <a:extLst>
              <a:ext uri="{FF2B5EF4-FFF2-40B4-BE49-F238E27FC236}">
                <a16:creationId xmlns:a16="http://schemas.microsoft.com/office/drawing/2014/main" id="{E84CBC78-A82C-4153-6641-3BC33F504F44}"/>
              </a:ext>
            </a:extLst>
          </p:cNvPr>
          <p:cNvSpPr/>
          <p:nvPr/>
        </p:nvSpPr>
        <p:spPr>
          <a:xfrm>
            <a:off x="1819664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BB3C1">
                  <a:shade val="30000"/>
                  <a:satMod val="115000"/>
                </a:srgbClr>
              </a:gs>
              <a:gs pos="50000">
                <a:srgbClr val="FBB3C1">
                  <a:shade val="67500"/>
                  <a:satMod val="115000"/>
                </a:srgbClr>
              </a:gs>
              <a:gs pos="100000">
                <a:srgbClr val="FBB3C1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2" name="Параллелограмм 21">
            <a:extLst>
              <a:ext uri="{FF2B5EF4-FFF2-40B4-BE49-F238E27FC236}">
                <a16:creationId xmlns:a16="http://schemas.microsoft.com/office/drawing/2014/main" id="{051AE926-2B8A-F39E-C098-59432649A785}"/>
              </a:ext>
            </a:extLst>
          </p:cNvPr>
          <p:cNvSpPr/>
          <p:nvPr/>
        </p:nvSpPr>
        <p:spPr>
          <a:xfrm>
            <a:off x="1586190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D493C">
                  <a:shade val="30000"/>
                  <a:satMod val="115000"/>
                </a:srgbClr>
              </a:gs>
              <a:gs pos="50000">
                <a:srgbClr val="FD493C">
                  <a:shade val="67500"/>
                  <a:satMod val="115000"/>
                </a:srgbClr>
              </a:gs>
              <a:gs pos="100000">
                <a:srgbClr val="FD493C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3" name="Параллелограмм 22">
            <a:extLst>
              <a:ext uri="{FF2B5EF4-FFF2-40B4-BE49-F238E27FC236}">
                <a16:creationId xmlns:a16="http://schemas.microsoft.com/office/drawing/2014/main" id="{EA8A35E3-2F40-03ED-178F-DC91D8193CB1}"/>
              </a:ext>
            </a:extLst>
          </p:cNvPr>
          <p:cNvSpPr/>
          <p:nvPr/>
        </p:nvSpPr>
        <p:spPr>
          <a:xfrm>
            <a:off x="2286613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8F00FF">
                  <a:shade val="30000"/>
                  <a:satMod val="115000"/>
                </a:srgbClr>
              </a:gs>
              <a:gs pos="50000">
                <a:srgbClr val="8F00FF">
                  <a:shade val="67500"/>
                  <a:satMod val="115000"/>
                </a:srgbClr>
              </a:gs>
              <a:gs pos="100000">
                <a:srgbClr val="8F00FF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4" name="Параллелограмм 23">
            <a:extLst>
              <a:ext uri="{FF2B5EF4-FFF2-40B4-BE49-F238E27FC236}">
                <a16:creationId xmlns:a16="http://schemas.microsoft.com/office/drawing/2014/main" id="{E3FB1573-D547-D069-0E58-B8A82C92014A}"/>
              </a:ext>
            </a:extLst>
          </p:cNvPr>
          <p:cNvSpPr/>
          <p:nvPr/>
        </p:nvSpPr>
        <p:spPr>
          <a:xfrm>
            <a:off x="2520088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AAD7E0">
                  <a:shade val="30000"/>
                  <a:satMod val="115000"/>
                </a:srgbClr>
              </a:gs>
              <a:gs pos="50000">
                <a:srgbClr val="AAD7E0">
                  <a:shade val="67500"/>
                  <a:satMod val="115000"/>
                </a:srgbClr>
              </a:gs>
              <a:gs pos="100000">
                <a:srgbClr val="AAD7E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7" name="Параллелограмм 26">
            <a:extLst>
              <a:ext uri="{FF2B5EF4-FFF2-40B4-BE49-F238E27FC236}">
                <a16:creationId xmlns:a16="http://schemas.microsoft.com/office/drawing/2014/main" id="{55DE5CA3-4421-622D-6299-11F7A7A9A0B3}"/>
              </a:ext>
            </a:extLst>
          </p:cNvPr>
          <p:cNvSpPr/>
          <p:nvPr/>
        </p:nvSpPr>
        <p:spPr>
          <a:xfrm>
            <a:off x="275356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4" name="Google Shape;120;p2">
            <a:extLst>
              <a:ext uri="{FF2B5EF4-FFF2-40B4-BE49-F238E27FC236}">
                <a16:creationId xmlns:a16="http://schemas.microsoft.com/office/drawing/2014/main" id="{E0FB062A-D1AD-44DA-72C3-0F2FBCB532E8}"/>
              </a:ext>
            </a:extLst>
          </p:cNvPr>
          <p:cNvSpPr txBox="1">
            <a:spLocks/>
          </p:cNvSpPr>
          <p:nvPr/>
        </p:nvSpPr>
        <p:spPr>
          <a:xfrm>
            <a:off x="185343" y="990759"/>
            <a:ext cx="11330990" cy="536290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2400" b="1" dirty="0">
                <a:solidFill>
                  <a:schemeClr val="bg1"/>
                </a:solidFill>
                <a:latin typeface="Raleway"/>
                <a:ea typeface="Raleway"/>
                <a:cs typeface="Raleway"/>
                <a:sym typeface="Raleway"/>
              </a:rPr>
              <a:t>Проблема, которую решает проект:</a:t>
            </a:r>
          </a:p>
          <a:p>
            <a:pPr marL="52266" indent="0">
              <a:buClr>
                <a:schemeClr val="dk1"/>
              </a:buClr>
              <a:buSzPts val="800"/>
              <a:buNone/>
            </a:pPr>
            <a:r>
              <a:rPr lang="ru-RU" sz="2000" dirty="0">
                <a:solidFill>
                  <a:schemeClr val="bg1"/>
                </a:solidFill>
                <a:latin typeface="Raleway"/>
                <a:ea typeface="Raleway"/>
                <a:cs typeface="Raleway"/>
                <a:sym typeface="Raleway"/>
              </a:rPr>
              <a:t>Проект "ЭкоПлощадки" решает проблему недостаточной организации и эффективности раздельного сбора мусора и его утилизации. Во многих регионах отсутствует или функционирует слабо развитая система раздельного сбора мусора, что приводит к негативному влиянию на окружающую среду и здоровье населения. Отсутствие специализированных площадок для утилизации мусора также приводит к проблеме его неконтролируемого накопления и загрязнения окружающей среды.</a:t>
            </a:r>
          </a:p>
          <a:p>
            <a:pPr marL="52266" indent="0">
              <a:buClr>
                <a:schemeClr val="dk1"/>
              </a:buClr>
              <a:buSzPts val="800"/>
              <a:buNone/>
            </a:pPr>
            <a:endParaRPr lang="ru-RU" sz="2400" dirty="0">
              <a:solidFill>
                <a:schemeClr val="bg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indent="0">
              <a:buSzPts val="1100"/>
              <a:buFont typeface="Arial" panose="020B0604020202020204" pitchFamily="34" charset="0"/>
              <a:buNone/>
            </a:pPr>
            <a:r>
              <a:rPr lang="ru-RU" sz="2400" b="1" dirty="0">
                <a:solidFill>
                  <a:schemeClr val="bg1"/>
                </a:solidFill>
                <a:latin typeface="Raleway"/>
                <a:ea typeface="Raleway"/>
                <a:cs typeface="Raleway"/>
                <a:sym typeface="Raleway"/>
              </a:rPr>
              <a:t>Целевая Аудитория:</a:t>
            </a:r>
          </a:p>
          <a:p>
            <a:pPr>
              <a:buClr>
                <a:schemeClr val="dk1"/>
              </a:buClr>
              <a:buSzPts val="1100"/>
              <a:buFont typeface="Wingdings" panose="05000000000000000000" pitchFamily="2" charset="2"/>
              <a:buChar char="q"/>
            </a:pPr>
            <a:r>
              <a:rPr lang="ru-RU" sz="2000" dirty="0">
                <a:solidFill>
                  <a:schemeClr val="bg1"/>
                </a:solidFill>
                <a:latin typeface="Raleway"/>
                <a:ea typeface="Raleway"/>
                <a:cs typeface="Raleway"/>
                <a:sym typeface="Raleway"/>
              </a:rPr>
              <a:t>Школьники и студенты;</a:t>
            </a:r>
          </a:p>
          <a:p>
            <a:pPr>
              <a:buClr>
                <a:schemeClr val="dk1"/>
              </a:buClr>
              <a:buSzPts val="1100"/>
              <a:buFont typeface="Wingdings" panose="05000000000000000000" pitchFamily="2" charset="2"/>
              <a:buChar char="q"/>
            </a:pPr>
            <a:r>
              <a:rPr lang="ru-RU" sz="2000" dirty="0">
                <a:solidFill>
                  <a:schemeClr val="bg1"/>
                </a:solidFill>
                <a:latin typeface="Raleway"/>
                <a:ea typeface="Raleway"/>
                <a:cs typeface="Raleway"/>
                <a:sym typeface="Raleway"/>
              </a:rPr>
              <a:t>Пенсионеры и инвалиды;</a:t>
            </a:r>
          </a:p>
          <a:p>
            <a:pPr>
              <a:buClr>
                <a:schemeClr val="dk1"/>
              </a:buClr>
              <a:buSzPts val="1100"/>
              <a:buFont typeface="Wingdings" panose="05000000000000000000" pitchFamily="2" charset="2"/>
              <a:buChar char="q"/>
            </a:pPr>
            <a:r>
              <a:rPr lang="ru-RU" sz="2000" dirty="0">
                <a:solidFill>
                  <a:schemeClr val="bg1"/>
                </a:solidFill>
                <a:latin typeface="Raleway"/>
                <a:ea typeface="Raleway"/>
                <a:cs typeface="Raleway"/>
                <a:sym typeface="Raleway"/>
              </a:rPr>
              <a:t>Экоактивисты и </a:t>
            </a:r>
            <a:r>
              <a:rPr lang="ru-RU" sz="2000" dirty="0" err="1">
                <a:solidFill>
                  <a:schemeClr val="bg1"/>
                </a:solidFill>
                <a:latin typeface="Raleway"/>
                <a:ea typeface="Raleway"/>
                <a:cs typeface="Raleway"/>
                <a:sym typeface="Raleway"/>
              </a:rPr>
              <a:t>экоурбанисты</a:t>
            </a:r>
            <a:r>
              <a:rPr lang="ru-RU" sz="2000" dirty="0">
                <a:solidFill>
                  <a:schemeClr val="bg1"/>
                </a:solidFill>
                <a:latin typeface="Raleway"/>
                <a:ea typeface="Raleway"/>
                <a:cs typeface="Raleway"/>
                <a:sym typeface="Raleway"/>
              </a:rPr>
              <a:t> разных возрастных групп;</a:t>
            </a:r>
          </a:p>
          <a:p>
            <a:pPr>
              <a:buClr>
                <a:schemeClr val="dk1"/>
              </a:buClr>
              <a:buSzPts val="1100"/>
              <a:buFont typeface="Wingdings" panose="05000000000000000000" pitchFamily="2" charset="2"/>
              <a:buChar char="q"/>
            </a:pPr>
            <a:r>
              <a:rPr lang="ru-RU" sz="2000" dirty="0">
                <a:solidFill>
                  <a:schemeClr val="bg1"/>
                </a:solidFill>
                <a:latin typeface="Raleway"/>
                <a:ea typeface="Raleway"/>
                <a:cs typeface="Raleway"/>
                <a:sym typeface="Raleway"/>
              </a:rPr>
              <a:t>Некоммерческие экологические организации;</a:t>
            </a:r>
          </a:p>
          <a:p>
            <a:pPr>
              <a:buClr>
                <a:schemeClr val="dk1"/>
              </a:buClr>
              <a:buSzPts val="1100"/>
              <a:buFont typeface="Wingdings" panose="05000000000000000000" pitchFamily="2" charset="2"/>
              <a:buChar char="q"/>
            </a:pPr>
            <a:r>
              <a:rPr lang="ru-RU" sz="2000" dirty="0">
                <a:solidFill>
                  <a:schemeClr val="bg1"/>
                </a:solidFill>
                <a:latin typeface="Raleway"/>
                <a:ea typeface="Raleway"/>
                <a:cs typeface="Raleway"/>
                <a:sym typeface="Raleway"/>
              </a:rPr>
              <a:t>Госзаказчики.</a:t>
            </a:r>
            <a:endParaRPr lang="ru-RU" sz="2400" dirty="0">
              <a:solidFill>
                <a:schemeClr val="bg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5" name="Google Shape;128;p2">
            <a:extLst>
              <a:ext uri="{FF2B5EF4-FFF2-40B4-BE49-F238E27FC236}">
                <a16:creationId xmlns:a16="http://schemas.microsoft.com/office/drawing/2014/main" id="{C1BBF493-04C5-F1A6-E37F-5501AE94436E}"/>
              </a:ext>
            </a:extLst>
          </p:cNvPr>
          <p:cNvSpPr txBox="1"/>
          <p:nvPr/>
        </p:nvSpPr>
        <p:spPr>
          <a:xfrm>
            <a:off x="185343" y="64915"/>
            <a:ext cx="8277600" cy="82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3667" tIns="103667" rIns="103667" bIns="103667" anchor="t" anchorCtr="0">
            <a:spAutoFit/>
          </a:bodyPr>
          <a:lstStyle/>
          <a:p>
            <a:pPr>
              <a:buClr>
                <a:srgbClr val="000000"/>
              </a:buClr>
              <a:buSzPts val="3000"/>
            </a:pPr>
            <a:r>
              <a:rPr lang="ru" sz="4000" dirty="0">
                <a:solidFill>
                  <a:schemeClr val="bg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4000" dirty="0">
              <a:solidFill>
                <a:schemeClr val="bg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599F09F-BCBF-5F76-5081-AAE0FC6703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91821" y="131979"/>
            <a:ext cx="744709" cy="744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3918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89000"/>
              </a:schemeClr>
            </a:gs>
            <a:gs pos="23000">
              <a:schemeClr val="accent1">
                <a:lumMod val="89000"/>
              </a:schemeClr>
            </a:gs>
            <a:gs pos="69000">
              <a:schemeClr val="accent1">
                <a:lumMod val="75000"/>
              </a:schemeClr>
            </a:gs>
            <a:gs pos="97000">
              <a:schemeClr val="accent1">
                <a:lumMod val="7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араллелограмм 9">
            <a:extLst>
              <a:ext uri="{FF2B5EF4-FFF2-40B4-BE49-F238E27FC236}">
                <a16:creationId xmlns:a16="http://schemas.microsoft.com/office/drawing/2014/main" id="{6AD43FD5-90FD-0DC0-3121-45B3E5ECF1C9}"/>
              </a:ext>
            </a:extLst>
          </p:cNvPr>
          <p:cNvSpPr/>
          <p:nvPr/>
        </p:nvSpPr>
        <p:spPr>
          <a:xfrm>
            <a:off x="-4813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FDC9BDE-309E-6A8E-8974-1A3B778B0C0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" r="4" b="44"/>
          <a:stretch/>
        </p:blipFill>
        <p:spPr>
          <a:xfrm>
            <a:off x="11051361" y="0"/>
            <a:ext cx="955296" cy="954742"/>
          </a:xfrm>
          <a:prstGeom prst="rect">
            <a:avLst/>
          </a:prstGeom>
        </p:spPr>
      </p:pic>
      <p:sp>
        <p:nvSpPr>
          <p:cNvPr id="13" name="Параллелограмм 12">
            <a:extLst>
              <a:ext uri="{FF2B5EF4-FFF2-40B4-BE49-F238E27FC236}">
                <a16:creationId xmlns:a16="http://schemas.microsoft.com/office/drawing/2014/main" id="{36D5DF93-2E52-8543-CF37-7604DD1C59AD}"/>
              </a:ext>
            </a:extLst>
          </p:cNvPr>
          <p:cNvSpPr/>
          <p:nvPr/>
        </p:nvSpPr>
        <p:spPr>
          <a:xfrm>
            <a:off x="65229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4" name="Параллелограмм 13">
            <a:extLst>
              <a:ext uri="{FF2B5EF4-FFF2-40B4-BE49-F238E27FC236}">
                <a16:creationId xmlns:a16="http://schemas.microsoft.com/office/drawing/2014/main" id="{6793C5E3-9416-FE37-19CC-D5632112D607}"/>
              </a:ext>
            </a:extLst>
          </p:cNvPr>
          <p:cNvSpPr/>
          <p:nvPr/>
        </p:nvSpPr>
        <p:spPr>
          <a:xfrm>
            <a:off x="418817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BB3C1">
                  <a:shade val="30000"/>
                  <a:satMod val="115000"/>
                </a:srgbClr>
              </a:gs>
              <a:gs pos="50000">
                <a:srgbClr val="FBB3C1">
                  <a:shade val="67500"/>
                  <a:satMod val="115000"/>
                </a:srgbClr>
              </a:gs>
              <a:gs pos="100000">
                <a:srgbClr val="FBB3C1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6" name="Параллелограмм 15">
            <a:extLst>
              <a:ext uri="{FF2B5EF4-FFF2-40B4-BE49-F238E27FC236}">
                <a16:creationId xmlns:a16="http://schemas.microsoft.com/office/drawing/2014/main" id="{551F7903-3A95-F210-2269-21B4A0198632}"/>
              </a:ext>
            </a:extLst>
          </p:cNvPr>
          <p:cNvSpPr/>
          <p:nvPr/>
        </p:nvSpPr>
        <p:spPr>
          <a:xfrm>
            <a:off x="185343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D493C">
                  <a:shade val="30000"/>
                  <a:satMod val="115000"/>
                </a:srgbClr>
              </a:gs>
              <a:gs pos="50000">
                <a:srgbClr val="FD493C">
                  <a:shade val="67500"/>
                  <a:satMod val="115000"/>
                </a:srgbClr>
              </a:gs>
              <a:gs pos="100000">
                <a:srgbClr val="FD493C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7" name="Параллелограмм 16">
            <a:extLst>
              <a:ext uri="{FF2B5EF4-FFF2-40B4-BE49-F238E27FC236}">
                <a16:creationId xmlns:a16="http://schemas.microsoft.com/office/drawing/2014/main" id="{60C1C46E-718B-24D8-755E-DBD0D2425E3F}"/>
              </a:ext>
            </a:extLst>
          </p:cNvPr>
          <p:cNvSpPr/>
          <p:nvPr/>
        </p:nvSpPr>
        <p:spPr>
          <a:xfrm>
            <a:off x="885766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8F00FF">
                  <a:shade val="30000"/>
                  <a:satMod val="115000"/>
                </a:srgbClr>
              </a:gs>
              <a:gs pos="50000">
                <a:srgbClr val="8F00FF">
                  <a:shade val="67500"/>
                  <a:satMod val="115000"/>
                </a:srgbClr>
              </a:gs>
              <a:gs pos="100000">
                <a:srgbClr val="8F00FF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8" name="Параллелограмм 17">
            <a:extLst>
              <a:ext uri="{FF2B5EF4-FFF2-40B4-BE49-F238E27FC236}">
                <a16:creationId xmlns:a16="http://schemas.microsoft.com/office/drawing/2014/main" id="{62ADD8CD-CDF0-A7FF-DEE7-6ABE68D94E9B}"/>
              </a:ext>
            </a:extLst>
          </p:cNvPr>
          <p:cNvSpPr/>
          <p:nvPr/>
        </p:nvSpPr>
        <p:spPr>
          <a:xfrm>
            <a:off x="1119241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AAD7E0">
                  <a:shade val="30000"/>
                  <a:satMod val="115000"/>
                </a:srgbClr>
              </a:gs>
              <a:gs pos="50000">
                <a:srgbClr val="AAD7E0">
                  <a:shade val="67500"/>
                  <a:satMod val="115000"/>
                </a:srgbClr>
              </a:gs>
              <a:gs pos="100000">
                <a:srgbClr val="AAD7E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9" name="Параллелограмм 18">
            <a:extLst>
              <a:ext uri="{FF2B5EF4-FFF2-40B4-BE49-F238E27FC236}">
                <a16:creationId xmlns:a16="http://schemas.microsoft.com/office/drawing/2014/main" id="{1F036D4D-80FE-8177-39E8-EB75AA32A0F3}"/>
              </a:ext>
            </a:extLst>
          </p:cNvPr>
          <p:cNvSpPr/>
          <p:nvPr/>
        </p:nvSpPr>
        <p:spPr>
          <a:xfrm>
            <a:off x="1352715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0" name="Параллелограмм 19">
            <a:extLst>
              <a:ext uri="{FF2B5EF4-FFF2-40B4-BE49-F238E27FC236}">
                <a16:creationId xmlns:a16="http://schemas.microsoft.com/office/drawing/2014/main" id="{E897E93A-A89D-86F7-7C5E-D299D2E59219}"/>
              </a:ext>
            </a:extLst>
          </p:cNvPr>
          <p:cNvSpPr/>
          <p:nvPr/>
        </p:nvSpPr>
        <p:spPr>
          <a:xfrm>
            <a:off x="2053139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1" name="Параллелограмм 20">
            <a:extLst>
              <a:ext uri="{FF2B5EF4-FFF2-40B4-BE49-F238E27FC236}">
                <a16:creationId xmlns:a16="http://schemas.microsoft.com/office/drawing/2014/main" id="{E84CBC78-A82C-4153-6641-3BC33F504F44}"/>
              </a:ext>
            </a:extLst>
          </p:cNvPr>
          <p:cNvSpPr/>
          <p:nvPr/>
        </p:nvSpPr>
        <p:spPr>
          <a:xfrm>
            <a:off x="1819664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BB3C1">
                  <a:shade val="30000"/>
                  <a:satMod val="115000"/>
                </a:srgbClr>
              </a:gs>
              <a:gs pos="50000">
                <a:srgbClr val="FBB3C1">
                  <a:shade val="67500"/>
                  <a:satMod val="115000"/>
                </a:srgbClr>
              </a:gs>
              <a:gs pos="100000">
                <a:srgbClr val="FBB3C1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2" name="Параллелограмм 21">
            <a:extLst>
              <a:ext uri="{FF2B5EF4-FFF2-40B4-BE49-F238E27FC236}">
                <a16:creationId xmlns:a16="http://schemas.microsoft.com/office/drawing/2014/main" id="{051AE926-2B8A-F39E-C098-59432649A785}"/>
              </a:ext>
            </a:extLst>
          </p:cNvPr>
          <p:cNvSpPr/>
          <p:nvPr/>
        </p:nvSpPr>
        <p:spPr>
          <a:xfrm>
            <a:off x="1586190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D493C">
                  <a:shade val="30000"/>
                  <a:satMod val="115000"/>
                </a:srgbClr>
              </a:gs>
              <a:gs pos="50000">
                <a:srgbClr val="FD493C">
                  <a:shade val="67500"/>
                  <a:satMod val="115000"/>
                </a:srgbClr>
              </a:gs>
              <a:gs pos="100000">
                <a:srgbClr val="FD493C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3" name="Параллелограмм 22">
            <a:extLst>
              <a:ext uri="{FF2B5EF4-FFF2-40B4-BE49-F238E27FC236}">
                <a16:creationId xmlns:a16="http://schemas.microsoft.com/office/drawing/2014/main" id="{EA8A35E3-2F40-03ED-178F-DC91D8193CB1}"/>
              </a:ext>
            </a:extLst>
          </p:cNvPr>
          <p:cNvSpPr/>
          <p:nvPr/>
        </p:nvSpPr>
        <p:spPr>
          <a:xfrm>
            <a:off x="2286613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8F00FF">
                  <a:shade val="30000"/>
                  <a:satMod val="115000"/>
                </a:srgbClr>
              </a:gs>
              <a:gs pos="50000">
                <a:srgbClr val="8F00FF">
                  <a:shade val="67500"/>
                  <a:satMod val="115000"/>
                </a:srgbClr>
              </a:gs>
              <a:gs pos="100000">
                <a:srgbClr val="8F00FF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4" name="Параллелограмм 23">
            <a:extLst>
              <a:ext uri="{FF2B5EF4-FFF2-40B4-BE49-F238E27FC236}">
                <a16:creationId xmlns:a16="http://schemas.microsoft.com/office/drawing/2014/main" id="{E3FB1573-D547-D069-0E58-B8A82C92014A}"/>
              </a:ext>
            </a:extLst>
          </p:cNvPr>
          <p:cNvSpPr/>
          <p:nvPr/>
        </p:nvSpPr>
        <p:spPr>
          <a:xfrm>
            <a:off x="2520088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AAD7E0">
                  <a:shade val="30000"/>
                  <a:satMod val="115000"/>
                </a:srgbClr>
              </a:gs>
              <a:gs pos="50000">
                <a:srgbClr val="AAD7E0">
                  <a:shade val="67500"/>
                  <a:satMod val="115000"/>
                </a:srgbClr>
              </a:gs>
              <a:gs pos="100000">
                <a:srgbClr val="AAD7E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7" name="Параллелограмм 26">
            <a:extLst>
              <a:ext uri="{FF2B5EF4-FFF2-40B4-BE49-F238E27FC236}">
                <a16:creationId xmlns:a16="http://schemas.microsoft.com/office/drawing/2014/main" id="{55DE5CA3-4421-622D-6299-11F7A7A9A0B3}"/>
              </a:ext>
            </a:extLst>
          </p:cNvPr>
          <p:cNvSpPr/>
          <p:nvPr/>
        </p:nvSpPr>
        <p:spPr>
          <a:xfrm>
            <a:off x="275356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5" name="Google Shape;128;p2">
            <a:extLst>
              <a:ext uri="{FF2B5EF4-FFF2-40B4-BE49-F238E27FC236}">
                <a16:creationId xmlns:a16="http://schemas.microsoft.com/office/drawing/2014/main" id="{C1BBF493-04C5-F1A6-E37F-5501AE94436E}"/>
              </a:ext>
            </a:extLst>
          </p:cNvPr>
          <p:cNvSpPr txBox="1"/>
          <p:nvPr/>
        </p:nvSpPr>
        <p:spPr>
          <a:xfrm>
            <a:off x="185343" y="64915"/>
            <a:ext cx="8277600" cy="82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3667" tIns="103667" rIns="103667" bIns="103667" anchor="t" anchorCtr="0">
            <a:spAutoFit/>
          </a:bodyPr>
          <a:lstStyle/>
          <a:p>
            <a:pPr>
              <a:buClr>
                <a:srgbClr val="000000"/>
              </a:buClr>
              <a:buSzPts val="3000"/>
            </a:pPr>
            <a:r>
              <a:rPr lang="ru" sz="4000" dirty="0">
                <a:solidFill>
                  <a:schemeClr val="bg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РЕШЕНИЕ</a:t>
            </a:r>
            <a:endParaRPr sz="4000" dirty="0">
              <a:solidFill>
                <a:schemeClr val="bg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C637FBDA-F8D4-432F-2E7B-3BA15E09661B}"/>
              </a:ext>
            </a:extLst>
          </p:cNvPr>
          <p:cNvSpPr txBox="1">
            <a:spLocks/>
          </p:cNvSpPr>
          <p:nvPr/>
        </p:nvSpPr>
        <p:spPr>
          <a:xfrm>
            <a:off x="7167282" y="5903259"/>
            <a:ext cx="5723965" cy="1204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hangingPunct="0">
              <a:spcBef>
                <a:spcPts val="0"/>
              </a:spcBef>
              <a:spcAft>
                <a:spcPts val="600"/>
              </a:spcAft>
              <a:buFontTx/>
              <a:buNone/>
            </a:pPr>
            <a:r>
              <a:rPr lang="ru-RU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Технологии Будущего </a:t>
            </a:r>
            <a:endParaRPr lang="ru-RU" sz="24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endParaRPr>
          </a:p>
        </p:txBody>
      </p:sp>
      <p:pic>
        <p:nvPicPr>
          <p:cNvPr id="8" name="Рисунок 7" descr="Изображение выглядит как диаграмма, зеленый, дизайн, графическая вставка&#10;&#10;Автоматически созданное описание">
            <a:extLst>
              <a:ext uri="{FF2B5EF4-FFF2-40B4-BE49-F238E27FC236}">
                <a16:creationId xmlns:a16="http://schemas.microsoft.com/office/drawing/2014/main" id="{8908CB5A-E8A2-3CFC-08BE-A460448AC0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073" y="1733453"/>
            <a:ext cx="5726709" cy="3409605"/>
          </a:xfrm>
          <a:prstGeom prst="rect">
            <a:avLst/>
          </a:prstGeom>
          <a:ln w="190500" cap="sq">
            <a:solidFill>
              <a:srgbClr val="FBB3C1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3D5F15C9-21FE-3657-EBE5-311776F42CD6}"/>
              </a:ext>
            </a:extLst>
          </p:cNvPr>
          <p:cNvSpPr/>
          <p:nvPr/>
        </p:nvSpPr>
        <p:spPr>
          <a:xfrm>
            <a:off x="3037767" y="1864897"/>
            <a:ext cx="1561529" cy="15227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2CB5797-F83E-5247-D6F4-5639A5AC4C0D}"/>
              </a:ext>
            </a:extLst>
          </p:cNvPr>
          <p:cNvSpPr txBox="1"/>
          <p:nvPr/>
        </p:nvSpPr>
        <p:spPr>
          <a:xfrm>
            <a:off x="6599345" y="1275940"/>
            <a:ext cx="535658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bg1"/>
                </a:solidFill>
                <a:latin typeface="Raleway" pitchFamily="2" charset="-52"/>
              </a:rPr>
              <a:t>Приложение «Моя </a:t>
            </a:r>
            <a:r>
              <a:rPr lang="ru-RU" sz="1600" b="1" dirty="0" err="1">
                <a:solidFill>
                  <a:schemeClr val="bg1"/>
                </a:solidFill>
                <a:latin typeface="Raleway" pitchFamily="2" charset="-52"/>
              </a:rPr>
              <a:t>ЭкоПлощадка</a:t>
            </a:r>
            <a:r>
              <a:rPr lang="ru-RU" sz="1600" b="1" dirty="0">
                <a:solidFill>
                  <a:schemeClr val="bg1"/>
                </a:solidFill>
                <a:latin typeface="Raleway" pitchFamily="2" charset="-52"/>
              </a:rPr>
              <a:t>»</a:t>
            </a:r>
          </a:p>
          <a:p>
            <a:pPr algn="ctr"/>
            <a:r>
              <a:rPr lang="ru-RU" sz="1600" dirty="0">
                <a:solidFill>
                  <a:schemeClr val="bg1"/>
                </a:solidFill>
                <a:latin typeface="Raleway" pitchFamily="2" charset="-52"/>
              </a:rPr>
              <a:t>будет содержать в себе информацию о существующих </a:t>
            </a:r>
            <a:r>
              <a:rPr lang="ru-RU" sz="1600" dirty="0" err="1">
                <a:solidFill>
                  <a:schemeClr val="bg1"/>
                </a:solidFill>
                <a:latin typeface="Raleway" pitchFamily="2" charset="-52"/>
              </a:rPr>
              <a:t>экоплощадках</a:t>
            </a:r>
            <a:r>
              <a:rPr lang="ru-RU" sz="1600" dirty="0">
                <a:solidFill>
                  <a:schemeClr val="bg1"/>
                </a:solidFill>
                <a:latin typeface="Raleway" pitchFamily="2" charset="-52"/>
              </a:rPr>
              <a:t>, а также ключевую информацию об участниках проекта </a:t>
            </a:r>
            <a:br>
              <a:rPr lang="ru-RU" sz="1600" dirty="0">
                <a:solidFill>
                  <a:schemeClr val="bg1"/>
                </a:solidFill>
                <a:latin typeface="Raleway" pitchFamily="2" charset="-52"/>
              </a:rPr>
            </a:br>
            <a:r>
              <a:rPr lang="ru-RU" sz="1600" i="1" dirty="0">
                <a:solidFill>
                  <a:schemeClr val="bg1"/>
                </a:solidFill>
                <a:latin typeface="Raleway" pitchFamily="2" charset="-52"/>
              </a:rPr>
              <a:t>(процесс регистрации для всех участников проекта будет проходить в приложении)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CF1D32A-E55E-EEF7-2EED-3D15A540DDB8}"/>
              </a:ext>
            </a:extLst>
          </p:cNvPr>
          <p:cNvSpPr txBox="1"/>
          <p:nvPr/>
        </p:nvSpPr>
        <p:spPr>
          <a:xfrm>
            <a:off x="6599345" y="3080956"/>
            <a:ext cx="5356582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bg1"/>
                </a:solidFill>
                <a:latin typeface="Raleway" pitchFamily="2" charset="-52"/>
              </a:rPr>
              <a:t>Что будет на территории </a:t>
            </a:r>
            <a:r>
              <a:rPr lang="ru-RU" sz="1600" b="1" dirty="0" err="1">
                <a:solidFill>
                  <a:schemeClr val="bg1"/>
                </a:solidFill>
                <a:latin typeface="Raleway" pitchFamily="2" charset="-52"/>
              </a:rPr>
              <a:t>экоплощадки</a:t>
            </a:r>
            <a:r>
              <a:rPr lang="ru-RU" sz="1600" b="1" dirty="0">
                <a:solidFill>
                  <a:schemeClr val="bg1"/>
                </a:solidFill>
                <a:latin typeface="Raleway" pitchFamily="2" charset="-52"/>
              </a:rPr>
              <a:t>?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solidFill>
                  <a:schemeClr val="bg1"/>
                </a:solidFill>
                <a:latin typeface="Raleway" pitchFamily="2" charset="-52"/>
              </a:rPr>
              <a:t>Музей мусора;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solidFill>
                  <a:schemeClr val="bg1"/>
                </a:solidFill>
                <a:latin typeface="Raleway" pitchFamily="2" charset="-52"/>
              </a:rPr>
              <a:t>Пункт приема раздельно собранных отходов;</a:t>
            </a:r>
          </a:p>
          <a:p>
            <a:pPr marL="285750" indent="-285750">
              <a:buFontTx/>
              <a:buChar char="-"/>
            </a:pPr>
            <a:r>
              <a:rPr lang="ru-RU" sz="1600" dirty="0" err="1">
                <a:solidFill>
                  <a:schemeClr val="bg1"/>
                </a:solidFill>
                <a:latin typeface="Raleway" pitchFamily="2" charset="-52"/>
              </a:rPr>
              <a:t>Экомаркет</a:t>
            </a:r>
            <a:r>
              <a:rPr lang="ru-RU" sz="1600" dirty="0">
                <a:solidFill>
                  <a:schemeClr val="bg1"/>
                </a:solidFill>
                <a:latin typeface="Raleway" pitchFamily="2" charset="-52"/>
              </a:rPr>
              <a:t>;</a:t>
            </a:r>
          </a:p>
          <a:p>
            <a:pPr marL="285750" indent="-285750">
              <a:buFontTx/>
              <a:buChar char="-"/>
            </a:pPr>
            <a:r>
              <a:rPr lang="ru-RU" sz="1600" dirty="0" err="1">
                <a:solidFill>
                  <a:schemeClr val="bg1"/>
                </a:solidFill>
                <a:latin typeface="Raleway" pitchFamily="2" charset="-52"/>
              </a:rPr>
              <a:t>Экокафе</a:t>
            </a:r>
            <a:r>
              <a:rPr lang="ru-RU" sz="1600" dirty="0">
                <a:solidFill>
                  <a:schemeClr val="bg1"/>
                </a:solidFill>
                <a:latin typeface="Raleway" pitchFamily="2" charset="-52"/>
              </a:rPr>
              <a:t>;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solidFill>
                  <a:schemeClr val="bg1"/>
                </a:solidFill>
                <a:latin typeface="Raleway" pitchFamily="2" charset="-52"/>
              </a:rPr>
              <a:t>Ветроэнергетическая установка;</a:t>
            </a:r>
          </a:p>
          <a:p>
            <a:pPr marL="285750" indent="-285750">
              <a:buFontTx/>
              <a:buChar char="-"/>
            </a:pPr>
            <a:r>
              <a:rPr lang="ru-RU" sz="1600" dirty="0" err="1">
                <a:solidFill>
                  <a:schemeClr val="bg1"/>
                </a:solidFill>
                <a:latin typeface="Raleway" pitchFamily="2" charset="-52"/>
              </a:rPr>
              <a:t>Экопарк</a:t>
            </a:r>
            <a:r>
              <a:rPr lang="ru-RU" sz="1600" dirty="0">
                <a:solidFill>
                  <a:schemeClr val="bg1"/>
                </a:solidFill>
                <a:latin typeface="Raleway" pitchFamily="2" charset="-52"/>
              </a:rPr>
              <a:t>;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solidFill>
                  <a:schemeClr val="bg1"/>
                </a:solidFill>
                <a:latin typeface="Raleway" pitchFamily="2" charset="-52"/>
              </a:rPr>
              <a:t>Детская игровая площадка.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295AC5-17C3-A3B4-98FC-5D24583C9D3E}"/>
              </a:ext>
            </a:extLst>
          </p:cNvPr>
          <p:cNvSpPr txBox="1"/>
          <p:nvPr/>
        </p:nvSpPr>
        <p:spPr>
          <a:xfrm>
            <a:off x="327445" y="1872153"/>
            <a:ext cx="441299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 err="1">
                <a:latin typeface="Raleway" pitchFamily="2" charset="-52"/>
                <a:cs typeface="Raavi" panose="020B0502040204020203" pitchFamily="34" charset="0"/>
              </a:rPr>
              <a:t>ЭкоПлощадка</a:t>
            </a:r>
            <a:r>
              <a:rPr lang="ru-RU" sz="1600" dirty="0">
                <a:latin typeface="Raleway" pitchFamily="2" charset="-52"/>
                <a:cs typeface="Raavi" panose="020B0502040204020203" pitchFamily="34" charset="0"/>
              </a:rPr>
              <a:t> – пространство, где создаются реальные возможности для решения экологических проблем посредством науки, творчества и развлечений.</a:t>
            </a:r>
          </a:p>
        </p:txBody>
      </p:sp>
    </p:spTree>
    <p:extLst>
      <p:ext uri="{BB962C8B-B14F-4D97-AF65-F5344CB8AC3E}">
        <p14:creationId xmlns:p14="http://schemas.microsoft.com/office/powerpoint/2010/main" val="42251676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89000"/>
              </a:schemeClr>
            </a:gs>
            <a:gs pos="23000">
              <a:schemeClr val="accent1">
                <a:lumMod val="89000"/>
              </a:schemeClr>
            </a:gs>
            <a:gs pos="69000">
              <a:schemeClr val="accent1">
                <a:lumMod val="75000"/>
              </a:schemeClr>
            </a:gs>
            <a:gs pos="97000">
              <a:schemeClr val="accent1">
                <a:lumMod val="7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араллелограмм 9">
            <a:extLst>
              <a:ext uri="{FF2B5EF4-FFF2-40B4-BE49-F238E27FC236}">
                <a16:creationId xmlns:a16="http://schemas.microsoft.com/office/drawing/2014/main" id="{6AD43FD5-90FD-0DC0-3121-45B3E5ECF1C9}"/>
              </a:ext>
            </a:extLst>
          </p:cNvPr>
          <p:cNvSpPr/>
          <p:nvPr/>
        </p:nvSpPr>
        <p:spPr>
          <a:xfrm>
            <a:off x="-4813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FDC9BDE-309E-6A8E-8974-1A3B778B0C0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" r="4" b="44"/>
          <a:stretch/>
        </p:blipFill>
        <p:spPr>
          <a:xfrm>
            <a:off x="11051361" y="0"/>
            <a:ext cx="955296" cy="954742"/>
          </a:xfrm>
          <a:prstGeom prst="rect">
            <a:avLst/>
          </a:prstGeom>
        </p:spPr>
      </p:pic>
      <p:sp>
        <p:nvSpPr>
          <p:cNvPr id="13" name="Параллелограмм 12">
            <a:extLst>
              <a:ext uri="{FF2B5EF4-FFF2-40B4-BE49-F238E27FC236}">
                <a16:creationId xmlns:a16="http://schemas.microsoft.com/office/drawing/2014/main" id="{36D5DF93-2E52-8543-CF37-7604DD1C59AD}"/>
              </a:ext>
            </a:extLst>
          </p:cNvPr>
          <p:cNvSpPr/>
          <p:nvPr/>
        </p:nvSpPr>
        <p:spPr>
          <a:xfrm>
            <a:off x="65229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4" name="Параллелограмм 13">
            <a:extLst>
              <a:ext uri="{FF2B5EF4-FFF2-40B4-BE49-F238E27FC236}">
                <a16:creationId xmlns:a16="http://schemas.microsoft.com/office/drawing/2014/main" id="{6793C5E3-9416-FE37-19CC-D5632112D607}"/>
              </a:ext>
            </a:extLst>
          </p:cNvPr>
          <p:cNvSpPr/>
          <p:nvPr/>
        </p:nvSpPr>
        <p:spPr>
          <a:xfrm>
            <a:off x="418817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BB3C1">
                  <a:shade val="30000"/>
                  <a:satMod val="115000"/>
                </a:srgbClr>
              </a:gs>
              <a:gs pos="50000">
                <a:srgbClr val="FBB3C1">
                  <a:shade val="67500"/>
                  <a:satMod val="115000"/>
                </a:srgbClr>
              </a:gs>
              <a:gs pos="100000">
                <a:srgbClr val="FBB3C1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6" name="Параллелограмм 15">
            <a:extLst>
              <a:ext uri="{FF2B5EF4-FFF2-40B4-BE49-F238E27FC236}">
                <a16:creationId xmlns:a16="http://schemas.microsoft.com/office/drawing/2014/main" id="{551F7903-3A95-F210-2269-21B4A0198632}"/>
              </a:ext>
            </a:extLst>
          </p:cNvPr>
          <p:cNvSpPr/>
          <p:nvPr/>
        </p:nvSpPr>
        <p:spPr>
          <a:xfrm>
            <a:off x="185343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D493C">
                  <a:shade val="30000"/>
                  <a:satMod val="115000"/>
                </a:srgbClr>
              </a:gs>
              <a:gs pos="50000">
                <a:srgbClr val="FD493C">
                  <a:shade val="67500"/>
                  <a:satMod val="115000"/>
                </a:srgbClr>
              </a:gs>
              <a:gs pos="100000">
                <a:srgbClr val="FD493C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7" name="Параллелограмм 16">
            <a:extLst>
              <a:ext uri="{FF2B5EF4-FFF2-40B4-BE49-F238E27FC236}">
                <a16:creationId xmlns:a16="http://schemas.microsoft.com/office/drawing/2014/main" id="{60C1C46E-718B-24D8-755E-DBD0D2425E3F}"/>
              </a:ext>
            </a:extLst>
          </p:cNvPr>
          <p:cNvSpPr/>
          <p:nvPr/>
        </p:nvSpPr>
        <p:spPr>
          <a:xfrm>
            <a:off x="885766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8F00FF">
                  <a:shade val="30000"/>
                  <a:satMod val="115000"/>
                </a:srgbClr>
              </a:gs>
              <a:gs pos="50000">
                <a:srgbClr val="8F00FF">
                  <a:shade val="67500"/>
                  <a:satMod val="115000"/>
                </a:srgbClr>
              </a:gs>
              <a:gs pos="100000">
                <a:srgbClr val="8F00FF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8" name="Параллелограмм 17">
            <a:extLst>
              <a:ext uri="{FF2B5EF4-FFF2-40B4-BE49-F238E27FC236}">
                <a16:creationId xmlns:a16="http://schemas.microsoft.com/office/drawing/2014/main" id="{62ADD8CD-CDF0-A7FF-DEE7-6ABE68D94E9B}"/>
              </a:ext>
            </a:extLst>
          </p:cNvPr>
          <p:cNvSpPr/>
          <p:nvPr/>
        </p:nvSpPr>
        <p:spPr>
          <a:xfrm>
            <a:off x="1119241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AAD7E0">
                  <a:shade val="30000"/>
                  <a:satMod val="115000"/>
                </a:srgbClr>
              </a:gs>
              <a:gs pos="50000">
                <a:srgbClr val="AAD7E0">
                  <a:shade val="67500"/>
                  <a:satMod val="115000"/>
                </a:srgbClr>
              </a:gs>
              <a:gs pos="100000">
                <a:srgbClr val="AAD7E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9" name="Параллелограмм 18">
            <a:extLst>
              <a:ext uri="{FF2B5EF4-FFF2-40B4-BE49-F238E27FC236}">
                <a16:creationId xmlns:a16="http://schemas.microsoft.com/office/drawing/2014/main" id="{1F036D4D-80FE-8177-39E8-EB75AA32A0F3}"/>
              </a:ext>
            </a:extLst>
          </p:cNvPr>
          <p:cNvSpPr/>
          <p:nvPr/>
        </p:nvSpPr>
        <p:spPr>
          <a:xfrm>
            <a:off x="1352715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0" name="Параллелограмм 19">
            <a:extLst>
              <a:ext uri="{FF2B5EF4-FFF2-40B4-BE49-F238E27FC236}">
                <a16:creationId xmlns:a16="http://schemas.microsoft.com/office/drawing/2014/main" id="{E897E93A-A89D-86F7-7C5E-D299D2E59219}"/>
              </a:ext>
            </a:extLst>
          </p:cNvPr>
          <p:cNvSpPr/>
          <p:nvPr/>
        </p:nvSpPr>
        <p:spPr>
          <a:xfrm>
            <a:off x="2053139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1" name="Параллелограмм 20">
            <a:extLst>
              <a:ext uri="{FF2B5EF4-FFF2-40B4-BE49-F238E27FC236}">
                <a16:creationId xmlns:a16="http://schemas.microsoft.com/office/drawing/2014/main" id="{E84CBC78-A82C-4153-6641-3BC33F504F44}"/>
              </a:ext>
            </a:extLst>
          </p:cNvPr>
          <p:cNvSpPr/>
          <p:nvPr/>
        </p:nvSpPr>
        <p:spPr>
          <a:xfrm>
            <a:off x="1819664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BB3C1">
                  <a:shade val="30000"/>
                  <a:satMod val="115000"/>
                </a:srgbClr>
              </a:gs>
              <a:gs pos="50000">
                <a:srgbClr val="FBB3C1">
                  <a:shade val="67500"/>
                  <a:satMod val="115000"/>
                </a:srgbClr>
              </a:gs>
              <a:gs pos="100000">
                <a:srgbClr val="FBB3C1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2" name="Параллелограмм 21">
            <a:extLst>
              <a:ext uri="{FF2B5EF4-FFF2-40B4-BE49-F238E27FC236}">
                <a16:creationId xmlns:a16="http://schemas.microsoft.com/office/drawing/2014/main" id="{051AE926-2B8A-F39E-C098-59432649A785}"/>
              </a:ext>
            </a:extLst>
          </p:cNvPr>
          <p:cNvSpPr/>
          <p:nvPr/>
        </p:nvSpPr>
        <p:spPr>
          <a:xfrm>
            <a:off x="1586190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D493C">
                  <a:shade val="30000"/>
                  <a:satMod val="115000"/>
                </a:srgbClr>
              </a:gs>
              <a:gs pos="50000">
                <a:srgbClr val="FD493C">
                  <a:shade val="67500"/>
                  <a:satMod val="115000"/>
                </a:srgbClr>
              </a:gs>
              <a:gs pos="100000">
                <a:srgbClr val="FD493C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3" name="Параллелограмм 22">
            <a:extLst>
              <a:ext uri="{FF2B5EF4-FFF2-40B4-BE49-F238E27FC236}">
                <a16:creationId xmlns:a16="http://schemas.microsoft.com/office/drawing/2014/main" id="{EA8A35E3-2F40-03ED-178F-DC91D8193CB1}"/>
              </a:ext>
            </a:extLst>
          </p:cNvPr>
          <p:cNvSpPr/>
          <p:nvPr/>
        </p:nvSpPr>
        <p:spPr>
          <a:xfrm>
            <a:off x="2286613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8F00FF">
                  <a:shade val="30000"/>
                  <a:satMod val="115000"/>
                </a:srgbClr>
              </a:gs>
              <a:gs pos="50000">
                <a:srgbClr val="8F00FF">
                  <a:shade val="67500"/>
                  <a:satMod val="115000"/>
                </a:srgbClr>
              </a:gs>
              <a:gs pos="100000">
                <a:srgbClr val="8F00FF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4" name="Параллелограмм 23">
            <a:extLst>
              <a:ext uri="{FF2B5EF4-FFF2-40B4-BE49-F238E27FC236}">
                <a16:creationId xmlns:a16="http://schemas.microsoft.com/office/drawing/2014/main" id="{E3FB1573-D547-D069-0E58-B8A82C92014A}"/>
              </a:ext>
            </a:extLst>
          </p:cNvPr>
          <p:cNvSpPr/>
          <p:nvPr/>
        </p:nvSpPr>
        <p:spPr>
          <a:xfrm>
            <a:off x="2520088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AAD7E0">
                  <a:shade val="30000"/>
                  <a:satMod val="115000"/>
                </a:srgbClr>
              </a:gs>
              <a:gs pos="50000">
                <a:srgbClr val="AAD7E0">
                  <a:shade val="67500"/>
                  <a:satMod val="115000"/>
                </a:srgbClr>
              </a:gs>
              <a:gs pos="100000">
                <a:srgbClr val="AAD7E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7" name="Параллелограмм 26">
            <a:extLst>
              <a:ext uri="{FF2B5EF4-FFF2-40B4-BE49-F238E27FC236}">
                <a16:creationId xmlns:a16="http://schemas.microsoft.com/office/drawing/2014/main" id="{55DE5CA3-4421-622D-6299-11F7A7A9A0B3}"/>
              </a:ext>
            </a:extLst>
          </p:cNvPr>
          <p:cNvSpPr/>
          <p:nvPr/>
        </p:nvSpPr>
        <p:spPr>
          <a:xfrm>
            <a:off x="275356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5" name="Google Shape;128;p2">
            <a:extLst>
              <a:ext uri="{FF2B5EF4-FFF2-40B4-BE49-F238E27FC236}">
                <a16:creationId xmlns:a16="http://schemas.microsoft.com/office/drawing/2014/main" id="{C1BBF493-04C5-F1A6-E37F-5501AE94436E}"/>
              </a:ext>
            </a:extLst>
          </p:cNvPr>
          <p:cNvSpPr txBox="1"/>
          <p:nvPr/>
        </p:nvSpPr>
        <p:spPr>
          <a:xfrm>
            <a:off x="185343" y="64915"/>
            <a:ext cx="10653942" cy="82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3667" tIns="103667" rIns="103667" bIns="103667" anchor="t" anchorCtr="0">
            <a:spAutoFit/>
          </a:bodyPr>
          <a:lstStyle/>
          <a:p>
            <a:pPr>
              <a:buClr>
                <a:srgbClr val="000000"/>
              </a:buClr>
              <a:buSzPts val="3000"/>
            </a:pPr>
            <a:r>
              <a:rPr lang="ru" sz="4000" dirty="0">
                <a:solidFill>
                  <a:schemeClr val="bg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РЫНОК, ЕГО ОБЪЕМ И ДИНАМИКА</a:t>
            </a:r>
            <a:endParaRPr sz="4000" dirty="0">
              <a:solidFill>
                <a:schemeClr val="bg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2" name="Google Shape;162;p7">
            <a:extLst>
              <a:ext uri="{FF2B5EF4-FFF2-40B4-BE49-F238E27FC236}">
                <a16:creationId xmlns:a16="http://schemas.microsoft.com/office/drawing/2014/main" id="{0756512C-04ED-A334-23CA-7357DD1F7949}"/>
              </a:ext>
            </a:extLst>
          </p:cNvPr>
          <p:cNvGrpSpPr/>
          <p:nvPr/>
        </p:nvGrpSpPr>
        <p:grpSpPr>
          <a:xfrm>
            <a:off x="652292" y="1557525"/>
            <a:ext cx="9641057" cy="900334"/>
            <a:chOff x="618978" y="3826412"/>
            <a:chExt cx="7230793" cy="675250"/>
          </a:xfrm>
        </p:grpSpPr>
        <p:sp>
          <p:nvSpPr>
            <p:cNvPr id="3" name="Google Shape;163;p7">
              <a:extLst>
                <a:ext uri="{FF2B5EF4-FFF2-40B4-BE49-F238E27FC236}">
                  <a16:creationId xmlns:a16="http://schemas.microsoft.com/office/drawing/2014/main" id="{8499A1BA-A2E7-C00C-45ED-FE6D3BBBEE18}"/>
                </a:ext>
              </a:extLst>
            </p:cNvPr>
            <p:cNvSpPr/>
            <p:nvPr/>
          </p:nvSpPr>
          <p:spPr>
            <a:xfrm>
              <a:off x="3179298" y="3826412"/>
              <a:ext cx="4670473" cy="6752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400"/>
              </a:pPr>
              <a:endParaRPr sz="1867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" name="Google Shape;164;p7">
              <a:extLst>
                <a:ext uri="{FF2B5EF4-FFF2-40B4-BE49-F238E27FC236}">
                  <a16:creationId xmlns:a16="http://schemas.microsoft.com/office/drawing/2014/main" id="{356CC390-0581-4B4E-C49A-5A52DD94EA47}"/>
                </a:ext>
              </a:extLst>
            </p:cNvPr>
            <p:cNvSpPr/>
            <p:nvPr/>
          </p:nvSpPr>
          <p:spPr>
            <a:xfrm>
              <a:off x="5479366" y="3826412"/>
              <a:ext cx="2370405" cy="67525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400"/>
              </a:pPr>
              <a:endParaRPr sz="1867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" name="Google Shape;165;p7">
              <a:extLst>
                <a:ext uri="{FF2B5EF4-FFF2-40B4-BE49-F238E27FC236}">
                  <a16:creationId xmlns:a16="http://schemas.microsoft.com/office/drawing/2014/main" id="{77ED63F2-CFC6-97D9-2046-E5D913792358}"/>
                </a:ext>
              </a:extLst>
            </p:cNvPr>
            <p:cNvSpPr/>
            <p:nvPr/>
          </p:nvSpPr>
          <p:spPr>
            <a:xfrm>
              <a:off x="618978" y="3826412"/>
              <a:ext cx="7230793" cy="675250"/>
            </a:xfrm>
            <a:prstGeom prst="rect">
              <a:avLst/>
            </a:prstGeom>
            <a:noFill/>
            <a:ln w="25400" cap="flat" cmpd="sng">
              <a:solidFill>
                <a:srgbClr val="CB880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166;p7">
              <a:extLst>
                <a:ext uri="{FF2B5EF4-FFF2-40B4-BE49-F238E27FC236}">
                  <a16:creationId xmlns:a16="http://schemas.microsoft.com/office/drawing/2014/main" id="{42A3B2C5-034A-4DE2-F810-4EE633CEBD91}"/>
                </a:ext>
              </a:extLst>
            </p:cNvPr>
            <p:cNvSpPr txBox="1"/>
            <p:nvPr/>
          </p:nvSpPr>
          <p:spPr>
            <a:xfrm>
              <a:off x="713935" y="4023360"/>
              <a:ext cx="2370406" cy="3077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60933" rIns="121900" bIns="60933" anchor="t" anchorCtr="0">
              <a:spAutoFit/>
            </a:bodyPr>
            <a:lstStyle/>
            <a:p>
              <a:pPr algn="ctr">
                <a:buClr>
                  <a:srgbClr val="000000"/>
                </a:buClr>
                <a:buSzPts val="1400"/>
              </a:pPr>
              <a:r>
                <a:rPr lang="ru" sz="1867" b="1" dirty="0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TAM: </a:t>
              </a:r>
              <a:endParaRPr sz="1867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" name="Google Shape;167;p7">
              <a:extLst>
                <a:ext uri="{FF2B5EF4-FFF2-40B4-BE49-F238E27FC236}">
                  <a16:creationId xmlns:a16="http://schemas.microsoft.com/office/drawing/2014/main" id="{CAAC4E07-25DE-7D6C-38DF-637598B9B6C4}"/>
                </a:ext>
              </a:extLst>
            </p:cNvPr>
            <p:cNvSpPr txBox="1"/>
            <p:nvPr/>
          </p:nvSpPr>
          <p:spPr>
            <a:xfrm>
              <a:off x="3144129" y="4023360"/>
              <a:ext cx="2370406" cy="3077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60933" rIns="121900" bIns="60933" anchor="t" anchorCtr="0">
              <a:spAutoFit/>
            </a:bodyPr>
            <a:lstStyle/>
            <a:p>
              <a:pPr algn="ctr">
                <a:buClr>
                  <a:srgbClr val="000000"/>
                </a:buClr>
                <a:buSzPts val="1400"/>
              </a:pPr>
              <a:r>
                <a:rPr lang="ru" sz="1867" b="1" dirty="0">
                  <a:solidFill>
                    <a:srgbClr val="262626"/>
                  </a:solidFill>
                  <a:latin typeface="Raleway"/>
                  <a:ea typeface="Raleway"/>
                  <a:cs typeface="Raleway"/>
                  <a:sym typeface="Raleway"/>
                </a:rPr>
                <a:t>SAM: </a:t>
              </a:r>
              <a:endParaRPr sz="1867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168;p7">
              <a:extLst>
                <a:ext uri="{FF2B5EF4-FFF2-40B4-BE49-F238E27FC236}">
                  <a16:creationId xmlns:a16="http://schemas.microsoft.com/office/drawing/2014/main" id="{98740C85-4CCF-309C-E11D-199B3FD840C5}"/>
                </a:ext>
              </a:extLst>
            </p:cNvPr>
            <p:cNvSpPr txBox="1"/>
            <p:nvPr/>
          </p:nvSpPr>
          <p:spPr>
            <a:xfrm>
              <a:off x="5479365" y="4023360"/>
              <a:ext cx="2370406" cy="3077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60933" rIns="121900" bIns="60933" anchor="t" anchorCtr="0">
              <a:spAutoFit/>
            </a:bodyPr>
            <a:lstStyle/>
            <a:p>
              <a:pPr algn="ctr">
                <a:buClr>
                  <a:srgbClr val="000000"/>
                </a:buClr>
                <a:buSzPts val="1400"/>
              </a:pPr>
              <a:r>
                <a:rPr lang="ru" sz="1867" b="1" dirty="0">
                  <a:solidFill>
                    <a:schemeClr val="lt1"/>
                  </a:solidFill>
                  <a:latin typeface="Raleway"/>
                  <a:ea typeface="Raleway"/>
                  <a:cs typeface="Raleway"/>
                  <a:sym typeface="Raleway"/>
                </a:rPr>
                <a:t>SOM: </a:t>
              </a:r>
              <a:endParaRPr sz="1867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" name="Подзаголовок 2">
            <a:extLst>
              <a:ext uri="{FF2B5EF4-FFF2-40B4-BE49-F238E27FC236}">
                <a16:creationId xmlns:a16="http://schemas.microsoft.com/office/drawing/2014/main" id="{D58E6307-19E7-6514-D272-3C4FFC85D654}"/>
              </a:ext>
            </a:extLst>
          </p:cNvPr>
          <p:cNvSpPr txBox="1">
            <a:spLocks/>
          </p:cNvSpPr>
          <p:nvPr/>
        </p:nvSpPr>
        <p:spPr>
          <a:xfrm>
            <a:off x="7167282" y="5903259"/>
            <a:ext cx="5723965" cy="1204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hangingPunct="0">
              <a:spcBef>
                <a:spcPts val="0"/>
              </a:spcBef>
              <a:spcAft>
                <a:spcPts val="600"/>
              </a:spcAft>
              <a:buFontTx/>
              <a:buNone/>
            </a:pPr>
            <a:r>
              <a:rPr lang="ru-RU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Технологии Будущего </a:t>
            </a:r>
            <a:endParaRPr lang="ru-RU" sz="24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3B1E40F-B98C-E7E1-47BC-DB15891ED129}"/>
              </a:ext>
            </a:extLst>
          </p:cNvPr>
          <p:cNvSpPr txBox="1"/>
          <p:nvPr/>
        </p:nvSpPr>
        <p:spPr>
          <a:xfrm>
            <a:off x="852572" y="2546512"/>
            <a:ext cx="2868081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8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 данным Национального союза коммунальных предприятий России, объем рынка проектов, связанных с раздельным сбором мусора, в России составляет около 100 миллиардов рублей в год. Около 500 компаний в этой сфере.</a:t>
            </a:r>
            <a:endParaRPr lang="ru-RU" dirty="0">
              <a:solidFill>
                <a:schemeClr val="bg1"/>
              </a:solidFill>
            </a:endParaRPr>
          </a:p>
        </p:txBody>
      </p: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A4661E4D-9F4D-D6C2-A60B-78203B86D887}"/>
              </a:ext>
            </a:extLst>
          </p:cNvPr>
          <p:cNvCxnSpPr>
            <a:cxnSpLocks/>
          </p:cNvCxnSpPr>
          <p:nvPr/>
        </p:nvCxnSpPr>
        <p:spPr>
          <a:xfrm>
            <a:off x="4066052" y="2457859"/>
            <a:ext cx="0" cy="2950975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id="{A263308C-6BD6-4954-789D-733C9FB384EC}"/>
              </a:ext>
            </a:extLst>
          </p:cNvPr>
          <p:cNvCxnSpPr>
            <a:cxnSpLocks/>
          </p:cNvCxnSpPr>
          <p:nvPr/>
        </p:nvCxnSpPr>
        <p:spPr>
          <a:xfrm>
            <a:off x="7138587" y="2457858"/>
            <a:ext cx="0" cy="2950975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1EF50987-BB35-49EB-A770-9570FC04D440}"/>
              </a:ext>
            </a:extLst>
          </p:cNvPr>
          <p:cNvSpPr txBox="1"/>
          <p:nvPr/>
        </p:nvSpPr>
        <p:spPr>
          <a:xfrm>
            <a:off x="4113836" y="2436358"/>
            <a:ext cx="2971187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algn="just">
              <a:defRPr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С учетом растущего интереса к экологическим вопросам </a:t>
            </a:r>
            <a:br>
              <a:rPr lang="ru-RU" dirty="0"/>
            </a:br>
            <a:r>
              <a:rPr lang="ru-RU" dirty="0"/>
              <a:t>(Национальный проект – Экология) </a:t>
            </a:r>
            <a:br>
              <a:rPr lang="ru-RU" dirty="0"/>
            </a:br>
            <a:r>
              <a:rPr lang="ru-RU" dirty="0"/>
              <a:t>и развития инфраструктуры раздельного сбора мусора в России, можно предположить, что доступная доля рынка будет продолжать увеличиваться.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113C1F0-843C-7052-A96D-2675AF92D27A}"/>
              </a:ext>
            </a:extLst>
          </p:cNvPr>
          <p:cNvSpPr txBox="1"/>
          <p:nvPr/>
        </p:nvSpPr>
        <p:spPr>
          <a:xfrm>
            <a:off x="7192152" y="2488567"/>
            <a:ext cx="3101196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algn="just">
              <a:defRPr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Если учесть, что в среднем компания из сферы раздельного сбора мусора занимает объем рынка в денежном выражении около 200 млн руб., то наша реально достижимая доля рынка может составить 0,2% из общего объема в 100 млрд руб.</a:t>
            </a:r>
          </a:p>
        </p:txBody>
      </p:sp>
    </p:spTree>
    <p:extLst>
      <p:ext uri="{BB962C8B-B14F-4D97-AF65-F5344CB8AC3E}">
        <p14:creationId xmlns:p14="http://schemas.microsoft.com/office/powerpoint/2010/main" val="19926330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89000"/>
              </a:schemeClr>
            </a:gs>
            <a:gs pos="23000">
              <a:schemeClr val="accent1">
                <a:lumMod val="89000"/>
              </a:schemeClr>
            </a:gs>
            <a:gs pos="69000">
              <a:schemeClr val="accent1">
                <a:lumMod val="75000"/>
              </a:schemeClr>
            </a:gs>
            <a:gs pos="97000">
              <a:schemeClr val="accent1">
                <a:lumMod val="7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араллелограмм 9">
            <a:extLst>
              <a:ext uri="{FF2B5EF4-FFF2-40B4-BE49-F238E27FC236}">
                <a16:creationId xmlns:a16="http://schemas.microsoft.com/office/drawing/2014/main" id="{6AD43FD5-90FD-0DC0-3121-45B3E5ECF1C9}"/>
              </a:ext>
            </a:extLst>
          </p:cNvPr>
          <p:cNvSpPr/>
          <p:nvPr/>
        </p:nvSpPr>
        <p:spPr>
          <a:xfrm>
            <a:off x="-4813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FDC9BDE-309E-6A8E-8974-1A3B778B0C0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" r="4" b="44"/>
          <a:stretch/>
        </p:blipFill>
        <p:spPr>
          <a:xfrm>
            <a:off x="11051361" y="0"/>
            <a:ext cx="955296" cy="954742"/>
          </a:xfrm>
          <a:prstGeom prst="rect">
            <a:avLst/>
          </a:prstGeom>
        </p:spPr>
      </p:pic>
      <p:sp>
        <p:nvSpPr>
          <p:cNvPr id="13" name="Параллелограмм 12">
            <a:extLst>
              <a:ext uri="{FF2B5EF4-FFF2-40B4-BE49-F238E27FC236}">
                <a16:creationId xmlns:a16="http://schemas.microsoft.com/office/drawing/2014/main" id="{36D5DF93-2E52-8543-CF37-7604DD1C59AD}"/>
              </a:ext>
            </a:extLst>
          </p:cNvPr>
          <p:cNvSpPr/>
          <p:nvPr/>
        </p:nvSpPr>
        <p:spPr>
          <a:xfrm>
            <a:off x="65229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4" name="Параллелограмм 13">
            <a:extLst>
              <a:ext uri="{FF2B5EF4-FFF2-40B4-BE49-F238E27FC236}">
                <a16:creationId xmlns:a16="http://schemas.microsoft.com/office/drawing/2014/main" id="{6793C5E3-9416-FE37-19CC-D5632112D607}"/>
              </a:ext>
            </a:extLst>
          </p:cNvPr>
          <p:cNvSpPr/>
          <p:nvPr/>
        </p:nvSpPr>
        <p:spPr>
          <a:xfrm>
            <a:off x="418817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BB3C1">
                  <a:shade val="30000"/>
                  <a:satMod val="115000"/>
                </a:srgbClr>
              </a:gs>
              <a:gs pos="50000">
                <a:srgbClr val="FBB3C1">
                  <a:shade val="67500"/>
                  <a:satMod val="115000"/>
                </a:srgbClr>
              </a:gs>
              <a:gs pos="100000">
                <a:srgbClr val="FBB3C1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6" name="Параллелограмм 15">
            <a:extLst>
              <a:ext uri="{FF2B5EF4-FFF2-40B4-BE49-F238E27FC236}">
                <a16:creationId xmlns:a16="http://schemas.microsoft.com/office/drawing/2014/main" id="{551F7903-3A95-F210-2269-21B4A0198632}"/>
              </a:ext>
            </a:extLst>
          </p:cNvPr>
          <p:cNvSpPr/>
          <p:nvPr/>
        </p:nvSpPr>
        <p:spPr>
          <a:xfrm>
            <a:off x="185343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D493C">
                  <a:shade val="30000"/>
                  <a:satMod val="115000"/>
                </a:srgbClr>
              </a:gs>
              <a:gs pos="50000">
                <a:srgbClr val="FD493C">
                  <a:shade val="67500"/>
                  <a:satMod val="115000"/>
                </a:srgbClr>
              </a:gs>
              <a:gs pos="100000">
                <a:srgbClr val="FD493C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7" name="Параллелограмм 16">
            <a:extLst>
              <a:ext uri="{FF2B5EF4-FFF2-40B4-BE49-F238E27FC236}">
                <a16:creationId xmlns:a16="http://schemas.microsoft.com/office/drawing/2014/main" id="{60C1C46E-718B-24D8-755E-DBD0D2425E3F}"/>
              </a:ext>
            </a:extLst>
          </p:cNvPr>
          <p:cNvSpPr/>
          <p:nvPr/>
        </p:nvSpPr>
        <p:spPr>
          <a:xfrm>
            <a:off x="885766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8F00FF">
                  <a:shade val="30000"/>
                  <a:satMod val="115000"/>
                </a:srgbClr>
              </a:gs>
              <a:gs pos="50000">
                <a:srgbClr val="8F00FF">
                  <a:shade val="67500"/>
                  <a:satMod val="115000"/>
                </a:srgbClr>
              </a:gs>
              <a:gs pos="100000">
                <a:srgbClr val="8F00FF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8" name="Параллелограмм 17">
            <a:extLst>
              <a:ext uri="{FF2B5EF4-FFF2-40B4-BE49-F238E27FC236}">
                <a16:creationId xmlns:a16="http://schemas.microsoft.com/office/drawing/2014/main" id="{62ADD8CD-CDF0-A7FF-DEE7-6ABE68D94E9B}"/>
              </a:ext>
            </a:extLst>
          </p:cNvPr>
          <p:cNvSpPr/>
          <p:nvPr/>
        </p:nvSpPr>
        <p:spPr>
          <a:xfrm>
            <a:off x="1119241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AAD7E0">
                  <a:shade val="30000"/>
                  <a:satMod val="115000"/>
                </a:srgbClr>
              </a:gs>
              <a:gs pos="50000">
                <a:srgbClr val="AAD7E0">
                  <a:shade val="67500"/>
                  <a:satMod val="115000"/>
                </a:srgbClr>
              </a:gs>
              <a:gs pos="100000">
                <a:srgbClr val="AAD7E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9" name="Параллелограмм 18">
            <a:extLst>
              <a:ext uri="{FF2B5EF4-FFF2-40B4-BE49-F238E27FC236}">
                <a16:creationId xmlns:a16="http://schemas.microsoft.com/office/drawing/2014/main" id="{1F036D4D-80FE-8177-39E8-EB75AA32A0F3}"/>
              </a:ext>
            </a:extLst>
          </p:cNvPr>
          <p:cNvSpPr/>
          <p:nvPr/>
        </p:nvSpPr>
        <p:spPr>
          <a:xfrm>
            <a:off x="1352715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0" name="Параллелограмм 19">
            <a:extLst>
              <a:ext uri="{FF2B5EF4-FFF2-40B4-BE49-F238E27FC236}">
                <a16:creationId xmlns:a16="http://schemas.microsoft.com/office/drawing/2014/main" id="{E897E93A-A89D-86F7-7C5E-D299D2E59219}"/>
              </a:ext>
            </a:extLst>
          </p:cNvPr>
          <p:cNvSpPr/>
          <p:nvPr/>
        </p:nvSpPr>
        <p:spPr>
          <a:xfrm>
            <a:off x="2053139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1" name="Параллелограмм 20">
            <a:extLst>
              <a:ext uri="{FF2B5EF4-FFF2-40B4-BE49-F238E27FC236}">
                <a16:creationId xmlns:a16="http://schemas.microsoft.com/office/drawing/2014/main" id="{E84CBC78-A82C-4153-6641-3BC33F504F44}"/>
              </a:ext>
            </a:extLst>
          </p:cNvPr>
          <p:cNvSpPr/>
          <p:nvPr/>
        </p:nvSpPr>
        <p:spPr>
          <a:xfrm>
            <a:off x="1819664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BB3C1">
                  <a:shade val="30000"/>
                  <a:satMod val="115000"/>
                </a:srgbClr>
              </a:gs>
              <a:gs pos="50000">
                <a:srgbClr val="FBB3C1">
                  <a:shade val="67500"/>
                  <a:satMod val="115000"/>
                </a:srgbClr>
              </a:gs>
              <a:gs pos="100000">
                <a:srgbClr val="FBB3C1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2" name="Параллелограмм 21">
            <a:extLst>
              <a:ext uri="{FF2B5EF4-FFF2-40B4-BE49-F238E27FC236}">
                <a16:creationId xmlns:a16="http://schemas.microsoft.com/office/drawing/2014/main" id="{051AE926-2B8A-F39E-C098-59432649A785}"/>
              </a:ext>
            </a:extLst>
          </p:cNvPr>
          <p:cNvSpPr/>
          <p:nvPr/>
        </p:nvSpPr>
        <p:spPr>
          <a:xfrm>
            <a:off x="1586190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D493C">
                  <a:shade val="30000"/>
                  <a:satMod val="115000"/>
                </a:srgbClr>
              </a:gs>
              <a:gs pos="50000">
                <a:srgbClr val="FD493C">
                  <a:shade val="67500"/>
                  <a:satMod val="115000"/>
                </a:srgbClr>
              </a:gs>
              <a:gs pos="100000">
                <a:srgbClr val="FD493C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3" name="Параллелограмм 22">
            <a:extLst>
              <a:ext uri="{FF2B5EF4-FFF2-40B4-BE49-F238E27FC236}">
                <a16:creationId xmlns:a16="http://schemas.microsoft.com/office/drawing/2014/main" id="{EA8A35E3-2F40-03ED-178F-DC91D8193CB1}"/>
              </a:ext>
            </a:extLst>
          </p:cNvPr>
          <p:cNvSpPr/>
          <p:nvPr/>
        </p:nvSpPr>
        <p:spPr>
          <a:xfrm>
            <a:off x="2286613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8F00FF">
                  <a:shade val="30000"/>
                  <a:satMod val="115000"/>
                </a:srgbClr>
              </a:gs>
              <a:gs pos="50000">
                <a:srgbClr val="8F00FF">
                  <a:shade val="67500"/>
                  <a:satMod val="115000"/>
                </a:srgbClr>
              </a:gs>
              <a:gs pos="100000">
                <a:srgbClr val="8F00FF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4" name="Параллелограмм 23">
            <a:extLst>
              <a:ext uri="{FF2B5EF4-FFF2-40B4-BE49-F238E27FC236}">
                <a16:creationId xmlns:a16="http://schemas.microsoft.com/office/drawing/2014/main" id="{E3FB1573-D547-D069-0E58-B8A82C92014A}"/>
              </a:ext>
            </a:extLst>
          </p:cNvPr>
          <p:cNvSpPr/>
          <p:nvPr/>
        </p:nvSpPr>
        <p:spPr>
          <a:xfrm>
            <a:off x="2520088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AAD7E0">
                  <a:shade val="30000"/>
                  <a:satMod val="115000"/>
                </a:srgbClr>
              </a:gs>
              <a:gs pos="50000">
                <a:srgbClr val="AAD7E0">
                  <a:shade val="67500"/>
                  <a:satMod val="115000"/>
                </a:srgbClr>
              </a:gs>
              <a:gs pos="100000">
                <a:srgbClr val="AAD7E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7" name="Параллелограмм 26">
            <a:extLst>
              <a:ext uri="{FF2B5EF4-FFF2-40B4-BE49-F238E27FC236}">
                <a16:creationId xmlns:a16="http://schemas.microsoft.com/office/drawing/2014/main" id="{55DE5CA3-4421-622D-6299-11F7A7A9A0B3}"/>
              </a:ext>
            </a:extLst>
          </p:cNvPr>
          <p:cNvSpPr/>
          <p:nvPr/>
        </p:nvSpPr>
        <p:spPr>
          <a:xfrm>
            <a:off x="275356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5" name="Google Shape;128;p2">
            <a:extLst>
              <a:ext uri="{FF2B5EF4-FFF2-40B4-BE49-F238E27FC236}">
                <a16:creationId xmlns:a16="http://schemas.microsoft.com/office/drawing/2014/main" id="{C1BBF493-04C5-F1A6-E37F-5501AE94436E}"/>
              </a:ext>
            </a:extLst>
          </p:cNvPr>
          <p:cNvSpPr txBox="1"/>
          <p:nvPr/>
        </p:nvSpPr>
        <p:spPr>
          <a:xfrm>
            <a:off x="185343" y="64915"/>
            <a:ext cx="10653942" cy="82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3667" tIns="103667" rIns="103667" bIns="103667" anchor="t" anchorCtr="0">
            <a:spAutoFit/>
          </a:bodyPr>
          <a:lstStyle/>
          <a:p>
            <a:pPr>
              <a:buClr>
                <a:srgbClr val="000000"/>
              </a:buClr>
              <a:buSzPts val="3000"/>
            </a:pPr>
            <a:r>
              <a:rPr lang="ru" sz="4000" dirty="0">
                <a:solidFill>
                  <a:schemeClr val="bg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РИСКИ ПРОЕКТА</a:t>
            </a:r>
          </a:p>
        </p:txBody>
      </p:sp>
      <p:sp>
        <p:nvSpPr>
          <p:cNvPr id="15" name="Подзаголовок 2">
            <a:extLst>
              <a:ext uri="{FF2B5EF4-FFF2-40B4-BE49-F238E27FC236}">
                <a16:creationId xmlns:a16="http://schemas.microsoft.com/office/drawing/2014/main" id="{D58E6307-19E7-6514-D272-3C4FFC85D654}"/>
              </a:ext>
            </a:extLst>
          </p:cNvPr>
          <p:cNvSpPr txBox="1">
            <a:spLocks/>
          </p:cNvSpPr>
          <p:nvPr/>
        </p:nvSpPr>
        <p:spPr>
          <a:xfrm>
            <a:off x="7167282" y="5903259"/>
            <a:ext cx="5723965" cy="1204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hangingPunct="0">
              <a:spcBef>
                <a:spcPts val="0"/>
              </a:spcBef>
              <a:spcAft>
                <a:spcPts val="600"/>
              </a:spcAft>
              <a:buFontTx/>
              <a:buNone/>
            </a:pPr>
            <a:r>
              <a:rPr lang="ru-RU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Технологии Будущего </a:t>
            </a:r>
            <a:endParaRPr lang="ru-RU" sz="24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3B1E40F-B98C-E7E1-47BC-DB15891ED129}"/>
              </a:ext>
            </a:extLst>
          </p:cNvPr>
          <p:cNvSpPr txBox="1"/>
          <p:nvPr/>
        </p:nvSpPr>
        <p:spPr>
          <a:xfrm>
            <a:off x="652292" y="1358734"/>
            <a:ext cx="1121605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400" b="0" i="0" dirty="0">
                <a:solidFill>
                  <a:schemeClr val="bg1"/>
                </a:solidFill>
                <a:effectLst/>
                <a:latin typeface="Raleway" pitchFamily="2" charset="-52"/>
              </a:rPr>
              <a:t>Отсутствие финансовой поддержки из-за длительного периода окупаемости;</a:t>
            </a:r>
            <a:endParaRPr lang="en-US" sz="2400" b="0" i="0" dirty="0">
              <a:solidFill>
                <a:schemeClr val="bg1"/>
              </a:solidFill>
              <a:effectLst/>
              <a:latin typeface="Raleway" pitchFamily="2" charset="-52"/>
            </a:endParaRPr>
          </a:p>
          <a:p>
            <a:pPr algn="just"/>
            <a:br>
              <a:rPr lang="ru-RU" sz="2400" dirty="0">
                <a:solidFill>
                  <a:schemeClr val="bg1"/>
                </a:solidFill>
                <a:latin typeface="Raleway" pitchFamily="2" charset="-52"/>
              </a:rPr>
            </a:br>
            <a:r>
              <a:rPr lang="ru-RU" sz="2400" b="0" i="0" dirty="0">
                <a:solidFill>
                  <a:schemeClr val="bg1"/>
                </a:solidFill>
                <a:effectLst/>
                <a:latin typeface="Raleway" pitchFamily="2" charset="-52"/>
              </a:rPr>
              <a:t>Незаинтересованность в решении экологической проблемы;</a:t>
            </a:r>
            <a:endParaRPr lang="en-US" sz="2400" b="0" i="0" dirty="0">
              <a:solidFill>
                <a:schemeClr val="bg1"/>
              </a:solidFill>
              <a:effectLst/>
              <a:latin typeface="Raleway" pitchFamily="2" charset="-52"/>
            </a:endParaRPr>
          </a:p>
          <a:p>
            <a:pPr algn="just"/>
            <a:br>
              <a:rPr lang="ru-RU" sz="2400" dirty="0">
                <a:solidFill>
                  <a:schemeClr val="bg1"/>
                </a:solidFill>
                <a:latin typeface="Raleway" pitchFamily="2" charset="-52"/>
              </a:rPr>
            </a:br>
            <a:r>
              <a:rPr lang="ru-RU" sz="2400" b="0" i="0" dirty="0">
                <a:solidFill>
                  <a:schemeClr val="bg1"/>
                </a:solidFill>
                <a:effectLst/>
                <a:latin typeface="Raleway" pitchFamily="2" charset="-52"/>
              </a:rPr>
              <a:t>Не соблюдение правовых норм в ходе изменчивости законодательства в области нормативного правового и методического регулирования в сфере обращения ТБО;</a:t>
            </a:r>
            <a:endParaRPr lang="en-US" sz="2400" b="0" i="0" dirty="0">
              <a:solidFill>
                <a:schemeClr val="bg1"/>
              </a:solidFill>
              <a:effectLst/>
              <a:latin typeface="Raleway" pitchFamily="2" charset="-52"/>
            </a:endParaRPr>
          </a:p>
          <a:p>
            <a:pPr algn="just"/>
            <a:br>
              <a:rPr lang="ru-RU" sz="2400" dirty="0">
                <a:solidFill>
                  <a:schemeClr val="bg1"/>
                </a:solidFill>
                <a:latin typeface="Raleway" pitchFamily="2" charset="-52"/>
              </a:rPr>
            </a:br>
            <a:r>
              <a:rPr lang="ru-RU" sz="2400" b="0" i="0" dirty="0">
                <a:solidFill>
                  <a:schemeClr val="bg1"/>
                </a:solidFill>
                <a:effectLst/>
                <a:latin typeface="Raleway" pitchFamily="2" charset="-52"/>
              </a:rPr>
              <a:t>Отсутствие инициативы у местных жителей.</a:t>
            </a:r>
            <a:endParaRPr lang="en-US" sz="2400" b="0" i="0" dirty="0">
              <a:solidFill>
                <a:schemeClr val="bg1"/>
              </a:solidFill>
              <a:effectLst/>
              <a:latin typeface="Raleway" pitchFamily="2" charset="-52"/>
            </a:endParaRPr>
          </a:p>
        </p:txBody>
      </p:sp>
      <p:sp>
        <p:nvSpPr>
          <p:cNvPr id="6" name="Стрелка: вправо 5">
            <a:extLst>
              <a:ext uri="{FF2B5EF4-FFF2-40B4-BE49-F238E27FC236}">
                <a16:creationId xmlns:a16="http://schemas.microsoft.com/office/drawing/2014/main" id="{03C1082B-C74B-85D2-8985-55EF0000002B}"/>
              </a:ext>
            </a:extLst>
          </p:cNvPr>
          <p:cNvSpPr/>
          <p:nvPr/>
        </p:nvSpPr>
        <p:spPr>
          <a:xfrm>
            <a:off x="155270" y="1358734"/>
            <a:ext cx="466949" cy="436167"/>
          </a:xfrm>
          <a:prstGeom prst="rightArrow">
            <a:avLst/>
          </a:prstGeom>
          <a:solidFill>
            <a:srgbClr val="FBB3C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Стрелка: вправо 11">
            <a:extLst>
              <a:ext uri="{FF2B5EF4-FFF2-40B4-BE49-F238E27FC236}">
                <a16:creationId xmlns:a16="http://schemas.microsoft.com/office/drawing/2014/main" id="{231855CE-7A67-9E00-AE35-F4154515016D}"/>
              </a:ext>
            </a:extLst>
          </p:cNvPr>
          <p:cNvSpPr/>
          <p:nvPr/>
        </p:nvSpPr>
        <p:spPr>
          <a:xfrm>
            <a:off x="155270" y="2482095"/>
            <a:ext cx="466949" cy="436167"/>
          </a:xfrm>
          <a:prstGeom prst="rightArrow">
            <a:avLst/>
          </a:prstGeom>
          <a:solidFill>
            <a:srgbClr val="FBB3C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6" name="Стрелка: вправо 25">
            <a:extLst>
              <a:ext uri="{FF2B5EF4-FFF2-40B4-BE49-F238E27FC236}">
                <a16:creationId xmlns:a16="http://schemas.microsoft.com/office/drawing/2014/main" id="{CE81A98B-60BC-E168-2766-88F70FECABBD}"/>
              </a:ext>
            </a:extLst>
          </p:cNvPr>
          <p:cNvSpPr/>
          <p:nvPr/>
        </p:nvSpPr>
        <p:spPr>
          <a:xfrm>
            <a:off x="155270" y="3251560"/>
            <a:ext cx="466949" cy="436167"/>
          </a:xfrm>
          <a:prstGeom prst="rightArrow">
            <a:avLst/>
          </a:prstGeom>
          <a:solidFill>
            <a:srgbClr val="FBB3C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" name="Стрелка: вправо 28">
            <a:extLst>
              <a:ext uri="{FF2B5EF4-FFF2-40B4-BE49-F238E27FC236}">
                <a16:creationId xmlns:a16="http://schemas.microsoft.com/office/drawing/2014/main" id="{82F22E2E-2BBB-38BC-7105-A7CDDAEEEE4E}"/>
              </a:ext>
            </a:extLst>
          </p:cNvPr>
          <p:cNvSpPr/>
          <p:nvPr/>
        </p:nvSpPr>
        <p:spPr>
          <a:xfrm>
            <a:off x="155269" y="4630742"/>
            <a:ext cx="466949" cy="436167"/>
          </a:xfrm>
          <a:prstGeom prst="rightArrow">
            <a:avLst/>
          </a:prstGeom>
          <a:solidFill>
            <a:srgbClr val="FBB3C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13338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89000"/>
              </a:schemeClr>
            </a:gs>
            <a:gs pos="23000">
              <a:schemeClr val="accent1">
                <a:lumMod val="89000"/>
              </a:schemeClr>
            </a:gs>
            <a:gs pos="69000">
              <a:schemeClr val="accent1">
                <a:lumMod val="75000"/>
              </a:schemeClr>
            </a:gs>
            <a:gs pos="97000">
              <a:schemeClr val="accent1">
                <a:lumMod val="7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араллелограмм 9">
            <a:extLst>
              <a:ext uri="{FF2B5EF4-FFF2-40B4-BE49-F238E27FC236}">
                <a16:creationId xmlns:a16="http://schemas.microsoft.com/office/drawing/2014/main" id="{6AD43FD5-90FD-0DC0-3121-45B3E5ECF1C9}"/>
              </a:ext>
            </a:extLst>
          </p:cNvPr>
          <p:cNvSpPr/>
          <p:nvPr/>
        </p:nvSpPr>
        <p:spPr>
          <a:xfrm>
            <a:off x="-4813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FDC9BDE-309E-6A8E-8974-1A3B778B0C0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" r="4" b="44"/>
          <a:stretch/>
        </p:blipFill>
        <p:spPr>
          <a:xfrm>
            <a:off x="11051361" y="0"/>
            <a:ext cx="955296" cy="954742"/>
          </a:xfrm>
          <a:prstGeom prst="rect">
            <a:avLst/>
          </a:prstGeom>
        </p:spPr>
      </p:pic>
      <p:sp>
        <p:nvSpPr>
          <p:cNvPr id="13" name="Параллелограмм 12">
            <a:extLst>
              <a:ext uri="{FF2B5EF4-FFF2-40B4-BE49-F238E27FC236}">
                <a16:creationId xmlns:a16="http://schemas.microsoft.com/office/drawing/2014/main" id="{36D5DF93-2E52-8543-CF37-7604DD1C59AD}"/>
              </a:ext>
            </a:extLst>
          </p:cNvPr>
          <p:cNvSpPr/>
          <p:nvPr/>
        </p:nvSpPr>
        <p:spPr>
          <a:xfrm>
            <a:off x="65229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4" name="Параллелограмм 13">
            <a:extLst>
              <a:ext uri="{FF2B5EF4-FFF2-40B4-BE49-F238E27FC236}">
                <a16:creationId xmlns:a16="http://schemas.microsoft.com/office/drawing/2014/main" id="{6793C5E3-9416-FE37-19CC-D5632112D607}"/>
              </a:ext>
            </a:extLst>
          </p:cNvPr>
          <p:cNvSpPr/>
          <p:nvPr/>
        </p:nvSpPr>
        <p:spPr>
          <a:xfrm>
            <a:off x="418817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BB3C1">
                  <a:shade val="30000"/>
                  <a:satMod val="115000"/>
                </a:srgbClr>
              </a:gs>
              <a:gs pos="50000">
                <a:srgbClr val="FBB3C1">
                  <a:shade val="67500"/>
                  <a:satMod val="115000"/>
                </a:srgbClr>
              </a:gs>
              <a:gs pos="100000">
                <a:srgbClr val="FBB3C1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6" name="Параллелограмм 15">
            <a:extLst>
              <a:ext uri="{FF2B5EF4-FFF2-40B4-BE49-F238E27FC236}">
                <a16:creationId xmlns:a16="http://schemas.microsoft.com/office/drawing/2014/main" id="{551F7903-3A95-F210-2269-21B4A0198632}"/>
              </a:ext>
            </a:extLst>
          </p:cNvPr>
          <p:cNvSpPr/>
          <p:nvPr/>
        </p:nvSpPr>
        <p:spPr>
          <a:xfrm>
            <a:off x="185343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D493C">
                  <a:shade val="30000"/>
                  <a:satMod val="115000"/>
                </a:srgbClr>
              </a:gs>
              <a:gs pos="50000">
                <a:srgbClr val="FD493C">
                  <a:shade val="67500"/>
                  <a:satMod val="115000"/>
                </a:srgbClr>
              </a:gs>
              <a:gs pos="100000">
                <a:srgbClr val="FD493C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7" name="Параллелограмм 16">
            <a:extLst>
              <a:ext uri="{FF2B5EF4-FFF2-40B4-BE49-F238E27FC236}">
                <a16:creationId xmlns:a16="http://schemas.microsoft.com/office/drawing/2014/main" id="{60C1C46E-718B-24D8-755E-DBD0D2425E3F}"/>
              </a:ext>
            </a:extLst>
          </p:cNvPr>
          <p:cNvSpPr/>
          <p:nvPr/>
        </p:nvSpPr>
        <p:spPr>
          <a:xfrm>
            <a:off x="885766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8F00FF">
                  <a:shade val="30000"/>
                  <a:satMod val="115000"/>
                </a:srgbClr>
              </a:gs>
              <a:gs pos="50000">
                <a:srgbClr val="8F00FF">
                  <a:shade val="67500"/>
                  <a:satMod val="115000"/>
                </a:srgbClr>
              </a:gs>
              <a:gs pos="100000">
                <a:srgbClr val="8F00FF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8" name="Параллелограмм 17">
            <a:extLst>
              <a:ext uri="{FF2B5EF4-FFF2-40B4-BE49-F238E27FC236}">
                <a16:creationId xmlns:a16="http://schemas.microsoft.com/office/drawing/2014/main" id="{62ADD8CD-CDF0-A7FF-DEE7-6ABE68D94E9B}"/>
              </a:ext>
            </a:extLst>
          </p:cNvPr>
          <p:cNvSpPr/>
          <p:nvPr/>
        </p:nvSpPr>
        <p:spPr>
          <a:xfrm>
            <a:off x="1119241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AAD7E0">
                  <a:shade val="30000"/>
                  <a:satMod val="115000"/>
                </a:srgbClr>
              </a:gs>
              <a:gs pos="50000">
                <a:srgbClr val="AAD7E0">
                  <a:shade val="67500"/>
                  <a:satMod val="115000"/>
                </a:srgbClr>
              </a:gs>
              <a:gs pos="100000">
                <a:srgbClr val="AAD7E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9" name="Параллелограмм 18">
            <a:extLst>
              <a:ext uri="{FF2B5EF4-FFF2-40B4-BE49-F238E27FC236}">
                <a16:creationId xmlns:a16="http://schemas.microsoft.com/office/drawing/2014/main" id="{1F036D4D-80FE-8177-39E8-EB75AA32A0F3}"/>
              </a:ext>
            </a:extLst>
          </p:cNvPr>
          <p:cNvSpPr/>
          <p:nvPr/>
        </p:nvSpPr>
        <p:spPr>
          <a:xfrm>
            <a:off x="1352715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0" name="Параллелограмм 19">
            <a:extLst>
              <a:ext uri="{FF2B5EF4-FFF2-40B4-BE49-F238E27FC236}">
                <a16:creationId xmlns:a16="http://schemas.microsoft.com/office/drawing/2014/main" id="{E897E93A-A89D-86F7-7C5E-D299D2E59219}"/>
              </a:ext>
            </a:extLst>
          </p:cNvPr>
          <p:cNvSpPr/>
          <p:nvPr/>
        </p:nvSpPr>
        <p:spPr>
          <a:xfrm>
            <a:off x="2053139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1" name="Параллелограмм 20">
            <a:extLst>
              <a:ext uri="{FF2B5EF4-FFF2-40B4-BE49-F238E27FC236}">
                <a16:creationId xmlns:a16="http://schemas.microsoft.com/office/drawing/2014/main" id="{E84CBC78-A82C-4153-6641-3BC33F504F44}"/>
              </a:ext>
            </a:extLst>
          </p:cNvPr>
          <p:cNvSpPr/>
          <p:nvPr/>
        </p:nvSpPr>
        <p:spPr>
          <a:xfrm>
            <a:off x="1819664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BB3C1">
                  <a:shade val="30000"/>
                  <a:satMod val="115000"/>
                </a:srgbClr>
              </a:gs>
              <a:gs pos="50000">
                <a:srgbClr val="FBB3C1">
                  <a:shade val="67500"/>
                  <a:satMod val="115000"/>
                </a:srgbClr>
              </a:gs>
              <a:gs pos="100000">
                <a:srgbClr val="FBB3C1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2" name="Параллелограмм 21">
            <a:extLst>
              <a:ext uri="{FF2B5EF4-FFF2-40B4-BE49-F238E27FC236}">
                <a16:creationId xmlns:a16="http://schemas.microsoft.com/office/drawing/2014/main" id="{051AE926-2B8A-F39E-C098-59432649A785}"/>
              </a:ext>
            </a:extLst>
          </p:cNvPr>
          <p:cNvSpPr/>
          <p:nvPr/>
        </p:nvSpPr>
        <p:spPr>
          <a:xfrm>
            <a:off x="1586190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D493C">
                  <a:shade val="30000"/>
                  <a:satMod val="115000"/>
                </a:srgbClr>
              </a:gs>
              <a:gs pos="50000">
                <a:srgbClr val="FD493C">
                  <a:shade val="67500"/>
                  <a:satMod val="115000"/>
                </a:srgbClr>
              </a:gs>
              <a:gs pos="100000">
                <a:srgbClr val="FD493C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3" name="Параллелограмм 22">
            <a:extLst>
              <a:ext uri="{FF2B5EF4-FFF2-40B4-BE49-F238E27FC236}">
                <a16:creationId xmlns:a16="http://schemas.microsoft.com/office/drawing/2014/main" id="{EA8A35E3-2F40-03ED-178F-DC91D8193CB1}"/>
              </a:ext>
            </a:extLst>
          </p:cNvPr>
          <p:cNvSpPr/>
          <p:nvPr/>
        </p:nvSpPr>
        <p:spPr>
          <a:xfrm>
            <a:off x="2286613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8F00FF">
                  <a:shade val="30000"/>
                  <a:satMod val="115000"/>
                </a:srgbClr>
              </a:gs>
              <a:gs pos="50000">
                <a:srgbClr val="8F00FF">
                  <a:shade val="67500"/>
                  <a:satMod val="115000"/>
                </a:srgbClr>
              </a:gs>
              <a:gs pos="100000">
                <a:srgbClr val="8F00FF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4" name="Параллелограмм 23">
            <a:extLst>
              <a:ext uri="{FF2B5EF4-FFF2-40B4-BE49-F238E27FC236}">
                <a16:creationId xmlns:a16="http://schemas.microsoft.com/office/drawing/2014/main" id="{E3FB1573-D547-D069-0E58-B8A82C92014A}"/>
              </a:ext>
            </a:extLst>
          </p:cNvPr>
          <p:cNvSpPr/>
          <p:nvPr/>
        </p:nvSpPr>
        <p:spPr>
          <a:xfrm>
            <a:off x="2520088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AAD7E0">
                  <a:shade val="30000"/>
                  <a:satMod val="115000"/>
                </a:srgbClr>
              </a:gs>
              <a:gs pos="50000">
                <a:srgbClr val="AAD7E0">
                  <a:shade val="67500"/>
                  <a:satMod val="115000"/>
                </a:srgbClr>
              </a:gs>
              <a:gs pos="100000">
                <a:srgbClr val="AAD7E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7" name="Параллелограмм 26">
            <a:extLst>
              <a:ext uri="{FF2B5EF4-FFF2-40B4-BE49-F238E27FC236}">
                <a16:creationId xmlns:a16="http://schemas.microsoft.com/office/drawing/2014/main" id="{55DE5CA3-4421-622D-6299-11F7A7A9A0B3}"/>
              </a:ext>
            </a:extLst>
          </p:cNvPr>
          <p:cNvSpPr/>
          <p:nvPr/>
        </p:nvSpPr>
        <p:spPr>
          <a:xfrm>
            <a:off x="275356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5" name="Google Shape;128;p2">
            <a:extLst>
              <a:ext uri="{FF2B5EF4-FFF2-40B4-BE49-F238E27FC236}">
                <a16:creationId xmlns:a16="http://schemas.microsoft.com/office/drawing/2014/main" id="{C1BBF493-04C5-F1A6-E37F-5501AE94436E}"/>
              </a:ext>
            </a:extLst>
          </p:cNvPr>
          <p:cNvSpPr txBox="1"/>
          <p:nvPr/>
        </p:nvSpPr>
        <p:spPr>
          <a:xfrm>
            <a:off x="185343" y="64915"/>
            <a:ext cx="10653942" cy="82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3667" tIns="103667" rIns="103667" bIns="103667" anchor="t" anchorCtr="0">
            <a:spAutoFit/>
          </a:bodyPr>
          <a:lstStyle/>
          <a:p>
            <a:pPr>
              <a:buClr>
                <a:srgbClr val="000000"/>
              </a:buClr>
              <a:buSzPts val="3000"/>
            </a:pPr>
            <a:r>
              <a:rPr lang="ru-RU" sz="4000" dirty="0">
                <a:solidFill>
                  <a:schemeClr val="bg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КОНКУРЕНТЫ</a:t>
            </a:r>
            <a:endParaRPr lang="ru" sz="4000" dirty="0">
              <a:solidFill>
                <a:schemeClr val="bg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5" name="Подзаголовок 2">
            <a:extLst>
              <a:ext uri="{FF2B5EF4-FFF2-40B4-BE49-F238E27FC236}">
                <a16:creationId xmlns:a16="http://schemas.microsoft.com/office/drawing/2014/main" id="{D58E6307-19E7-6514-D272-3C4FFC85D654}"/>
              </a:ext>
            </a:extLst>
          </p:cNvPr>
          <p:cNvSpPr txBox="1">
            <a:spLocks/>
          </p:cNvSpPr>
          <p:nvPr/>
        </p:nvSpPr>
        <p:spPr>
          <a:xfrm>
            <a:off x="7167282" y="5903259"/>
            <a:ext cx="5723965" cy="1204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hangingPunct="0">
              <a:spcBef>
                <a:spcPts val="0"/>
              </a:spcBef>
              <a:spcAft>
                <a:spcPts val="600"/>
              </a:spcAft>
              <a:buFontTx/>
              <a:buNone/>
            </a:pPr>
            <a:r>
              <a:rPr lang="ru-RU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Технологии Будущего </a:t>
            </a:r>
            <a:endParaRPr lang="ru-RU" sz="24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3B1E40F-B98C-E7E1-47BC-DB15891ED129}"/>
              </a:ext>
            </a:extLst>
          </p:cNvPr>
          <p:cNvSpPr txBox="1"/>
          <p:nvPr/>
        </p:nvSpPr>
        <p:spPr>
          <a:xfrm>
            <a:off x="236073" y="1339880"/>
            <a:ext cx="1121605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000" b="0" i="0" dirty="0">
                <a:solidFill>
                  <a:schemeClr val="bg1"/>
                </a:solidFill>
                <a:effectLst/>
                <a:latin typeface="Raleway" pitchFamily="2" charset="-52"/>
              </a:rPr>
              <a:t>Анализ рынка услуг по утилизации и переработки отходов и конкурентов показал , что организаций, заинтересованных в улучшении экологии не достаточно, так как большая часть представляет услуги по утилизации отходов. А организаций, которые с помощью каких-либо привилегий для населения, осуществляют раздельный сбор мусора и в дальнейшем его утилизацию, к сожалению нет.</a:t>
            </a:r>
          </a:p>
          <a:p>
            <a:pPr algn="just"/>
            <a:endParaRPr lang="ru-RU" sz="2000" b="0" i="0" dirty="0">
              <a:solidFill>
                <a:schemeClr val="bg1"/>
              </a:solidFill>
              <a:effectLst/>
              <a:latin typeface="Raleway" pitchFamily="2" charset="-52"/>
            </a:endParaRPr>
          </a:p>
          <a:p>
            <a:pPr algn="just"/>
            <a:r>
              <a:rPr lang="ru-RU" sz="2000" b="0" i="0" dirty="0">
                <a:solidFill>
                  <a:schemeClr val="bg1"/>
                </a:solidFill>
                <a:effectLst/>
                <a:latin typeface="Raleway" pitchFamily="2" charset="-52"/>
              </a:rPr>
              <a:t>Было установлено, что быстро изменяется рыночная среда. Исходя из этого становится важнее мобильность и быстрая реакция на изменение. Уровень требуемых затрат, квалификация персонала и ожидание от услуги растет.</a:t>
            </a:r>
          </a:p>
          <a:p>
            <a:pPr algn="just"/>
            <a:endParaRPr lang="ru-RU" sz="2000" b="0" i="0" dirty="0">
              <a:solidFill>
                <a:schemeClr val="bg1"/>
              </a:solidFill>
              <a:effectLst/>
              <a:latin typeface="Raleway" pitchFamily="2" charset="-52"/>
            </a:endParaRPr>
          </a:p>
          <a:p>
            <a:pPr algn="just"/>
            <a:r>
              <a:rPr lang="ru-RU" sz="2000" b="0" i="0" dirty="0">
                <a:solidFill>
                  <a:schemeClr val="bg1"/>
                </a:solidFill>
                <a:effectLst/>
                <a:latin typeface="Raleway" pitchFamily="2" charset="-52"/>
              </a:rPr>
              <a:t>Ежедневно становится сложнее найти свободную рыночную нишу и успешную конкурентную стратегию.</a:t>
            </a:r>
            <a:endParaRPr lang="en-US" sz="2000" b="0" i="0" dirty="0">
              <a:solidFill>
                <a:schemeClr val="bg1"/>
              </a:solidFill>
              <a:effectLst/>
              <a:latin typeface="Raleway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4621443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89000"/>
              </a:schemeClr>
            </a:gs>
            <a:gs pos="23000">
              <a:schemeClr val="accent1">
                <a:lumMod val="89000"/>
              </a:schemeClr>
            </a:gs>
            <a:gs pos="69000">
              <a:schemeClr val="accent1">
                <a:lumMod val="75000"/>
              </a:schemeClr>
            </a:gs>
            <a:gs pos="97000">
              <a:schemeClr val="accent1">
                <a:lumMod val="7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араллелограмм 9">
            <a:extLst>
              <a:ext uri="{FF2B5EF4-FFF2-40B4-BE49-F238E27FC236}">
                <a16:creationId xmlns:a16="http://schemas.microsoft.com/office/drawing/2014/main" id="{6AD43FD5-90FD-0DC0-3121-45B3E5ECF1C9}"/>
              </a:ext>
            </a:extLst>
          </p:cNvPr>
          <p:cNvSpPr/>
          <p:nvPr/>
        </p:nvSpPr>
        <p:spPr>
          <a:xfrm>
            <a:off x="-4813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FDC9BDE-309E-6A8E-8974-1A3B778B0C0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" r="4" b="44"/>
          <a:stretch/>
        </p:blipFill>
        <p:spPr>
          <a:xfrm>
            <a:off x="11051361" y="0"/>
            <a:ext cx="955296" cy="954742"/>
          </a:xfrm>
          <a:prstGeom prst="rect">
            <a:avLst/>
          </a:prstGeom>
        </p:spPr>
      </p:pic>
      <p:sp>
        <p:nvSpPr>
          <p:cNvPr id="13" name="Параллелограмм 12">
            <a:extLst>
              <a:ext uri="{FF2B5EF4-FFF2-40B4-BE49-F238E27FC236}">
                <a16:creationId xmlns:a16="http://schemas.microsoft.com/office/drawing/2014/main" id="{36D5DF93-2E52-8543-CF37-7604DD1C59AD}"/>
              </a:ext>
            </a:extLst>
          </p:cNvPr>
          <p:cNvSpPr/>
          <p:nvPr/>
        </p:nvSpPr>
        <p:spPr>
          <a:xfrm>
            <a:off x="65229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4" name="Параллелограмм 13">
            <a:extLst>
              <a:ext uri="{FF2B5EF4-FFF2-40B4-BE49-F238E27FC236}">
                <a16:creationId xmlns:a16="http://schemas.microsoft.com/office/drawing/2014/main" id="{6793C5E3-9416-FE37-19CC-D5632112D607}"/>
              </a:ext>
            </a:extLst>
          </p:cNvPr>
          <p:cNvSpPr/>
          <p:nvPr/>
        </p:nvSpPr>
        <p:spPr>
          <a:xfrm>
            <a:off x="418817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BB3C1">
                  <a:shade val="30000"/>
                  <a:satMod val="115000"/>
                </a:srgbClr>
              </a:gs>
              <a:gs pos="50000">
                <a:srgbClr val="FBB3C1">
                  <a:shade val="67500"/>
                  <a:satMod val="115000"/>
                </a:srgbClr>
              </a:gs>
              <a:gs pos="100000">
                <a:srgbClr val="FBB3C1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6" name="Параллелограмм 15">
            <a:extLst>
              <a:ext uri="{FF2B5EF4-FFF2-40B4-BE49-F238E27FC236}">
                <a16:creationId xmlns:a16="http://schemas.microsoft.com/office/drawing/2014/main" id="{551F7903-3A95-F210-2269-21B4A0198632}"/>
              </a:ext>
            </a:extLst>
          </p:cNvPr>
          <p:cNvSpPr/>
          <p:nvPr/>
        </p:nvSpPr>
        <p:spPr>
          <a:xfrm>
            <a:off x="185343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D493C">
                  <a:shade val="30000"/>
                  <a:satMod val="115000"/>
                </a:srgbClr>
              </a:gs>
              <a:gs pos="50000">
                <a:srgbClr val="FD493C">
                  <a:shade val="67500"/>
                  <a:satMod val="115000"/>
                </a:srgbClr>
              </a:gs>
              <a:gs pos="100000">
                <a:srgbClr val="FD493C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7" name="Параллелограмм 16">
            <a:extLst>
              <a:ext uri="{FF2B5EF4-FFF2-40B4-BE49-F238E27FC236}">
                <a16:creationId xmlns:a16="http://schemas.microsoft.com/office/drawing/2014/main" id="{60C1C46E-718B-24D8-755E-DBD0D2425E3F}"/>
              </a:ext>
            </a:extLst>
          </p:cNvPr>
          <p:cNvSpPr/>
          <p:nvPr/>
        </p:nvSpPr>
        <p:spPr>
          <a:xfrm>
            <a:off x="885766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8F00FF">
                  <a:shade val="30000"/>
                  <a:satMod val="115000"/>
                </a:srgbClr>
              </a:gs>
              <a:gs pos="50000">
                <a:srgbClr val="8F00FF">
                  <a:shade val="67500"/>
                  <a:satMod val="115000"/>
                </a:srgbClr>
              </a:gs>
              <a:gs pos="100000">
                <a:srgbClr val="8F00FF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8" name="Параллелограмм 17">
            <a:extLst>
              <a:ext uri="{FF2B5EF4-FFF2-40B4-BE49-F238E27FC236}">
                <a16:creationId xmlns:a16="http://schemas.microsoft.com/office/drawing/2014/main" id="{62ADD8CD-CDF0-A7FF-DEE7-6ABE68D94E9B}"/>
              </a:ext>
            </a:extLst>
          </p:cNvPr>
          <p:cNvSpPr/>
          <p:nvPr/>
        </p:nvSpPr>
        <p:spPr>
          <a:xfrm>
            <a:off x="1119241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AAD7E0">
                  <a:shade val="30000"/>
                  <a:satMod val="115000"/>
                </a:srgbClr>
              </a:gs>
              <a:gs pos="50000">
                <a:srgbClr val="AAD7E0">
                  <a:shade val="67500"/>
                  <a:satMod val="115000"/>
                </a:srgbClr>
              </a:gs>
              <a:gs pos="100000">
                <a:srgbClr val="AAD7E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9" name="Параллелограмм 18">
            <a:extLst>
              <a:ext uri="{FF2B5EF4-FFF2-40B4-BE49-F238E27FC236}">
                <a16:creationId xmlns:a16="http://schemas.microsoft.com/office/drawing/2014/main" id="{1F036D4D-80FE-8177-39E8-EB75AA32A0F3}"/>
              </a:ext>
            </a:extLst>
          </p:cNvPr>
          <p:cNvSpPr/>
          <p:nvPr/>
        </p:nvSpPr>
        <p:spPr>
          <a:xfrm>
            <a:off x="1352715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0" name="Параллелограмм 19">
            <a:extLst>
              <a:ext uri="{FF2B5EF4-FFF2-40B4-BE49-F238E27FC236}">
                <a16:creationId xmlns:a16="http://schemas.microsoft.com/office/drawing/2014/main" id="{E897E93A-A89D-86F7-7C5E-D299D2E59219}"/>
              </a:ext>
            </a:extLst>
          </p:cNvPr>
          <p:cNvSpPr/>
          <p:nvPr/>
        </p:nvSpPr>
        <p:spPr>
          <a:xfrm>
            <a:off x="2053139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1" name="Параллелограмм 20">
            <a:extLst>
              <a:ext uri="{FF2B5EF4-FFF2-40B4-BE49-F238E27FC236}">
                <a16:creationId xmlns:a16="http://schemas.microsoft.com/office/drawing/2014/main" id="{E84CBC78-A82C-4153-6641-3BC33F504F44}"/>
              </a:ext>
            </a:extLst>
          </p:cNvPr>
          <p:cNvSpPr/>
          <p:nvPr/>
        </p:nvSpPr>
        <p:spPr>
          <a:xfrm>
            <a:off x="1819664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BB3C1">
                  <a:shade val="30000"/>
                  <a:satMod val="115000"/>
                </a:srgbClr>
              </a:gs>
              <a:gs pos="50000">
                <a:srgbClr val="FBB3C1">
                  <a:shade val="67500"/>
                  <a:satMod val="115000"/>
                </a:srgbClr>
              </a:gs>
              <a:gs pos="100000">
                <a:srgbClr val="FBB3C1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2" name="Параллелограмм 21">
            <a:extLst>
              <a:ext uri="{FF2B5EF4-FFF2-40B4-BE49-F238E27FC236}">
                <a16:creationId xmlns:a16="http://schemas.microsoft.com/office/drawing/2014/main" id="{051AE926-2B8A-F39E-C098-59432649A785}"/>
              </a:ext>
            </a:extLst>
          </p:cNvPr>
          <p:cNvSpPr/>
          <p:nvPr/>
        </p:nvSpPr>
        <p:spPr>
          <a:xfrm>
            <a:off x="1586190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D493C">
                  <a:shade val="30000"/>
                  <a:satMod val="115000"/>
                </a:srgbClr>
              </a:gs>
              <a:gs pos="50000">
                <a:srgbClr val="FD493C">
                  <a:shade val="67500"/>
                  <a:satMod val="115000"/>
                </a:srgbClr>
              </a:gs>
              <a:gs pos="100000">
                <a:srgbClr val="FD493C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3" name="Параллелограмм 22">
            <a:extLst>
              <a:ext uri="{FF2B5EF4-FFF2-40B4-BE49-F238E27FC236}">
                <a16:creationId xmlns:a16="http://schemas.microsoft.com/office/drawing/2014/main" id="{EA8A35E3-2F40-03ED-178F-DC91D8193CB1}"/>
              </a:ext>
            </a:extLst>
          </p:cNvPr>
          <p:cNvSpPr/>
          <p:nvPr/>
        </p:nvSpPr>
        <p:spPr>
          <a:xfrm>
            <a:off x="2286613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8F00FF">
                  <a:shade val="30000"/>
                  <a:satMod val="115000"/>
                </a:srgbClr>
              </a:gs>
              <a:gs pos="50000">
                <a:srgbClr val="8F00FF">
                  <a:shade val="67500"/>
                  <a:satMod val="115000"/>
                </a:srgbClr>
              </a:gs>
              <a:gs pos="100000">
                <a:srgbClr val="8F00FF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4" name="Параллелограмм 23">
            <a:extLst>
              <a:ext uri="{FF2B5EF4-FFF2-40B4-BE49-F238E27FC236}">
                <a16:creationId xmlns:a16="http://schemas.microsoft.com/office/drawing/2014/main" id="{E3FB1573-D547-D069-0E58-B8A82C92014A}"/>
              </a:ext>
            </a:extLst>
          </p:cNvPr>
          <p:cNvSpPr/>
          <p:nvPr/>
        </p:nvSpPr>
        <p:spPr>
          <a:xfrm>
            <a:off x="2520088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AAD7E0">
                  <a:shade val="30000"/>
                  <a:satMod val="115000"/>
                </a:srgbClr>
              </a:gs>
              <a:gs pos="50000">
                <a:srgbClr val="AAD7E0">
                  <a:shade val="67500"/>
                  <a:satMod val="115000"/>
                </a:srgbClr>
              </a:gs>
              <a:gs pos="100000">
                <a:srgbClr val="AAD7E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7" name="Параллелограмм 26">
            <a:extLst>
              <a:ext uri="{FF2B5EF4-FFF2-40B4-BE49-F238E27FC236}">
                <a16:creationId xmlns:a16="http://schemas.microsoft.com/office/drawing/2014/main" id="{55DE5CA3-4421-622D-6299-11F7A7A9A0B3}"/>
              </a:ext>
            </a:extLst>
          </p:cNvPr>
          <p:cNvSpPr/>
          <p:nvPr/>
        </p:nvSpPr>
        <p:spPr>
          <a:xfrm>
            <a:off x="275356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5" name="Google Shape;128;p2">
            <a:extLst>
              <a:ext uri="{FF2B5EF4-FFF2-40B4-BE49-F238E27FC236}">
                <a16:creationId xmlns:a16="http://schemas.microsoft.com/office/drawing/2014/main" id="{C1BBF493-04C5-F1A6-E37F-5501AE94436E}"/>
              </a:ext>
            </a:extLst>
          </p:cNvPr>
          <p:cNvSpPr txBox="1"/>
          <p:nvPr/>
        </p:nvSpPr>
        <p:spPr>
          <a:xfrm>
            <a:off x="185343" y="64915"/>
            <a:ext cx="10653942" cy="82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3667" tIns="103667" rIns="103667" bIns="103667" anchor="t" anchorCtr="0">
            <a:spAutoFit/>
          </a:bodyPr>
          <a:lstStyle/>
          <a:p>
            <a:pPr>
              <a:buClr>
                <a:srgbClr val="000000"/>
              </a:buClr>
              <a:buSzPts val="3000"/>
            </a:pPr>
            <a:r>
              <a:rPr lang="ru-RU" sz="4000" dirty="0">
                <a:solidFill>
                  <a:schemeClr val="bg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Сроки исполнения проекта</a:t>
            </a:r>
          </a:p>
        </p:txBody>
      </p:sp>
      <p:sp>
        <p:nvSpPr>
          <p:cNvPr id="2" name="Объект 2">
            <a:extLst>
              <a:ext uri="{FF2B5EF4-FFF2-40B4-BE49-F238E27FC236}">
                <a16:creationId xmlns:a16="http://schemas.microsoft.com/office/drawing/2014/main" id="{3F855477-E933-68D1-F956-DF5BB2DE61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816" y="1377950"/>
            <a:ext cx="11251815" cy="4204703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800" b="1" dirty="0">
                <a:solidFill>
                  <a:schemeClr val="bg1"/>
                </a:solidFill>
                <a:latin typeface="Raleway" pitchFamily="2" charset="-52"/>
              </a:rPr>
              <a:t>1. Подготовительный этап: 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bg1"/>
                </a:solidFill>
                <a:latin typeface="Raleway" pitchFamily="2" charset="-52"/>
              </a:rPr>
              <a:t>1 - 2 месяца. Включает разработку плана и бизнес-плана проекта, определение местоположения площадок и поиск финансирования.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800" b="1" dirty="0">
                <a:solidFill>
                  <a:schemeClr val="bg1"/>
                </a:solidFill>
                <a:latin typeface="Raleway" pitchFamily="2" charset="-52"/>
              </a:rPr>
              <a:t>2. Создание инфраструктуры и оборудования: 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bg1"/>
                </a:solidFill>
                <a:latin typeface="Raleway" pitchFamily="2" charset="-52"/>
              </a:rPr>
              <a:t>16 - 24 месяцев. Включает строительство площадок, приобретение и установку необходимого оборудования, настройку системы сортировки и переработки отходов.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800" b="1" dirty="0">
                <a:solidFill>
                  <a:schemeClr val="bg1"/>
                </a:solidFill>
                <a:latin typeface="Raleway" pitchFamily="2" charset="-52"/>
              </a:rPr>
              <a:t>3. Информационно-просветительская работа: 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bg1"/>
                </a:solidFill>
                <a:latin typeface="Raleway" pitchFamily="2" charset="-52"/>
              </a:rPr>
              <a:t>3 - 6 месяцев. Включает разработку информационных материалов, организацию кампаний и проведение обучающих программ.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800" b="1" dirty="0">
                <a:solidFill>
                  <a:schemeClr val="bg1"/>
                </a:solidFill>
                <a:latin typeface="Raleway" pitchFamily="2" charset="-52"/>
              </a:rPr>
              <a:t>4. Управление и координация: Ведется на протяжении всего проекта.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bg1"/>
                </a:solidFill>
                <a:latin typeface="Raleway" pitchFamily="2" charset="-52"/>
              </a:rPr>
              <a:t>Общий ориентировочный срок исполнения проекта "</a:t>
            </a:r>
            <a:r>
              <a:rPr lang="ru-RU" sz="1800" dirty="0" err="1">
                <a:solidFill>
                  <a:schemeClr val="bg1"/>
                </a:solidFill>
                <a:latin typeface="Raleway" pitchFamily="2" charset="-52"/>
              </a:rPr>
              <a:t>ЭкоПлощадки</a:t>
            </a:r>
            <a:r>
              <a:rPr lang="ru-RU" sz="1800" dirty="0">
                <a:solidFill>
                  <a:schemeClr val="bg1"/>
                </a:solidFill>
                <a:latin typeface="Raleway" pitchFamily="2" charset="-52"/>
              </a:rPr>
              <a:t>" может составить около 1,5 - 2,5 лет.</a:t>
            </a:r>
          </a:p>
        </p:txBody>
      </p:sp>
    </p:spTree>
    <p:extLst>
      <p:ext uri="{BB962C8B-B14F-4D97-AF65-F5344CB8AC3E}">
        <p14:creationId xmlns:p14="http://schemas.microsoft.com/office/powerpoint/2010/main" val="32808092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89000"/>
              </a:schemeClr>
            </a:gs>
            <a:gs pos="23000">
              <a:schemeClr val="accent1">
                <a:lumMod val="89000"/>
              </a:schemeClr>
            </a:gs>
            <a:gs pos="69000">
              <a:schemeClr val="accent1">
                <a:lumMod val="75000"/>
              </a:schemeClr>
            </a:gs>
            <a:gs pos="97000">
              <a:schemeClr val="accent1">
                <a:lumMod val="7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араллелограмм 9">
            <a:extLst>
              <a:ext uri="{FF2B5EF4-FFF2-40B4-BE49-F238E27FC236}">
                <a16:creationId xmlns:a16="http://schemas.microsoft.com/office/drawing/2014/main" id="{6AD43FD5-90FD-0DC0-3121-45B3E5ECF1C9}"/>
              </a:ext>
            </a:extLst>
          </p:cNvPr>
          <p:cNvSpPr/>
          <p:nvPr/>
        </p:nvSpPr>
        <p:spPr>
          <a:xfrm>
            <a:off x="-132353" y="626866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FDC9BDE-309E-6A8E-8974-1A3B778B0C0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" r="4" b="44"/>
          <a:stretch/>
        </p:blipFill>
        <p:spPr>
          <a:xfrm>
            <a:off x="11051361" y="0"/>
            <a:ext cx="955296" cy="954742"/>
          </a:xfrm>
          <a:prstGeom prst="rect">
            <a:avLst/>
          </a:prstGeom>
        </p:spPr>
      </p:pic>
      <p:sp>
        <p:nvSpPr>
          <p:cNvPr id="13" name="Параллелограмм 12">
            <a:extLst>
              <a:ext uri="{FF2B5EF4-FFF2-40B4-BE49-F238E27FC236}">
                <a16:creationId xmlns:a16="http://schemas.microsoft.com/office/drawing/2014/main" id="{36D5DF93-2E52-8543-CF37-7604DD1C59AD}"/>
              </a:ext>
            </a:extLst>
          </p:cNvPr>
          <p:cNvSpPr/>
          <p:nvPr/>
        </p:nvSpPr>
        <p:spPr>
          <a:xfrm>
            <a:off x="568071" y="626866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4" name="Параллелограмм 13">
            <a:extLst>
              <a:ext uri="{FF2B5EF4-FFF2-40B4-BE49-F238E27FC236}">
                <a16:creationId xmlns:a16="http://schemas.microsoft.com/office/drawing/2014/main" id="{6793C5E3-9416-FE37-19CC-D5632112D607}"/>
              </a:ext>
            </a:extLst>
          </p:cNvPr>
          <p:cNvSpPr/>
          <p:nvPr/>
        </p:nvSpPr>
        <p:spPr>
          <a:xfrm>
            <a:off x="334596" y="626866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BB3C1">
                  <a:shade val="30000"/>
                  <a:satMod val="115000"/>
                </a:srgbClr>
              </a:gs>
              <a:gs pos="50000">
                <a:srgbClr val="FBB3C1">
                  <a:shade val="67500"/>
                  <a:satMod val="115000"/>
                </a:srgbClr>
              </a:gs>
              <a:gs pos="100000">
                <a:srgbClr val="FBB3C1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6" name="Параллелограмм 15">
            <a:extLst>
              <a:ext uri="{FF2B5EF4-FFF2-40B4-BE49-F238E27FC236}">
                <a16:creationId xmlns:a16="http://schemas.microsoft.com/office/drawing/2014/main" id="{551F7903-3A95-F210-2269-21B4A0198632}"/>
              </a:ext>
            </a:extLst>
          </p:cNvPr>
          <p:cNvSpPr/>
          <p:nvPr/>
        </p:nvSpPr>
        <p:spPr>
          <a:xfrm>
            <a:off x="101122" y="626866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D493C">
                  <a:shade val="30000"/>
                  <a:satMod val="115000"/>
                </a:srgbClr>
              </a:gs>
              <a:gs pos="50000">
                <a:srgbClr val="FD493C">
                  <a:shade val="67500"/>
                  <a:satMod val="115000"/>
                </a:srgbClr>
              </a:gs>
              <a:gs pos="100000">
                <a:srgbClr val="FD493C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7" name="Параллелограмм 16">
            <a:extLst>
              <a:ext uri="{FF2B5EF4-FFF2-40B4-BE49-F238E27FC236}">
                <a16:creationId xmlns:a16="http://schemas.microsoft.com/office/drawing/2014/main" id="{60C1C46E-718B-24D8-755E-DBD0D2425E3F}"/>
              </a:ext>
            </a:extLst>
          </p:cNvPr>
          <p:cNvSpPr/>
          <p:nvPr/>
        </p:nvSpPr>
        <p:spPr>
          <a:xfrm>
            <a:off x="801545" y="626866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8F00FF">
                  <a:shade val="30000"/>
                  <a:satMod val="115000"/>
                </a:srgbClr>
              </a:gs>
              <a:gs pos="50000">
                <a:srgbClr val="8F00FF">
                  <a:shade val="67500"/>
                  <a:satMod val="115000"/>
                </a:srgbClr>
              </a:gs>
              <a:gs pos="100000">
                <a:srgbClr val="8F00FF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8" name="Параллелограмм 17">
            <a:extLst>
              <a:ext uri="{FF2B5EF4-FFF2-40B4-BE49-F238E27FC236}">
                <a16:creationId xmlns:a16="http://schemas.microsoft.com/office/drawing/2014/main" id="{62ADD8CD-CDF0-A7FF-DEE7-6ABE68D94E9B}"/>
              </a:ext>
            </a:extLst>
          </p:cNvPr>
          <p:cNvSpPr/>
          <p:nvPr/>
        </p:nvSpPr>
        <p:spPr>
          <a:xfrm>
            <a:off x="1035020" y="626866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AAD7E0">
                  <a:shade val="30000"/>
                  <a:satMod val="115000"/>
                </a:srgbClr>
              </a:gs>
              <a:gs pos="50000">
                <a:srgbClr val="AAD7E0">
                  <a:shade val="67500"/>
                  <a:satMod val="115000"/>
                </a:srgbClr>
              </a:gs>
              <a:gs pos="100000">
                <a:srgbClr val="AAD7E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9" name="Параллелограмм 18">
            <a:extLst>
              <a:ext uri="{FF2B5EF4-FFF2-40B4-BE49-F238E27FC236}">
                <a16:creationId xmlns:a16="http://schemas.microsoft.com/office/drawing/2014/main" id="{1F036D4D-80FE-8177-39E8-EB75AA32A0F3}"/>
              </a:ext>
            </a:extLst>
          </p:cNvPr>
          <p:cNvSpPr/>
          <p:nvPr/>
        </p:nvSpPr>
        <p:spPr>
          <a:xfrm>
            <a:off x="1268494" y="626866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0" name="Параллелограмм 19">
            <a:extLst>
              <a:ext uri="{FF2B5EF4-FFF2-40B4-BE49-F238E27FC236}">
                <a16:creationId xmlns:a16="http://schemas.microsoft.com/office/drawing/2014/main" id="{E897E93A-A89D-86F7-7C5E-D299D2E59219}"/>
              </a:ext>
            </a:extLst>
          </p:cNvPr>
          <p:cNvSpPr/>
          <p:nvPr/>
        </p:nvSpPr>
        <p:spPr>
          <a:xfrm>
            <a:off x="1968918" y="626866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1" name="Параллелограмм 20">
            <a:extLst>
              <a:ext uri="{FF2B5EF4-FFF2-40B4-BE49-F238E27FC236}">
                <a16:creationId xmlns:a16="http://schemas.microsoft.com/office/drawing/2014/main" id="{E84CBC78-A82C-4153-6641-3BC33F504F44}"/>
              </a:ext>
            </a:extLst>
          </p:cNvPr>
          <p:cNvSpPr/>
          <p:nvPr/>
        </p:nvSpPr>
        <p:spPr>
          <a:xfrm>
            <a:off x="1735443" y="626866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BB3C1">
                  <a:shade val="30000"/>
                  <a:satMod val="115000"/>
                </a:srgbClr>
              </a:gs>
              <a:gs pos="50000">
                <a:srgbClr val="FBB3C1">
                  <a:shade val="67500"/>
                  <a:satMod val="115000"/>
                </a:srgbClr>
              </a:gs>
              <a:gs pos="100000">
                <a:srgbClr val="FBB3C1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2" name="Параллелограмм 21">
            <a:extLst>
              <a:ext uri="{FF2B5EF4-FFF2-40B4-BE49-F238E27FC236}">
                <a16:creationId xmlns:a16="http://schemas.microsoft.com/office/drawing/2014/main" id="{051AE926-2B8A-F39E-C098-59432649A785}"/>
              </a:ext>
            </a:extLst>
          </p:cNvPr>
          <p:cNvSpPr/>
          <p:nvPr/>
        </p:nvSpPr>
        <p:spPr>
          <a:xfrm>
            <a:off x="1501969" y="626866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D493C">
                  <a:shade val="30000"/>
                  <a:satMod val="115000"/>
                </a:srgbClr>
              </a:gs>
              <a:gs pos="50000">
                <a:srgbClr val="FD493C">
                  <a:shade val="67500"/>
                  <a:satMod val="115000"/>
                </a:srgbClr>
              </a:gs>
              <a:gs pos="100000">
                <a:srgbClr val="FD493C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3" name="Параллелограмм 22">
            <a:extLst>
              <a:ext uri="{FF2B5EF4-FFF2-40B4-BE49-F238E27FC236}">
                <a16:creationId xmlns:a16="http://schemas.microsoft.com/office/drawing/2014/main" id="{EA8A35E3-2F40-03ED-178F-DC91D8193CB1}"/>
              </a:ext>
            </a:extLst>
          </p:cNvPr>
          <p:cNvSpPr/>
          <p:nvPr/>
        </p:nvSpPr>
        <p:spPr>
          <a:xfrm>
            <a:off x="2202392" y="626866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8F00FF">
                  <a:shade val="30000"/>
                  <a:satMod val="115000"/>
                </a:srgbClr>
              </a:gs>
              <a:gs pos="50000">
                <a:srgbClr val="8F00FF">
                  <a:shade val="67500"/>
                  <a:satMod val="115000"/>
                </a:srgbClr>
              </a:gs>
              <a:gs pos="100000">
                <a:srgbClr val="8F00FF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4" name="Параллелограмм 23">
            <a:extLst>
              <a:ext uri="{FF2B5EF4-FFF2-40B4-BE49-F238E27FC236}">
                <a16:creationId xmlns:a16="http://schemas.microsoft.com/office/drawing/2014/main" id="{E3FB1573-D547-D069-0E58-B8A82C92014A}"/>
              </a:ext>
            </a:extLst>
          </p:cNvPr>
          <p:cNvSpPr/>
          <p:nvPr/>
        </p:nvSpPr>
        <p:spPr>
          <a:xfrm>
            <a:off x="2435867" y="626866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AAD7E0">
                  <a:shade val="30000"/>
                  <a:satMod val="115000"/>
                </a:srgbClr>
              </a:gs>
              <a:gs pos="50000">
                <a:srgbClr val="AAD7E0">
                  <a:shade val="67500"/>
                  <a:satMod val="115000"/>
                </a:srgbClr>
              </a:gs>
              <a:gs pos="100000">
                <a:srgbClr val="AAD7E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7" name="Параллелограмм 26">
            <a:extLst>
              <a:ext uri="{FF2B5EF4-FFF2-40B4-BE49-F238E27FC236}">
                <a16:creationId xmlns:a16="http://schemas.microsoft.com/office/drawing/2014/main" id="{55DE5CA3-4421-622D-6299-11F7A7A9A0B3}"/>
              </a:ext>
            </a:extLst>
          </p:cNvPr>
          <p:cNvSpPr/>
          <p:nvPr/>
        </p:nvSpPr>
        <p:spPr>
          <a:xfrm>
            <a:off x="2669341" y="626866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5" name="Google Shape;128;p2">
            <a:extLst>
              <a:ext uri="{FF2B5EF4-FFF2-40B4-BE49-F238E27FC236}">
                <a16:creationId xmlns:a16="http://schemas.microsoft.com/office/drawing/2014/main" id="{C1BBF493-04C5-F1A6-E37F-5501AE94436E}"/>
              </a:ext>
            </a:extLst>
          </p:cNvPr>
          <p:cNvSpPr txBox="1"/>
          <p:nvPr/>
        </p:nvSpPr>
        <p:spPr>
          <a:xfrm>
            <a:off x="36089" y="-100969"/>
            <a:ext cx="10653942" cy="82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3667" tIns="103667" rIns="103667" bIns="103667" anchor="t" anchorCtr="0">
            <a:spAutoFit/>
          </a:bodyPr>
          <a:lstStyle/>
          <a:p>
            <a:pPr>
              <a:buClr>
                <a:srgbClr val="000000"/>
              </a:buClr>
              <a:buSzPts val="3000"/>
            </a:pPr>
            <a:r>
              <a:rPr lang="en-US" sz="4000" dirty="0">
                <a:solidFill>
                  <a:schemeClr val="bg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LEAN CANVAS</a:t>
            </a:r>
            <a:endParaRPr sz="4000" dirty="0">
              <a:solidFill>
                <a:schemeClr val="bg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55F5F01A-513A-F569-0E15-D7A916445F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3327048"/>
              </p:ext>
            </p:extLst>
          </p:nvPr>
        </p:nvGraphicFramePr>
        <p:xfrm>
          <a:off x="0" y="940516"/>
          <a:ext cx="12192000" cy="5917484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461239">
                  <a:extLst>
                    <a:ext uri="{9D8B030D-6E8A-4147-A177-3AD203B41FA5}">
                      <a16:colId xmlns:a16="http://schemas.microsoft.com/office/drawing/2014/main" val="2427979138"/>
                    </a:ext>
                  </a:extLst>
                </a:gridCol>
                <a:gridCol w="1758312">
                  <a:extLst>
                    <a:ext uri="{9D8B030D-6E8A-4147-A177-3AD203B41FA5}">
                      <a16:colId xmlns:a16="http://schemas.microsoft.com/office/drawing/2014/main" val="1716863718"/>
                    </a:ext>
                  </a:extLst>
                </a:gridCol>
                <a:gridCol w="1225219">
                  <a:extLst>
                    <a:ext uri="{9D8B030D-6E8A-4147-A177-3AD203B41FA5}">
                      <a16:colId xmlns:a16="http://schemas.microsoft.com/office/drawing/2014/main" val="1829361232"/>
                    </a:ext>
                  </a:extLst>
                </a:gridCol>
                <a:gridCol w="1426521">
                  <a:extLst>
                    <a:ext uri="{9D8B030D-6E8A-4147-A177-3AD203B41FA5}">
                      <a16:colId xmlns:a16="http://schemas.microsoft.com/office/drawing/2014/main" val="1471001292"/>
                    </a:ext>
                  </a:extLst>
                </a:gridCol>
                <a:gridCol w="1768884">
                  <a:extLst>
                    <a:ext uri="{9D8B030D-6E8A-4147-A177-3AD203B41FA5}">
                      <a16:colId xmlns:a16="http://schemas.microsoft.com/office/drawing/2014/main" val="3054340346"/>
                    </a:ext>
                  </a:extLst>
                </a:gridCol>
                <a:gridCol w="1506404">
                  <a:extLst>
                    <a:ext uri="{9D8B030D-6E8A-4147-A177-3AD203B41FA5}">
                      <a16:colId xmlns:a16="http://schemas.microsoft.com/office/drawing/2014/main" val="111796692"/>
                    </a:ext>
                  </a:extLst>
                </a:gridCol>
                <a:gridCol w="1198279">
                  <a:extLst>
                    <a:ext uri="{9D8B030D-6E8A-4147-A177-3AD203B41FA5}">
                      <a16:colId xmlns:a16="http://schemas.microsoft.com/office/drawing/2014/main" val="251560397"/>
                    </a:ext>
                  </a:extLst>
                </a:gridCol>
                <a:gridCol w="923571">
                  <a:extLst>
                    <a:ext uri="{9D8B030D-6E8A-4147-A177-3AD203B41FA5}">
                      <a16:colId xmlns:a16="http://schemas.microsoft.com/office/drawing/2014/main" val="184882070"/>
                    </a:ext>
                  </a:extLst>
                </a:gridCol>
                <a:gridCol w="923571">
                  <a:extLst>
                    <a:ext uri="{9D8B030D-6E8A-4147-A177-3AD203B41FA5}">
                      <a16:colId xmlns:a16="http://schemas.microsoft.com/office/drawing/2014/main" val="3663155679"/>
                    </a:ext>
                  </a:extLst>
                </a:gridCol>
              </a:tblGrid>
              <a:tr h="1052065">
                <a:tc>
                  <a:txBody>
                    <a:bodyPr/>
                    <a:lstStyle/>
                    <a:p>
                      <a:pPr algn="ctr"/>
                      <a:r>
                        <a:rPr lang="ru-RU" sz="11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Raleway" pitchFamily="2" charset="-52"/>
                          <a:ea typeface="+mn-ea"/>
                          <a:cs typeface="Calibri Light" panose="020F0302020204030204" pitchFamily="34" charset="0"/>
                        </a:rPr>
                        <a:t>1. Проблема: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BB3C1">
                            <a:alpha val="0"/>
                          </a:srgbClr>
                        </a:gs>
                        <a:gs pos="5000">
                          <a:schemeClr val="accent1">
                            <a:lumMod val="45000"/>
                            <a:lumOff val="55000"/>
                          </a:schemeClr>
                        </a:gs>
                        <a:gs pos="6000">
                          <a:schemeClr val="accent1">
                            <a:lumMod val="45000"/>
                            <a:lumOff val="55000"/>
                          </a:schemeClr>
                        </a:gs>
                        <a:gs pos="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Raleway" pitchFamily="2" charset="-52"/>
                          <a:cs typeface="Calibri Light" panose="020F0302020204030204" pitchFamily="34" charset="0"/>
                        </a:rPr>
                        <a:t>2. Решение: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BB3C1">
                            <a:alpha val="0"/>
                          </a:srgbClr>
                        </a:gs>
                        <a:gs pos="5000">
                          <a:schemeClr val="accent1">
                            <a:lumMod val="45000"/>
                            <a:lumOff val="55000"/>
                          </a:schemeClr>
                        </a:gs>
                        <a:gs pos="6000">
                          <a:schemeClr val="accent1">
                            <a:lumMod val="45000"/>
                            <a:lumOff val="55000"/>
                          </a:schemeClr>
                        </a:gs>
                        <a:gs pos="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Raleway" pitchFamily="2" charset="-52"/>
                          <a:cs typeface="Calibri Light" panose="020F0302020204030204" pitchFamily="34" charset="0"/>
                        </a:rPr>
                        <a:t>3. Уникальное предложение: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BB3C1">
                            <a:alpha val="0"/>
                          </a:srgbClr>
                        </a:gs>
                        <a:gs pos="5000">
                          <a:schemeClr val="accent1">
                            <a:lumMod val="45000"/>
                            <a:lumOff val="55000"/>
                          </a:schemeClr>
                        </a:gs>
                        <a:gs pos="6000">
                          <a:schemeClr val="accent1">
                            <a:lumMod val="45000"/>
                            <a:lumOff val="55000"/>
                          </a:schemeClr>
                        </a:gs>
                        <a:gs pos="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Raleway" pitchFamily="2" charset="-52"/>
                          <a:cs typeface="Calibri Light" panose="020F0302020204030204" pitchFamily="34" charset="0"/>
                        </a:rPr>
                        <a:t>4. Каналы сбыта: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BB3C1">
                            <a:alpha val="0"/>
                          </a:srgbClr>
                        </a:gs>
                        <a:gs pos="5000">
                          <a:schemeClr val="accent1">
                            <a:lumMod val="45000"/>
                            <a:lumOff val="55000"/>
                          </a:schemeClr>
                        </a:gs>
                        <a:gs pos="6000">
                          <a:schemeClr val="accent1">
                            <a:lumMod val="45000"/>
                            <a:lumOff val="55000"/>
                          </a:schemeClr>
                        </a:gs>
                        <a:gs pos="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Raleway" pitchFamily="2" charset="-52"/>
                          <a:cs typeface="Calibri Light" panose="020F0302020204030204" pitchFamily="34" charset="0"/>
                        </a:rPr>
                        <a:t>5. Портрет потребителя: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BB3C1">
                            <a:alpha val="0"/>
                          </a:srgbClr>
                        </a:gs>
                        <a:gs pos="5000">
                          <a:schemeClr val="accent1">
                            <a:lumMod val="45000"/>
                            <a:lumOff val="55000"/>
                          </a:schemeClr>
                        </a:gs>
                        <a:gs pos="6000">
                          <a:schemeClr val="accent1">
                            <a:lumMod val="45000"/>
                            <a:lumOff val="55000"/>
                          </a:schemeClr>
                        </a:gs>
                        <a:gs pos="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Raleway" pitchFamily="2" charset="-52"/>
                          <a:cs typeface="Calibri Light" panose="020F0302020204030204" pitchFamily="34" charset="0"/>
                        </a:rPr>
                        <a:t>6. Расчет инвестиций: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BB3C1">
                            <a:alpha val="0"/>
                          </a:srgbClr>
                        </a:gs>
                        <a:gs pos="5000">
                          <a:schemeClr val="accent1">
                            <a:lumMod val="45000"/>
                            <a:lumOff val="55000"/>
                          </a:schemeClr>
                        </a:gs>
                        <a:gs pos="6000">
                          <a:schemeClr val="accent1">
                            <a:lumMod val="45000"/>
                            <a:lumOff val="55000"/>
                          </a:schemeClr>
                        </a:gs>
                        <a:gs pos="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Raleway" pitchFamily="2" charset="-52"/>
                          <a:cs typeface="Calibri Light" panose="020F0302020204030204" pitchFamily="34" charset="0"/>
                        </a:rPr>
                        <a:t>7. Ключевые метрики: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BB3C1">
                            <a:alpha val="0"/>
                          </a:srgbClr>
                        </a:gs>
                        <a:gs pos="5000">
                          <a:schemeClr val="accent1">
                            <a:lumMod val="45000"/>
                            <a:lumOff val="55000"/>
                          </a:schemeClr>
                        </a:gs>
                        <a:gs pos="6000">
                          <a:schemeClr val="accent1">
                            <a:lumMod val="45000"/>
                            <a:lumOff val="55000"/>
                          </a:schemeClr>
                        </a:gs>
                        <a:gs pos="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Raleway" pitchFamily="2" charset="-52"/>
                          <a:cs typeface="Calibri Light" panose="020F0302020204030204" pitchFamily="34" charset="0"/>
                        </a:rPr>
                        <a:t>8. Выручка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BB3C1">
                            <a:alpha val="0"/>
                          </a:srgbClr>
                        </a:gs>
                        <a:gs pos="5000">
                          <a:schemeClr val="accent1">
                            <a:lumMod val="45000"/>
                            <a:lumOff val="55000"/>
                          </a:schemeClr>
                        </a:gs>
                        <a:gs pos="6000">
                          <a:schemeClr val="accent1">
                            <a:lumMod val="45000"/>
                            <a:lumOff val="55000"/>
                          </a:schemeClr>
                        </a:gs>
                        <a:gs pos="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Raleway" pitchFamily="2" charset="-52"/>
                          <a:cs typeface="Calibri Light" panose="020F0302020204030204" pitchFamily="34" charset="0"/>
                        </a:rPr>
                        <a:t>9.</a:t>
                      </a:r>
                      <a:r>
                        <a:rPr lang="ru-RU" sz="120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Raleway" pitchFamily="2" charset="-52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lang="ru-RU" sz="110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Raleway" pitchFamily="2" charset="-52"/>
                          <a:cs typeface="Calibri Light" panose="020F0302020204030204" pitchFamily="34" charset="0"/>
                        </a:rPr>
                        <a:t>Нечестное преимущество</a:t>
                      </a:r>
                      <a:endParaRPr lang="ru-RU" sz="11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Raleway" pitchFamily="2" charset="-52"/>
                        <a:cs typeface="Calibri Light" panose="020F03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BB3C1">
                            <a:alpha val="0"/>
                          </a:srgbClr>
                        </a:gs>
                        <a:gs pos="5000">
                          <a:schemeClr val="accent1">
                            <a:lumMod val="45000"/>
                            <a:lumOff val="55000"/>
                          </a:schemeClr>
                        </a:gs>
                        <a:gs pos="6000">
                          <a:schemeClr val="accent1">
                            <a:lumMod val="45000"/>
                            <a:lumOff val="55000"/>
                          </a:schemeClr>
                        </a:gs>
                        <a:gs pos="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44842123"/>
                  </a:ext>
                </a:extLst>
              </a:tr>
              <a:tr h="4865419">
                <a:tc>
                  <a:txBody>
                    <a:bodyPr/>
                    <a:lstStyle/>
                    <a:p>
                      <a:pPr marL="171450" indent="-171450" algn="l">
                        <a:buFontTx/>
                        <a:buChar char="-"/>
                      </a:pPr>
                      <a:r>
                        <a:rPr lang="ru-RU" sz="11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Raleway" pitchFamily="2" charset="-52"/>
                          <a:cs typeface="Calibri Light" panose="020F0302020204030204" pitchFamily="34" charset="0"/>
                        </a:rPr>
                        <a:t>Недостаток эффективных систем раздельного сбора и утилизации мусора в регионе;</a:t>
                      </a:r>
                    </a:p>
                    <a:p>
                      <a:pPr marL="171450" indent="-171450" algn="l">
                        <a:buFontTx/>
                        <a:buChar char="-"/>
                      </a:pPr>
                      <a:r>
                        <a:rPr lang="ru-RU" sz="11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Raleway" pitchFamily="2" charset="-52"/>
                          <a:cs typeface="Calibri Light" panose="020F0302020204030204" pitchFamily="34" charset="0"/>
                        </a:rPr>
                        <a:t>Низкая осведомленность и вовлеченность общества в проблемы экологии и утилизации отходов.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gradFill>
                      <a:gsLst>
                        <a:gs pos="0">
                          <a:srgbClr val="FBB3C1">
                            <a:alpha val="0"/>
                          </a:srgbClr>
                        </a:gs>
                        <a:gs pos="5000">
                          <a:schemeClr val="accent1">
                            <a:lumMod val="45000"/>
                            <a:lumOff val="55000"/>
                          </a:schemeClr>
                        </a:gs>
                        <a:gs pos="6000">
                          <a:schemeClr val="accent1">
                            <a:lumMod val="45000"/>
                            <a:lumOff val="55000"/>
                          </a:schemeClr>
                        </a:gs>
                        <a:gs pos="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Tx/>
                        <a:buChar char="-"/>
                      </a:pPr>
                      <a:r>
                        <a:rPr lang="ru-RU" sz="11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Raleway" pitchFamily="2" charset="-52"/>
                          <a:cs typeface="Calibri Light" panose="020F0302020204030204" pitchFamily="34" charset="0"/>
                        </a:rPr>
                        <a:t>Создание единой концепции «</a:t>
                      </a:r>
                      <a:r>
                        <a:rPr lang="ru-RU" sz="11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Raleway" pitchFamily="2" charset="-52"/>
                          <a:cs typeface="Calibri Light" panose="020F0302020204030204" pitchFamily="34" charset="0"/>
                        </a:rPr>
                        <a:t>ЭкоПлощадка</a:t>
                      </a:r>
                      <a:r>
                        <a:rPr lang="ru-RU" sz="11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Raleway" pitchFamily="2" charset="-52"/>
                          <a:cs typeface="Calibri Light" panose="020F0302020204030204" pitchFamily="34" charset="0"/>
                        </a:rPr>
                        <a:t>»;</a:t>
                      </a:r>
                    </a:p>
                    <a:p>
                      <a:pPr marL="285750" indent="-285750" algn="l">
                        <a:buFontTx/>
                        <a:buChar char="-"/>
                      </a:pPr>
                      <a:r>
                        <a:rPr lang="ru-RU" sz="11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Raleway" pitchFamily="2" charset="-52"/>
                          <a:cs typeface="Calibri Light" panose="020F0302020204030204" pitchFamily="34" charset="0"/>
                        </a:rPr>
                        <a:t>Создание приложения «Моя </a:t>
                      </a:r>
                      <a:r>
                        <a:rPr lang="ru-RU" sz="11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Raleway" pitchFamily="2" charset="-52"/>
                          <a:cs typeface="Calibri Light" panose="020F0302020204030204" pitchFamily="34" charset="0"/>
                        </a:rPr>
                        <a:t>ЭкоПлощадка</a:t>
                      </a:r>
                      <a:r>
                        <a:rPr lang="ru-RU" sz="11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Raleway" pitchFamily="2" charset="-52"/>
                          <a:cs typeface="Calibri Light" panose="020F0302020204030204" pitchFamily="34" charset="0"/>
                        </a:rPr>
                        <a:t>» (регистрация всех участников проекта);</a:t>
                      </a:r>
                    </a:p>
                    <a:p>
                      <a:pPr marL="285750" indent="-285750" algn="l">
                        <a:buFontTx/>
                        <a:buChar char="-"/>
                      </a:pPr>
                      <a:r>
                        <a:rPr lang="ru-RU" sz="11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Raleway" pitchFamily="2" charset="-52"/>
                          <a:cs typeface="Calibri Light" panose="020F0302020204030204" pitchFamily="34" charset="0"/>
                        </a:rPr>
                        <a:t>Развитие проекта, организация информационных мероприятий с целью повсеместного внедрения проекта по стране;</a:t>
                      </a:r>
                    </a:p>
                    <a:p>
                      <a:pPr marL="285750" indent="-285750" algn="l">
                        <a:buFontTx/>
                        <a:buChar char="-"/>
                      </a:pPr>
                      <a:r>
                        <a:rPr lang="ru-RU" sz="11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Raleway" pitchFamily="2" charset="-52"/>
                          <a:cs typeface="Calibri Light" panose="020F0302020204030204" pitchFamily="34" charset="0"/>
                        </a:rPr>
                        <a:t>Организация просветительских мероприятий для повышения осведомленности и вовлеченности общества.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gradFill>
                      <a:gsLst>
                        <a:gs pos="0">
                          <a:srgbClr val="FBB3C1">
                            <a:alpha val="0"/>
                          </a:srgbClr>
                        </a:gs>
                        <a:gs pos="5000">
                          <a:schemeClr val="accent1">
                            <a:lumMod val="45000"/>
                            <a:lumOff val="55000"/>
                          </a:schemeClr>
                        </a:gs>
                        <a:gs pos="6000">
                          <a:schemeClr val="accent1">
                            <a:lumMod val="45000"/>
                            <a:lumOff val="55000"/>
                          </a:schemeClr>
                        </a:gs>
                        <a:gs pos="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buFontTx/>
                        <a:buChar char="-"/>
                      </a:pPr>
                      <a:r>
                        <a:rPr lang="ru-RU" sz="1100" b="0" i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Raleway" pitchFamily="2" charset="-52"/>
                          <a:ea typeface="+mn-ea"/>
                          <a:cs typeface="Calibri Light" panose="020F0302020204030204" pitchFamily="34" charset="0"/>
                        </a:rPr>
                        <a:t>Комплексный подход к раздельному сбору и утилизации отходов;</a:t>
                      </a:r>
                    </a:p>
                    <a:p>
                      <a:pPr marL="171450" indent="-171450" algn="l">
                        <a:buFontTx/>
                        <a:buChar char="-"/>
                      </a:pPr>
                      <a:r>
                        <a:rPr lang="ru-RU" sz="1100" b="0" i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Raleway" pitchFamily="2" charset="-52"/>
                          <a:ea typeface="+mn-ea"/>
                          <a:cs typeface="Calibri Light" panose="020F0302020204030204" pitchFamily="34" charset="0"/>
                        </a:rPr>
                        <a:t>Вовлечение общества в проблемы экологии и активное участие в процессе раздельного сбора.</a:t>
                      </a:r>
                      <a:endParaRPr lang="ru-RU" sz="11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Raleway" pitchFamily="2" charset="-52"/>
                        <a:cs typeface="Calibri Light" panose="020F03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gradFill>
                      <a:gsLst>
                        <a:gs pos="0">
                          <a:srgbClr val="FBB3C1">
                            <a:alpha val="0"/>
                          </a:srgbClr>
                        </a:gs>
                        <a:gs pos="5000">
                          <a:schemeClr val="accent1">
                            <a:lumMod val="45000"/>
                            <a:lumOff val="55000"/>
                          </a:schemeClr>
                        </a:gs>
                        <a:gs pos="6000">
                          <a:schemeClr val="accent1">
                            <a:lumMod val="45000"/>
                            <a:lumOff val="55000"/>
                          </a:schemeClr>
                        </a:gs>
                        <a:gs pos="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buFontTx/>
                        <a:buChar char="-"/>
                      </a:pPr>
                      <a:r>
                        <a:rPr lang="ru-RU" sz="11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Raleway" pitchFamily="2" charset="-52"/>
                          <a:cs typeface="Calibri Light" panose="020F0302020204030204" pitchFamily="34" charset="0"/>
                        </a:rPr>
                        <a:t>Партнерство с местными органами власти и некоммерческими организациями;</a:t>
                      </a:r>
                    </a:p>
                    <a:p>
                      <a:pPr marL="171450" indent="-171450" algn="l">
                        <a:buFontTx/>
                        <a:buChar char="-"/>
                      </a:pPr>
                      <a:r>
                        <a:rPr lang="ru-RU" sz="11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Raleway" pitchFamily="2" charset="-52"/>
                          <a:cs typeface="Calibri Light" panose="020F0302020204030204" pitchFamily="34" charset="0"/>
                        </a:rPr>
                        <a:t>Реклама и информационные кампании через СМИ и социальные медиа.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gradFill>
                      <a:gsLst>
                        <a:gs pos="0">
                          <a:srgbClr val="FBB3C1">
                            <a:alpha val="0"/>
                          </a:srgbClr>
                        </a:gs>
                        <a:gs pos="5000">
                          <a:schemeClr val="accent1">
                            <a:lumMod val="45000"/>
                            <a:lumOff val="55000"/>
                          </a:schemeClr>
                        </a:gs>
                        <a:gs pos="6000">
                          <a:schemeClr val="accent1">
                            <a:lumMod val="45000"/>
                            <a:lumOff val="55000"/>
                          </a:schemeClr>
                        </a:gs>
                        <a:gs pos="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buFontTx/>
                        <a:buChar char="-"/>
                      </a:pPr>
                      <a:r>
                        <a:rPr lang="ru-RU" sz="1100" b="0" i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Raleway" pitchFamily="2" charset="-52"/>
                          <a:ea typeface="+mn-ea"/>
                          <a:cs typeface="Calibri Light" panose="020F0302020204030204" pitchFamily="34" charset="0"/>
                        </a:rPr>
                        <a:t>Жители региона, особенно те, кто интересуется проблемами экологии и готов внести свой вклад в раздельный сбор и утилизацию отходов;</a:t>
                      </a:r>
                    </a:p>
                    <a:p>
                      <a:pPr marL="171450" indent="-171450" algn="l">
                        <a:buFontTx/>
                        <a:buChar char="-"/>
                      </a:pPr>
                      <a:r>
                        <a:rPr lang="ru-RU" sz="1100" b="0" i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Raleway" pitchFamily="2" charset="-52"/>
                          <a:ea typeface="+mn-ea"/>
                          <a:cs typeface="Calibri Light" panose="020F0302020204030204" pitchFamily="34" charset="0"/>
                        </a:rPr>
                        <a:t>Местные бизнесы, которые заинтересованы в экологически ответственных практиках.</a:t>
                      </a:r>
                      <a:endParaRPr lang="ru-RU" sz="11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Raleway" pitchFamily="2" charset="-52"/>
                        <a:cs typeface="Calibri Light" panose="020F03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gradFill>
                      <a:gsLst>
                        <a:gs pos="0">
                          <a:srgbClr val="FBB3C1">
                            <a:alpha val="0"/>
                          </a:srgbClr>
                        </a:gs>
                        <a:gs pos="5000">
                          <a:schemeClr val="accent1">
                            <a:lumMod val="45000"/>
                            <a:lumOff val="55000"/>
                          </a:schemeClr>
                        </a:gs>
                        <a:gs pos="6000">
                          <a:schemeClr val="accent1">
                            <a:lumMod val="45000"/>
                            <a:lumOff val="55000"/>
                          </a:schemeClr>
                        </a:gs>
                        <a:gs pos="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ru-RU" sz="1200" b="0" i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Raleway" pitchFamily="2" charset="-52"/>
                          <a:ea typeface="+mn-ea"/>
                          <a:cs typeface="Calibri Light" panose="020F0302020204030204" pitchFamily="34" charset="0"/>
                        </a:rPr>
                        <a:t>- </a:t>
                      </a:r>
                      <a:r>
                        <a:rPr lang="ru-RU" sz="1100" b="0" i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Raleway" pitchFamily="2" charset="-52"/>
                          <a:ea typeface="+mn-ea"/>
                          <a:cs typeface="Calibri Light" panose="020F0302020204030204" pitchFamily="34" charset="0"/>
                        </a:rPr>
                        <a:t>Разработка и планирование проекта: </a:t>
                      </a:r>
                      <a:endParaRPr lang="en-US" sz="1100" b="0" i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Raleway" pitchFamily="2" charset="-52"/>
                        <a:ea typeface="+mn-ea"/>
                        <a:cs typeface="Calibri Light" panose="020F0302020204030204" pitchFamily="34" charset="0"/>
                      </a:endParaRPr>
                    </a:p>
                    <a:p>
                      <a:pPr algn="l"/>
                      <a:r>
                        <a:rPr lang="ru-RU" sz="1100" b="0" i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Raleway" pitchFamily="2" charset="-52"/>
                          <a:ea typeface="+mn-ea"/>
                          <a:cs typeface="Calibri Light" panose="020F0302020204030204" pitchFamily="34" charset="0"/>
                        </a:rPr>
                        <a:t>500 000 – </a:t>
                      </a:r>
                      <a:endParaRPr lang="en-US" sz="1100" b="0" i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Raleway" pitchFamily="2" charset="-52"/>
                        <a:ea typeface="+mn-ea"/>
                        <a:cs typeface="Calibri Light" panose="020F0302020204030204" pitchFamily="34" charset="0"/>
                      </a:endParaRPr>
                    </a:p>
                    <a:p>
                      <a:pPr algn="l"/>
                      <a:r>
                        <a:rPr lang="ru-RU" sz="1100" b="0" i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Raleway" pitchFamily="2" charset="-52"/>
                          <a:ea typeface="+mn-ea"/>
                          <a:cs typeface="Calibri Light" panose="020F0302020204030204" pitchFamily="34" charset="0"/>
                        </a:rPr>
                        <a:t>1 000 000 рублей;</a:t>
                      </a:r>
                    </a:p>
                    <a:p>
                      <a:pPr algn="l"/>
                      <a:r>
                        <a:rPr lang="ru-RU" sz="1100" b="0" i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Raleway" pitchFamily="2" charset="-52"/>
                          <a:ea typeface="+mn-ea"/>
                          <a:cs typeface="Calibri Light" panose="020F0302020204030204" pitchFamily="34" charset="0"/>
                        </a:rPr>
                        <a:t>- Создание</a:t>
                      </a:r>
                      <a:r>
                        <a:rPr lang="en-US" sz="1100" b="0" i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Raleway" pitchFamily="2" charset="-52"/>
                          <a:ea typeface="+mn-ea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lang="ru-RU" sz="1100" b="0" i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Raleway" pitchFamily="2" charset="-52"/>
                          <a:ea typeface="+mn-ea"/>
                          <a:cs typeface="Calibri Light" panose="020F0302020204030204" pitchFamily="34" charset="0"/>
                        </a:rPr>
                        <a:t>инфраструктуры и оборудования: </a:t>
                      </a:r>
                      <a:endParaRPr lang="en-US" sz="1100" b="0" i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Raleway" pitchFamily="2" charset="-52"/>
                        <a:ea typeface="+mn-ea"/>
                        <a:cs typeface="Calibri Light" panose="020F0302020204030204" pitchFamily="34" charset="0"/>
                      </a:endParaRPr>
                    </a:p>
                    <a:p>
                      <a:pPr algn="l"/>
                      <a:r>
                        <a:rPr lang="ru-RU" sz="1100" b="0" i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Raleway" pitchFamily="2" charset="-52"/>
                          <a:ea typeface="+mn-ea"/>
                          <a:cs typeface="Calibri Light" panose="020F0302020204030204" pitchFamily="34" charset="0"/>
                        </a:rPr>
                        <a:t>5 000 000 – </a:t>
                      </a:r>
                      <a:endParaRPr lang="en-US" sz="1100" b="0" i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Raleway" pitchFamily="2" charset="-52"/>
                        <a:ea typeface="+mn-ea"/>
                        <a:cs typeface="Calibri Light" panose="020F0302020204030204" pitchFamily="34" charset="0"/>
                      </a:endParaRPr>
                    </a:p>
                    <a:p>
                      <a:pPr algn="l"/>
                      <a:r>
                        <a:rPr lang="ru-RU" sz="1100" b="0" i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Raleway" pitchFamily="2" charset="-52"/>
                          <a:ea typeface="+mn-ea"/>
                          <a:cs typeface="Calibri Light" panose="020F0302020204030204" pitchFamily="34" charset="0"/>
                        </a:rPr>
                        <a:t>10 000 000 рублей;</a:t>
                      </a:r>
                      <a:br>
                        <a:rPr lang="ru-RU" sz="1100" b="0" i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Raleway" pitchFamily="2" charset="-52"/>
                          <a:ea typeface="+mn-ea"/>
                          <a:cs typeface="Calibri Light" panose="020F0302020204030204" pitchFamily="34" charset="0"/>
                        </a:rPr>
                      </a:br>
                      <a:r>
                        <a:rPr lang="ru-RU" sz="1100" b="0" i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Raleway" pitchFamily="2" charset="-52"/>
                          <a:ea typeface="+mn-ea"/>
                          <a:cs typeface="Calibri Light" panose="020F0302020204030204" pitchFamily="34" charset="0"/>
                        </a:rPr>
                        <a:t>- Информационно-просветительская работа: </a:t>
                      </a:r>
                      <a:endParaRPr lang="en-US" sz="1100" b="0" i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Raleway" pitchFamily="2" charset="-52"/>
                        <a:ea typeface="+mn-ea"/>
                        <a:cs typeface="Calibri Light" panose="020F0302020204030204" pitchFamily="34" charset="0"/>
                      </a:endParaRPr>
                    </a:p>
                    <a:p>
                      <a:pPr algn="l"/>
                      <a:r>
                        <a:rPr lang="ru-RU" sz="1100" b="0" i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Raleway" pitchFamily="2" charset="-52"/>
                          <a:ea typeface="+mn-ea"/>
                          <a:cs typeface="Calibri Light" panose="020F0302020204030204" pitchFamily="34" charset="0"/>
                        </a:rPr>
                        <a:t>1 000 000 – </a:t>
                      </a:r>
                      <a:endParaRPr lang="en-US" sz="1100" b="0" i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Raleway" pitchFamily="2" charset="-52"/>
                        <a:ea typeface="+mn-ea"/>
                        <a:cs typeface="Calibri Light" panose="020F0302020204030204" pitchFamily="34" charset="0"/>
                      </a:endParaRPr>
                    </a:p>
                    <a:p>
                      <a:pPr algn="l"/>
                      <a:r>
                        <a:rPr lang="ru-RU" sz="1100" b="0" i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Raleway" pitchFamily="2" charset="-52"/>
                          <a:ea typeface="+mn-ea"/>
                          <a:cs typeface="Calibri Light" panose="020F0302020204030204" pitchFamily="34" charset="0"/>
                        </a:rPr>
                        <a:t>2 000 000 рублей.</a:t>
                      </a:r>
                      <a:br>
                        <a:rPr lang="ru-RU" sz="1100" b="0" i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Raleway" pitchFamily="2" charset="-52"/>
                          <a:ea typeface="+mn-ea"/>
                          <a:cs typeface="Calibri Light" panose="020F0302020204030204" pitchFamily="34" charset="0"/>
                        </a:rPr>
                      </a:br>
                      <a:r>
                        <a:rPr lang="ru-RU" sz="1100" b="0" i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Raleway" pitchFamily="2" charset="-52"/>
                          <a:ea typeface="+mn-ea"/>
                          <a:cs typeface="Calibri Light" panose="020F0302020204030204" pitchFamily="34" charset="0"/>
                        </a:rPr>
                        <a:t>- Управление и координация: </a:t>
                      </a:r>
                      <a:endParaRPr lang="en-US" sz="1100" b="0" i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Raleway" pitchFamily="2" charset="-52"/>
                        <a:ea typeface="+mn-ea"/>
                        <a:cs typeface="Calibri Light" panose="020F0302020204030204" pitchFamily="34" charset="0"/>
                      </a:endParaRPr>
                    </a:p>
                    <a:p>
                      <a:pPr algn="l"/>
                      <a:r>
                        <a:rPr lang="ru-RU" sz="1100" b="0" i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Raleway" pitchFamily="2" charset="-52"/>
                          <a:ea typeface="+mn-ea"/>
                          <a:cs typeface="Calibri Light" panose="020F0302020204030204" pitchFamily="34" charset="0"/>
                        </a:rPr>
                        <a:t>500 000 – </a:t>
                      </a:r>
                      <a:endParaRPr lang="en-US" sz="1100" b="0" i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Raleway" pitchFamily="2" charset="-52"/>
                        <a:ea typeface="+mn-ea"/>
                        <a:cs typeface="Calibri Light" panose="020F0302020204030204" pitchFamily="34" charset="0"/>
                      </a:endParaRPr>
                    </a:p>
                    <a:p>
                      <a:pPr algn="l"/>
                      <a:r>
                        <a:rPr lang="ru-RU" sz="1100" b="0" i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Raleway" pitchFamily="2" charset="-52"/>
                          <a:ea typeface="+mn-ea"/>
                          <a:cs typeface="Calibri Light" panose="020F0302020204030204" pitchFamily="34" charset="0"/>
                        </a:rPr>
                        <a:t>1 000 000 рублей.</a:t>
                      </a:r>
                    </a:p>
                    <a:p>
                      <a:pPr algn="l"/>
                      <a:endParaRPr lang="ru-RU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Raleway" pitchFamily="2" charset="-52"/>
                        <a:cs typeface="Calibri Light" panose="020F03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gradFill>
                      <a:gsLst>
                        <a:gs pos="0">
                          <a:srgbClr val="FBB3C1">
                            <a:alpha val="0"/>
                          </a:srgbClr>
                        </a:gs>
                        <a:gs pos="5000">
                          <a:schemeClr val="accent1">
                            <a:lumMod val="45000"/>
                            <a:lumOff val="55000"/>
                          </a:schemeClr>
                        </a:gs>
                        <a:gs pos="6000">
                          <a:schemeClr val="accent1">
                            <a:lumMod val="45000"/>
                            <a:lumOff val="55000"/>
                          </a:schemeClr>
                        </a:gs>
                        <a:gs pos="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buFontTx/>
                        <a:buChar char="-"/>
                      </a:pPr>
                      <a:r>
                        <a:rPr lang="ru-RU" sz="1100" b="0" i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Raleway" pitchFamily="2" charset="-52"/>
                          <a:ea typeface="+mn-ea"/>
                          <a:cs typeface="Calibri Light" panose="020F0302020204030204" pitchFamily="34" charset="0"/>
                        </a:rPr>
                        <a:t>Количество площадок, созданных и функционирующих;</a:t>
                      </a:r>
                    </a:p>
                    <a:p>
                      <a:pPr marL="171450" indent="-171450" algn="l">
                        <a:buFontTx/>
                        <a:buChar char="-"/>
                      </a:pPr>
                      <a:r>
                        <a:rPr lang="ru-RU" sz="1100" b="0" i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Raleway" pitchFamily="2" charset="-52"/>
                          <a:ea typeface="+mn-ea"/>
                          <a:cs typeface="Calibri Light" panose="020F0302020204030204" pitchFamily="34" charset="0"/>
                        </a:rPr>
                        <a:t>Уровень участия общества в раздельном сборе;</a:t>
                      </a:r>
                    </a:p>
                    <a:p>
                      <a:pPr marL="171450" indent="-171450" algn="l">
                        <a:buFontTx/>
                        <a:buChar char="-"/>
                      </a:pPr>
                      <a:r>
                        <a:rPr lang="ru-RU" sz="1100" b="0" i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Raleway" pitchFamily="2" charset="-52"/>
                          <a:ea typeface="+mn-ea"/>
                          <a:cs typeface="Calibri Light" panose="020F0302020204030204" pitchFamily="34" charset="0"/>
                        </a:rPr>
                        <a:t>Уровень утилизации и переработки отходов.</a:t>
                      </a:r>
                      <a:endParaRPr lang="ru-RU" sz="11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Raleway" pitchFamily="2" charset="-52"/>
                        <a:cs typeface="Calibri Light" panose="020F03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gradFill>
                      <a:gsLst>
                        <a:gs pos="0">
                          <a:srgbClr val="FBB3C1">
                            <a:alpha val="0"/>
                          </a:srgbClr>
                        </a:gs>
                        <a:gs pos="5000">
                          <a:schemeClr val="accent1">
                            <a:lumMod val="45000"/>
                            <a:lumOff val="55000"/>
                          </a:schemeClr>
                        </a:gs>
                        <a:gs pos="6000">
                          <a:schemeClr val="accent1">
                            <a:lumMod val="45000"/>
                            <a:lumOff val="55000"/>
                          </a:schemeClr>
                        </a:gs>
                        <a:gs pos="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Tx/>
                        <a:buNone/>
                      </a:pPr>
                      <a:r>
                        <a:rPr lang="ru-RU" sz="11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Raleway" pitchFamily="2" charset="-52"/>
                          <a:cs typeface="Calibri Light" panose="020F0302020204030204" pitchFamily="34" charset="0"/>
                        </a:rPr>
                        <a:t>15 500000 рублей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gradFill>
                      <a:gsLst>
                        <a:gs pos="0">
                          <a:srgbClr val="FBB3C1">
                            <a:alpha val="0"/>
                          </a:srgbClr>
                        </a:gs>
                        <a:gs pos="5000">
                          <a:schemeClr val="accent1">
                            <a:lumMod val="45000"/>
                            <a:lumOff val="55000"/>
                          </a:schemeClr>
                        </a:gs>
                        <a:gs pos="6000">
                          <a:schemeClr val="accent1">
                            <a:lumMod val="45000"/>
                            <a:lumOff val="55000"/>
                          </a:schemeClr>
                        </a:gs>
                        <a:gs pos="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Tx/>
                        <a:buNone/>
                      </a:pPr>
                      <a:r>
                        <a:rPr lang="ru-RU" sz="105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Raleway" pitchFamily="2" charset="-52"/>
                          <a:cs typeface="Calibri Light" panose="020F0302020204030204" pitchFamily="34" charset="0"/>
                        </a:rPr>
                        <a:t>Патент (приложение пространство</a:t>
                      </a:r>
                      <a:r>
                        <a:rPr lang="ru-RU" sz="105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Raleway" pitchFamily="2" charset="-52"/>
                          <a:cs typeface="Calibri Light" panose="020F0302020204030204" pitchFamily="34" charset="0"/>
                        </a:rPr>
                        <a:t> «</a:t>
                      </a:r>
                      <a:r>
                        <a:rPr lang="ru-RU" sz="1050" baseline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Raleway" pitchFamily="2" charset="-52"/>
                          <a:cs typeface="Calibri Light" panose="020F0302020204030204" pitchFamily="34" charset="0"/>
                        </a:rPr>
                        <a:t>ЭкоПлощадки</a:t>
                      </a:r>
                      <a:r>
                        <a:rPr lang="ru-RU" sz="105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Raleway" pitchFamily="2" charset="-52"/>
                          <a:cs typeface="Calibri Light" panose="020F0302020204030204" pitchFamily="34" charset="0"/>
                        </a:rPr>
                        <a:t>») </a:t>
                      </a:r>
                    </a:p>
                    <a:p>
                      <a:pPr marL="0" indent="0" algn="l">
                        <a:buFontTx/>
                        <a:buNone/>
                      </a:pPr>
                      <a:r>
                        <a:rPr lang="ru-RU" sz="105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Raleway" pitchFamily="2" charset="-52"/>
                          <a:cs typeface="Calibri Light" panose="020F0302020204030204" pitchFamily="34" charset="0"/>
                        </a:rPr>
                        <a:t>Лицензия на создание пространства «</a:t>
                      </a:r>
                      <a:r>
                        <a:rPr lang="ru-RU" sz="1050" baseline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Raleway" pitchFamily="2" charset="-52"/>
                          <a:cs typeface="Calibri Light" panose="020F0302020204030204" pitchFamily="34" charset="0"/>
                        </a:rPr>
                        <a:t>ЭкоПлощадки</a:t>
                      </a:r>
                      <a:r>
                        <a:rPr lang="ru-RU" sz="105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Raleway" pitchFamily="2" charset="-52"/>
                          <a:cs typeface="Calibri Light" panose="020F0302020204030204" pitchFamily="34" charset="0"/>
                        </a:rPr>
                        <a:t>» </a:t>
                      </a:r>
                    </a:p>
                    <a:p>
                      <a:pPr marL="0" indent="0" algn="l">
                        <a:buFontTx/>
                        <a:buNone/>
                      </a:pPr>
                      <a:r>
                        <a:rPr lang="ru-RU" sz="105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Raleway" pitchFamily="2" charset="-52"/>
                          <a:cs typeface="Calibri Light" panose="020F0302020204030204" pitchFamily="34" charset="0"/>
                        </a:rPr>
                        <a:t>Специализированные контракты с государственными учреждениями</a:t>
                      </a:r>
                    </a:p>
                    <a:p>
                      <a:pPr marL="0" indent="0" algn="l">
                        <a:buFontTx/>
                        <a:buNone/>
                      </a:pPr>
                      <a:r>
                        <a:rPr lang="ru-RU" sz="105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Raleway" pitchFamily="2" charset="-52"/>
                          <a:cs typeface="Calibri Light" panose="020F0302020204030204" pitchFamily="34" charset="0"/>
                        </a:rPr>
                        <a:t>Отсутствие аналогичных проектов на рынке</a:t>
                      </a:r>
                      <a:endParaRPr lang="ru-RU" sz="105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Raleway" pitchFamily="2" charset="-52"/>
                        <a:cs typeface="Calibri Light" panose="020F03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gradFill>
                      <a:gsLst>
                        <a:gs pos="0">
                          <a:srgbClr val="FBB3C1">
                            <a:alpha val="0"/>
                          </a:srgbClr>
                        </a:gs>
                        <a:gs pos="5000">
                          <a:schemeClr val="accent1">
                            <a:lumMod val="45000"/>
                            <a:lumOff val="55000"/>
                          </a:schemeClr>
                        </a:gs>
                        <a:gs pos="6000">
                          <a:schemeClr val="accent1">
                            <a:lumMod val="45000"/>
                            <a:lumOff val="55000"/>
                          </a:schemeClr>
                        </a:gs>
                        <a:gs pos="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580529698"/>
                  </a:ext>
                </a:extLst>
              </a:tr>
            </a:tbl>
          </a:graphicData>
        </a:graphic>
      </p:graphicFrame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754C749-A86E-5804-6F53-8D3754416F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42334" y="27773"/>
            <a:ext cx="744709" cy="744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8545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89000"/>
              </a:schemeClr>
            </a:gs>
            <a:gs pos="23000">
              <a:schemeClr val="accent1">
                <a:lumMod val="89000"/>
              </a:schemeClr>
            </a:gs>
            <a:gs pos="69000">
              <a:schemeClr val="accent1">
                <a:lumMod val="75000"/>
              </a:schemeClr>
            </a:gs>
            <a:gs pos="97000">
              <a:schemeClr val="accent1">
                <a:lumMod val="7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араллелограмм 9">
            <a:extLst>
              <a:ext uri="{FF2B5EF4-FFF2-40B4-BE49-F238E27FC236}">
                <a16:creationId xmlns:a16="http://schemas.microsoft.com/office/drawing/2014/main" id="{6AD43FD5-90FD-0DC0-3121-45B3E5ECF1C9}"/>
              </a:ext>
            </a:extLst>
          </p:cNvPr>
          <p:cNvSpPr/>
          <p:nvPr/>
        </p:nvSpPr>
        <p:spPr>
          <a:xfrm>
            <a:off x="-4813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FDC9BDE-309E-6A8E-8974-1A3B778B0C0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" r="4" b="44"/>
          <a:stretch/>
        </p:blipFill>
        <p:spPr>
          <a:xfrm>
            <a:off x="11051361" y="0"/>
            <a:ext cx="955296" cy="954742"/>
          </a:xfrm>
          <a:prstGeom prst="rect">
            <a:avLst/>
          </a:prstGeom>
        </p:spPr>
      </p:pic>
      <p:sp>
        <p:nvSpPr>
          <p:cNvPr id="13" name="Параллелограмм 12">
            <a:extLst>
              <a:ext uri="{FF2B5EF4-FFF2-40B4-BE49-F238E27FC236}">
                <a16:creationId xmlns:a16="http://schemas.microsoft.com/office/drawing/2014/main" id="{36D5DF93-2E52-8543-CF37-7604DD1C59AD}"/>
              </a:ext>
            </a:extLst>
          </p:cNvPr>
          <p:cNvSpPr/>
          <p:nvPr/>
        </p:nvSpPr>
        <p:spPr>
          <a:xfrm>
            <a:off x="65229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4" name="Параллелограмм 13">
            <a:extLst>
              <a:ext uri="{FF2B5EF4-FFF2-40B4-BE49-F238E27FC236}">
                <a16:creationId xmlns:a16="http://schemas.microsoft.com/office/drawing/2014/main" id="{6793C5E3-9416-FE37-19CC-D5632112D607}"/>
              </a:ext>
            </a:extLst>
          </p:cNvPr>
          <p:cNvSpPr/>
          <p:nvPr/>
        </p:nvSpPr>
        <p:spPr>
          <a:xfrm>
            <a:off x="418817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BB3C1">
                  <a:shade val="30000"/>
                  <a:satMod val="115000"/>
                </a:srgbClr>
              </a:gs>
              <a:gs pos="50000">
                <a:srgbClr val="FBB3C1">
                  <a:shade val="67500"/>
                  <a:satMod val="115000"/>
                </a:srgbClr>
              </a:gs>
              <a:gs pos="100000">
                <a:srgbClr val="FBB3C1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6" name="Параллелограмм 15">
            <a:extLst>
              <a:ext uri="{FF2B5EF4-FFF2-40B4-BE49-F238E27FC236}">
                <a16:creationId xmlns:a16="http://schemas.microsoft.com/office/drawing/2014/main" id="{551F7903-3A95-F210-2269-21B4A0198632}"/>
              </a:ext>
            </a:extLst>
          </p:cNvPr>
          <p:cNvSpPr/>
          <p:nvPr/>
        </p:nvSpPr>
        <p:spPr>
          <a:xfrm>
            <a:off x="185343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D493C">
                  <a:shade val="30000"/>
                  <a:satMod val="115000"/>
                </a:srgbClr>
              </a:gs>
              <a:gs pos="50000">
                <a:srgbClr val="FD493C">
                  <a:shade val="67500"/>
                  <a:satMod val="115000"/>
                </a:srgbClr>
              </a:gs>
              <a:gs pos="100000">
                <a:srgbClr val="FD493C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7" name="Параллелограмм 16">
            <a:extLst>
              <a:ext uri="{FF2B5EF4-FFF2-40B4-BE49-F238E27FC236}">
                <a16:creationId xmlns:a16="http://schemas.microsoft.com/office/drawing/2014/main" id="{60C1C46E-718B-24D8-755E-DBD0D2425E3F}"/>
              </a:ext>
            </a:extLst>
          </p:cNvPr>
          <p:cNvSpPr/>
          <p:nvPr/>
        </p:nvSpPr>
        <p:spPr>
          <a:xfrm>
            <a:off x="885766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8F00FF">
                  <a:shade val="30000"/>
                  <a:satMod val="115000"/>
                </a:srgbClr>
              </a:gs>
              <a:gs pos="50000">
                <a:srgbClr val="8F00FF">
                  <a:shade val="67500"/>
                  <a:satMod val="115000"/>
                </a:srgbClr>
              </a:gs>
              <a:gs pos="100000">
                <a:srgbClr val="8F00FF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8" name="Параллелограмм 17">
            <a:extLst>
              <a:ext uri="{FF2B5EF4-FFF2-40B4-BE49-F238E27FC236}">
                <a16:creationId xmlns:a16="http://schemas.microsoft.com/office/drawing/2014/main" id="{62ADD8CD-CDF0-A7FF-DEE7-6ABE68D94E9B}"/>
              </a:ext>
            </a:extLst>
          </p:cNvPr>
          <p:cNvSpPr/>
          <p:nvPr/>
        </p:nvSpPr>
        <p:spPr>
          <a:xfrm>
            <a:off x="1119241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AAD7E0">
                  <a:shade val="30000"/>
                  <a:satMod val="115000"/>
                </a:srgbClr>
              </a:gs>
              <a:gs pos="50000">
                <a:srgbClr val="AAD7E0">
                  <a:shade val="67500"/>
                  <a:satMod val="115000"/>
                </a:srgbClr>
              </a:gs>
              <a:gs pos="100000">
                <a:srgbClr val="AAD7E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9" name="Параллелограмм 18">
            <a:extLst>
              <a:ext uri="{FF2B5EF4-FFF2-40B4-BE49-F238E27FC236}">
                <a16:creationId xmlns:a16="http://schemas.microsoft.com/office/drawing/2014/main" id="{1F036D4D-80FE-8177-39E8-EB75AA32A0F3}"/>
              </a:ext>
            </a:extLst>
          </p:cNvPr>
          <p:cNvSpPr/>
          <p:nvPr/>
        </p:nvSpPr>
        <p:spPr>
          <a:xfrm>
            <a:off x="1352715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0" name="Параллелограмм 19">
            <a:extLst>
              <a:ext uri="{FF2B5EF4-FFF2-40B4-BE49-F238E27FC236}">
                <a16:creationId xmlns:a16="http://schemas.microsoft.com/office/drawing/2014/main" id="{E897E93A-A89D-86F7-7C5E-D299D2E59219}"/>
              </a:ext>
            </a:extLst>
          </p:cNvPr>
          <p:cNvSpPr/>
          <p:nvPr/>
        </p:nvSpPr>
        <p:spPr>
          <a:xfrm>
            <a:off x="2053139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1" name="Параллелограмм 20">
            <a:extLst>
              <a:ext uri="{FF2B5EF4-FFF2-40B4-BE49-F238E27FC236}">
                <a16:creationId xmlns:a16="http://schemas.microsoft.com/office/drawing/2014/main" id="{E84CBC78-A82C-4153-6641-3BC33F504F44}"/>
              </a:ext>
            </a:extLst>
          </p:cNvPr>
          <p:cNvSpPr/>
          <p:nvPr/>
        </p:nvSpPr>
        <p:spPr>
          <a:xfrm>
            <a:off x="1819664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BB3C1">
                  <a:shade val="30000"/>
                  <a:satMod val="115000"/>
                </a:srgbClr>
              </a:gs>
              <a:gs pos="50000">
                <a:srgbClr val="FBB3C1">
                  <a:shade val="67500"/>
                  <a:satMod val="115000"/>
                </a:srgbClr>
              </a:gs>
              <a:gs pos="100000">
                <a:srgbClr val="FBB3C1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2" name="Параллелограмм 21">
            <a:extLst>
              <a:ext uri="{FF2B5EF4-FFF2-40B4-BE49-F238E27FC236}">
                <a16:creationId xmlns:a16="http://schemas.microsoft.com/office/drawing/2014/main" id="{051AE926-2B8A-F39E-C098-59432649A785}"/>
              </a:ext>
            </a:extLst>
          </p:cNvPr>
          <p:cNvSpPr/>
          <p:nvPr/>
        </p:nvSpPr>
        <p:spPr>
          <a:xfrm>
            <a:off x="1586190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D493C">
                  <a:shade val="30000"/>
                  <a:satMod val="115000"/>
                </a:srgbClr>
              </a:gs>
              <a:gs pos="50000">
                <a:srgbClr val="FD493C">
                  <a:shade val="67500"/>
                  <a:satMod val="115000"/>
                </a:srgbClr>
              </a:gs>
              <a:gs pos="100000">
                <a:srgbClr val="FD493C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3" name="Параллелограмм 22">
            <a:extLst>
              <a:ext uri="{FF2B5EF4-FFF2-40B4-BE49-F238E27FC236}">
                <a16:creationId xmlns:a16="http://schemas.microsoft.com/office/drawing/2014/main" id="{EA8A35E3-2F40-03ED-178F-DC91D8193CB1}"/>
              </a:ext>
            </a:extLst>
          </p:cNvPr>
          <p:cNvSpPr/>
          <p:nvPr/>
        </p:nvSpPr>
        <p:spPr>
          <a:xfrm>
            <a:off x="2286613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8F00FF">
                  <a:shade val="30000"/>
                  <a:satMod val="115000"/>
                </a:srgbClr>
              </a:gs>
              <a:gs pos="50000">
                <a:srgbClr val="8F00FF">
                  <a:shade val="67500"/>
                  <a:satMod val="115000"/>
                </a:srgbClr>
              </a:gs>
              <a:gs pos="100000">
                <a:srgbClr val="8F00FF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4" name="Параллелограмм 23">
            <a:extLst>
              <a:ext uri="{FF2B5EF4-FFF2-40B4-BE49-F238E27FC236}">
                <a16:creationId xmlns:a16="http://schemas.microsoft.com/office/drawing/2014/main" id="{E3FB1573-D547-D069-0E58-B8A82C92014A}"/>
              </a:ext>
            </a:extLst>
          </p:cNvPr>
          <p:cNvSpPr/>
          <p:nvPr/>
        </p:nvSpPr>
        <p:spPr>
          <a:xfrm>
            <a:off x="2520088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AAD7E0">
                  <a:shade val="30000"/>
                  <a:satMod val="115000"/>
                </a:srgbClr>
              </a:gs>
              <a:gs pos="50000">
                <a:srgbClr val="AAD7E0">
                  <a:shade val="67500"/>
                  <a:satMod val="115000"/>
                </a:srgbClr>
              </a:gs>
              <a:gs pos="100000">
                <a:srgbClr val="AAD7E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7" name="Параллелограмм 26">
            <a:extLst>
              <a:ext uri="{FF2B5EF4-FFF2-40B4-BE49-F238E27FC236}">
                <a16:creationId xmlns:a16="http://schemas.microsoft.com/office/drawing/2014/main" id="{55DE5CA3-4421-622D-6299-11F7A7A9A0B3}"/>
              </a:ext>
            </a:extLst>
          </p:cNvPr>
          <p:cNvSpPr/>
          <p:nvPr/>
        </p:nvSpPr>
        <p:spPr>
          <a:xfrm>
            <a:off x="275356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5" name="Google Shape;128;p2">
            <a:extLst>
              <a:ext uri="{FF2B5EF4-FFF2-40B4-BE49-F238E27FC236}">
                <a16:creationId xmlns:a16="http://schemas.microsoft.com/office/drawing/2014/main" id="{C1BBF493-04C5-F1A6-E37F-5501AE94436E}"/>
              </a:ext>
            </a:extLst>
          </p:cNvPr>
          <p:cNvSpPr txBox="1"/>
          <p:nvPr/>
        </p:nvSpPr>
        <p:spPr>
          <a:xfrm>
            <a:off x="185343" y="64915"/>
            <a:ext cx="10653942" cy="82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3667" tIns="103667" rIns="103667" bIns="103667" anchor="t" anchorCtr="0">
            <a:spAutoFit/>
          </a:bodyPr>
          <a:lstStyle/>
          <a:p>
            <a:pPr>
              <a:buClr>
                <a:srgbClr val="000000"/>
              </a:buClr>
              <a:buSzPts val="3000"/>
            </a:pPr>
            <a:r>
              <a:rPr lang="ru-RU" sz="4000" dirty="0">
                <a:solidFill>
                  <a:schemeClr val="bg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ТЕКУЩИЕ РЕЗУЛЬТАТЫ</a:t>
            </a:r>
            <a:endParaRPr sz="4000" dirty="0">
              <a:solidFill>
                <a:schemeClr val="bg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2" name="Google Shape;120;p2">
            <a:extLst>
              <a:ext uri="{FF2B5EF4-FFF2-40B4-BE49-F238E27FC236}">
                <a16:creationId xmlns:a16="http://schemas.microsoft.com/office/drawing/2014/main" id="{CEB196EE-599F-3CD1-B4A5-FD03B48B2EC4}"/>
              </a:ext>
            </a:extLst>
          </p:cNvPr>
          <p:cNvSpPr txBox="1">
            <a:spLocks/>
          </p:cNvSpPr>
          <p:nvPr/>
        </p:nvSpPr>
        <p:spPr>
          <a:xfrm>
            <a:off x="236073" y="1684079"/>
            <a:ext cx="4668436" cy="2139776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chemeClr val="dk1"/>
              </a:buClr>
              <a:buSzPts val="1100"/>
              <a:buNone/>
            </a:pPr>
            <a:r>
              <a:rPr lang="ru-RU" sz="1800" dirty="0">
                <a:solidFill>
                  <a:schemeClr val="bg1"/>
                </a:solidFill>
              </a:rPr>
              <a:t>На данный момент команда провела опрос среди целевой аудитории и выяснила, что во-первых во время интервью 70% опрашиваемых стеснялись признавать неправильную утилизацию отходов. Во-вторых в ходе опроса было установлено, что экология в настоящее время оставляет желать лучшего и необходимо принимать меры. Абсолютное большинство опрашиваемых проголосовало за использование приложения и специализированных площадок для утилизации отходов. А также поддержали идею о накопительные бонусах в приложении.</a:t>
            </a:r>
            <a:br>
              <a:rPr lang="ru-RU" sz="1800" dirty="0">
                <a:solidFill>
                  <a:schemeClr val="bg1"/>
                </a:solidFill>
              </a:rPr>
            </a:br>
            <a:r>
              <a:rPr lang="ru-RU" sz="1800" dirty="0">
                <a:solidFill>
                  <a:schemeClr val="bg1"/>
                </a:solidFill>
              </a:rPr>
              <a:t>Таким образом результаты опрошенных выглядят следующим образом (20 опрошенных респондентов) :</a:t>
            </a:r>
            <a:endParaRPr lang="ru-RU" sz="1800" dirty="0">
              <a:solidFill>
                <a:schemeClr val="bg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1673987624"/>
              </p:ext>
            </p:extLst>
          </p:nvPr>
        </p:nvGraphicFramePr>
        <p:xfrm>
          <a:off x="4823804" y="954742"/>
          <a:ext cx="7271214" cy="57286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5120367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89000"/>
              </a:schemeClr>
            </a:gs>
            <a:gs pos="23000">
              <a:schemeClr val="accent1">
                <a:lumMod val="89000"/>
              </a:schemeClr>
            </a:gs>
            <a:gs pos="69000">
              <a:schemeClr val="accent1">
                <a:lumMod val="75000"/>
              </a:schemeClr>
            </a:gs>
            <a:gs pos="97000">
              <a:schemeClr val="accent1">
                <a:lumMod val="7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араллелограмм 9">
            <a:extLst>
              <a:ext uri="{FF2B5EF4-FFF2-40B4-BE49-F238E27FC236}">
                <a16:creationId xmlns:a16="http://schemas.microsoft.com/office/drawing/2014/main" id="{6AD43FD5-90FD-0DC0-3121-45B3E5ECF1C9}"/>
              </a:ext>
            </a:extLst>
          </p:cNvPr>
          <p:cNvSpPr/>
          <p:nvPr/>
        </p:nvSpPr>
        <p:spPr>
          <a:xfrm>
            <a:off x="-84221" y="672119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FDC9BDE-309E-6A8E-8974-1A3B778B0C0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" r="4" b="44"/>
          <a:stretch/>
        </p:blipFill>
        <p:spPr>
          <a:xfrm>
            <a:off x="11051361" y="0"/>
            <a:ext cx="955296" cy="954742"/>
          </a:xfrm>
          <a:prstGeom prst="rect">
            <a:avLst/>
          </a:prstGeom>
        </p:spPr>
      </p:pic>
      <p:sp>
        <p:nvSpPr>
          <p:cNvPr id="13" name="Параллелограмм 12">
            <a:extLst>
              <a:ext uri="{FF2B5EF4-FFF2-40B4-BE49-F238E27FC236}">
                <a16:creationId xmlns:a16="http://schemas.microsoft.com/office/drawing/2014/main" id="{36D5DF93-2E52-8543-CF37-7604DD1C59AD}"/>
              </a:ext>
            </a:extLst>
          </p:cNvPr>
          <p:cNvSpPr/>
          <p:nvPr/>
        </p:nvSpPr>
        <p:spPr>
          <a:xfrm>
            <a:off x="616203" y="672119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4" name="Параллелограмм 13">
            <a:extLst>
              <a:ext uri="{FF2B5EF4-FFF2-40B4-BE49-F238E27FC236}">
                <a16:creationId xmlns:a16="http://schemas.microsoft.com/office/drawing/2014/main" id="{6793C5E3-9416-FE37-19CC-D5632112D607}"/>
              </a:ext>
            </a:extLst>
          </p:cNvPr>
          <p:cNvSpPr/>
          <p:nvPr/>
        </p:nvSpPr>
        <p:spPr>
          <a:xfrm>
            <a:off x="382728" y="672119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BB3C1">
                  <a:shade val="30000"/>
                  <a:satMod val="115000"/>
                </a:srgbClr>
              </a:gs>
              <a:gs pos="50000">
                <a:srgbClr val="FBB3C1">
                  <a:shade val="67500"/>
                  <a:satMod val="115000"/>
                </a:srgbClr>
              </a:gs>
              <a:gs pos="100000">
                <a:srgbClr val="FBB3C1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6" name="Параллелограмм 15">
            <a:extLst>
              <a:ext uri="{FF2B5EF4-FFF2-40B4-BE49-F238E27FC236}">
                <a16:creationId xmlns:a16="http://schemas.microsoft.com/office/drawing/2014/main" id="{551F7903-3A95-F210-2269-21B4A0198632}"/>
              </a:ext>
            </a:extLst>
          </p:cNvPr>
          <p:cNvSpPr/>
          <p:nvPr/>
        </p:nvSpPr>
        <p:spPr>
          <a:xfrm>
            <a:off x="149254" y="672119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D493C">
                  <a:shade val="30000"/>
                  <a:satMod val="115000"/>
                </a:srgbClr>
              </a:gs>
              <a:gs pos="50000">
                <a:srgbClr val="FD493C">
                  <a:shade val="67500"/>
                  <a:satMod val="115000"/>
                </a:srgbClr>
              </a:gs>
              <a:gs pos="100000">
                <a:srgbClr val="FD493C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7" name="Параллелограмм 16">
            <a:extLst>
              <a:ext uri="{FF2B5EF4-FFF2-40B4-BE49-F238E27FC236}">
                <a16:creationId xmlns:a16="http://schemas.microsoft.com/office/drawing/2014/main" id="{60C1C46E-718B-24D8-755E-DBD0D2425E3F}"/>
              </a:ext>
            </a:extLst>
          </p:cNvPr>
          <p:cNvSpPr/>
          <p:nvPr/>
        </p:nvSpPr>
        <p:spPr>
          <a:xfrm>
            <a:off x="849677" y="672119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8F00FF">
                  <a:shade val="30000"/>
                  <a:satMod val="115000"/>
                </a:srgbClr>
              </a:gs>
              <a:gs pos="50000">
                <a:srgbClr val="8F00FF">
                  <a:shade val="67500"/>
                  <a:satMod val="115000"/>
                </a:srgbClr>
              </a:gs>
              <a:gs pos="100000">
                <a:srgbClr val="8F00FF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8" name="Параллелограмм 17">
            <a:extLst>
              <a:ext uri="{FF2B5EF4-FFF2-40B4-BE49-F238E27FC236}">
                <a16:creationId xmlns:a16="http://schemas.microsoft.com/office/drawing/2014/main" id="{62ADD8CD-CDF0-A7FF-DEE7-6ABE68D94E9B}"/>
              </a:ext>
            </a:extLst>
          </p:cNvPr>
          <p:cNvSpPr/>
          <p:nvPr/>
        </p:nvSpPr>
        <p:spPr>
          <a:xfrm>
            <a:off x="1083152" y="672119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AAD7E0">
                  <a:shade val="30000"/>
                  <a:satMod val="115000"/>
                </a:srgbClr>
              </a:gs>
              <a:gs pos="50000">
                <a:srgbClr val="AAD7E0">
                  <a:shade val="67500"/>
                  <a:satMod val="115000"/>
                </a:srgbClr>
              </a:gs>
              <a:gs pos="100000">
                <a:srgbClr val="AAD7E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9" name="Параллелограмм 18">
            <a:extLst>
              <a:ext uri="{FF2B5EF4-FFF2-40B4-BE49-F238E27FC236}">
                <a16:creationId xmlns:a16="http://schemas.microsoft.com/office/drawing/2014/main" id="{1F036D4D-80FE-8177-39E8-EB75AA32A0F3}"/>
              </a:ext>
            </a:extLst>
          </p:cNvPr>
          <p:cNvSpPr/>
          <p:nvPr/>
        </p:nvSpPr>
        <p:spPr>
          <a:xfrm>
            <a:off x="1316626" y="672119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0" name="Параллелограмм 19">
            <a:extLst>
              <a:ext uri="{FF2B5EF4-FFF2-40B4-BE49-F238E27FC236}">
                <a16:creationId xmlns:a16="http://schemas.microsoft.com/office/drawing/2014/main" id="{E897E93A-A89D-86F7-7C5E-D299D2E59219}"/>
              </a:ext>
            </a:extLst>
          </p:cNvPr>
          <p:cNvSpPr/>
          <p:nvPr/>
        </p:nvSpPr>
        <p:spPr>
          <a:xfrm>
            <a:off x="2017050" y="672119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1" name="Параллелограмм 20">
            <a:extLst>
              <a:ext uri="{FF2B5EF4-FFF2-40B4-BE49-F238E27FC236}">
                <a16:creationId xmlns:a16="http://schemas.microsoft.com/office/drawing/2014/main" id="{E84CBC78-A82C-4153-6641-3BC33F504F44}"/>
              </a:ext>
            </a:extLst>
          </p:cNvPr>
          <p:cNvSpPr/>
          <p:nvPr/>
        </p:nvSpPr>
        <p:spPr>
          <a:xfrm>
            <a:off x="1783575" y="672119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BB3C1">
                  <a:shade val="30000"/>
                  <a:satMod val="115000"/>
                </a:srgbClr>
              </a:gs>
              <a:gs pos="50000">
                <a:srgbClr val="FBB3C1">
                  <a:shade val="67500"/>
                  <a:satMod val="115000"/>
                </a:srgbClr>
              </a:gs>
              <a:gs pos="100000">
                <a:srgbClr val="FBB3C1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2" name="Параллелограмм 21">
            <a:extLst>
              <a:ext uri="{FF2B5EF4-FFF2-40B4-BE49-F238E27FC236}">
                <a16:creationId xmlns:a16="http://schemas.microsoft.com/office/drawing/2014/main" id="{051AE926-2B8A-F39E-C098-59432649A785}"/>
              </a:ext>
            </a:extLst>
          </p:cNvPr>
          <p:cNvSpPr/>
          <p:nvPr/>
        </p:nvSpPr>
        <p:spPr>
          <a:xfrm>
            <a:off x="1550101" y="672119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D493C">
                  <a:shade val="30000"/>
                  <a:satMod val="115000"/>
                </a:srgbClr>
              </a:gs>
              <a:gs pos="50000">
                <a:srgbClr val="FD493C">
                  <a:shade val="67500"/>
                  <a:satMod val="115000"/>
                </a:srgbClr>
              </a:gs>
              <a:gs pos="100000">
                <a:srgbClr val="FD493C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3" name="Параллелограмм 22">
            <a:extLst>
              <a:ext uri="{FF2B5EF4-FFF2-40B4-BE49-F238E27FC236}">
                <a16:creationId xmlns:a16="http://schemas.microsoft.com/office/drawing/2014/main" id="{EA8A35E3-2F40-03ED-178F-DC91D8193CB1}"/>
              </a:ext>
            </a:extLst>
          </p:cNvPr>
          <p:cNvSpPr/>
          <p:nvPr/>
        </p:nvSpPr>
        <p:spPr>
          <a:xfrm>
            <a:off x="2250524" y="672119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8F00FF">
                  <a:shade val="30000"/>
                  <a:satMod val="115000"/>
                </a:srgbClr>
              </a:gs>
              <a:gs pos="50000">
                <a:srgbClr val="8F00FF">
                  <a:shade val="67500"/>
                  <a:satMod val="115000"/>
                </a:srgbClr>
              </a:gs>
              <a:gs pos="100000">
                <a:srgbClr val="8F00FF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4" name="Параллелограмм 23">
            <a:extLst>
              <a:ext uri="{FF2B5EF4-FFF2-40B4-BE49-F238E27FC236}">
                <a16:creationId xmlns:a16="http://schemas.microsoft.com/office/drawing/2014/main" id="{E3FB1573-D547-D069-0E58-B8A82C92014A}"/>
              </a:ext>
            </a:extLst>
          </p:cNvPr>
          <p:cNvSpPr/>
          <p:nvPr/>
        </p:nvSpPr>
        <p:spPr>
          <a:xfrm>
            <a:off x="2483999" y="672119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AAD7E0">
                  <a:shade val="30000"/>
                  <a:satMod val="115000"/>
                </a:srgbClr>
              </a:gs>
              <a:gs pos="50000">
                <a:srgbClr val="AAD7E0">
                  <a:shade val="67500"/>
                  <a:satMod val="115000"/>
                </a:srgbClr>
              </a:gs>
              <a:gs pos="100000">
                <a:srgbClr val="AAD7E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7" name="Параллелограмм 26">
            <a:extLst>
              <a:ext uri="{FF2B5EF4-FFF2-40B4-BE49-F238E27FC236}">
                <a16:creationId xmlns:a16="http://schemas.microsoft.com/office/drawing/2014/main" id="{55DE5CA3-4421-622D-6299-11F7A7A9A0B3}"/>
              </a:ext>
            </a:extLst>
          </p:cNvPr>
          <p:cNvSpPr/>
          <p:nvPr/>
        </p:nvSpPr>
        <p:spPr>
          <a:xfrm>
            <a:off x="2717473" y="672119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aphicFrame>
        <p:nvGraphicFramePr>
          <p:cNvPr id="2" name="Объект 3">
            <a:extLst>
              <a:ext uri="{FF2B5EF4-FFF2-40B4-BE49-F238E27FC236}">
                <a16:creationId xmlns:a16="http://schemas.microsoft.com/office/drawing/2014/main" id="{2AF6787B-5B4E-4CB2-7F93-1E8337A61FA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21311164"/>
              </p:ext>
            </p:extLst>
          </p:nvPr>
        </p:nvGraphicFramePr>
        <p:xfrm>
          <a:off x="36098" y="866274"/>
          <a:ext cx="12122020" cy="5964313"/>
        </p:xfrm>
        <a:graphic>
          <a:graphicData uri="http://schemas.openxmlformats.org/drawingml/2006/table">
            <a:tbl>
              <a:tblPr firstRow="1" firstCol="1" bandRow="1">
                <a:tableStyleId>{9D7B26C5-4107-4FEC-AEDC-1716B250A1EF}</a:tableStyleId>
              </a:tblPr>
              <a:tblGrid>
                <a:gridCol w="4582071">
                  <a:extLst>
                    <a:ext uri="{9D8B030D-6E8A-4147-A177-3AD203B41FA5}">
                      <a16:colId xmlns:a16="http://schemas.microsoft.com/office/drawing/2014/main" val="3191457035"/>
                    </a:ext>
                  </a:extLst>
                </a:gridCol>
                <a:gridCol w="1694616">
                  <a:extLst>
                    <a:ext uri="{9D8B030D-6E8A-4147-A177-3AD203B41FA5}">
                      <a16:colId xmlns:a16="http://schemas.microsoft.com/office/drawing/2014/main" val="3865071199"/>
                    </a:ext>
                  </a:extLst>
                </a:gridCol>
                <a:gridCol w="866326">
                  <a:extLst>
                    <a:ext uri="{9D8B030D-6E8A-4147-A177-3AD203B41FA5}">
                      <a16:colId xmlns:a16="http://schemas.microsoft.com/office/drawing/2014/main" val="2698107063"/>
                    </a:ext>
                  </a:extLst>
                </a:gridCol>
                <a:gridCol w="866326">
                  <a:extLst>
                    <a:ext uri="{9D8B030D-6E8A-4147-A177-3AD203B41FA5}">
                      <a16:colId xmlns:a16="http://schemas.microsoft.com/office/drawing/2014/main" val="2988284160"/>
                    </a:ext>
                  </a:extLst>
                </a:gridCol>
                <a:gridCol w="796348">
                  <a:extLst>
                    <a:ext uri="{9D8B030D-6E8A-4147-A177-3AD203B41FA5}">
                      <a16:colId xmlns:a16="http://schemas.microsoft.com/office/drawing/2014/main" val="1531748236"/>
                    </a:ext>
                  </a:extLst>
                </a:gridCol>
                <a:gridCol w="866326">
                  <a:extLst>
                    <a:ext uri="{9D8B030D-6E8A-4147-A177-3AD203B41FA5}">
                      <a16:colId xmlns:a16="http://schemas.microsoft.com/office/drawing/2014/main" val="1321477792"/>
                    </a:ext>
                  </a:extLst>
                </a:gridCol>
                <a:gridCol w="866326">
                  <a:extLst>
                    <a:ext uri="{9D8B030D-6E8A-4147-A177-3AD203B41FA5}">
                      <a16:colId xmlns:a16="http://schemas.microsoft.com/office/drawing/2014/main" val="189721942"/>
                    </a:ext>
                  </a:extLst>
                </a:gridCol>
                <a:gridCol w="866326">
                  <a:extLst>
                    <a:ext uri="{9D8B030D-6E8A-4147-A177-3AD203B41FA5}">
                      <a16:colId xmlns:a16="http://schemas.microsoft.com/office/drawing/2014/main" val="2417374795"/>
                    </a:ext>
                  </a:extLst>
                </a:gridCol>
                <a:gridCol w="717355">
                  <a:extLst>
                    <a:ext uri="{9D8B030D-6E8A-4147-A177-3AD203B41FA5}">
                      <a16:colId xmlns:a16="http://schemas.microsoft.com/office/drawing/2014/main" val="4006442167"/>
                    </a:ext>
                  </a:extLst>
                </a:gridCol>
              </a:tblGrid>
              <a:tr h="276688"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Статьи бюджета (показатель)</a:t>
                      </a:r>
                      <a:endParaRPr lang="ru-RU" sz="14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 (план)</a:t>
                      </a:r>
                      <a:endParaRPr lang="ru-RU" sz="14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 rowSpan="2"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Бюджетный период</a:t>
                      </a:r>
                      <a:endParaRPr lang="ru-RU" sz="14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за период (проект)</a:t>
                      </a:r>
                      <a:endParaRPr lang="ru-RU" sz="14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0065528"/>
                  </a:ext>
                </a:extLst>
              </a:tr>
              <a:tr h="2766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 факт</a:t>
                      </a:r>
                      <a:endParaRPr lang="ru-RU" sz="14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отклонение</a:t>
                      </a:r>
                      <a:endParaRPr lang="ru-RU" sz="14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1077037"/>
                  </a:ext>
                </a:extLst>
              </a:tr>
              <a:tr h="2766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абс</a:t>
                      </a:r>
                      <a:r>
                        <a:rPr lang="ru-RU" sz="14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4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4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64655"/>
                  </a:ext>
                </a:extLst>
              </a:tr>
              <a:tr h="27668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Инвестиции</a:t>
                      </a:r>
                      <a:endParaRPr lang="ru-RU" sz="1400" b="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12.0 млн.</a:t>
                      </a:r>
                      <a:endParaRPr lang="ru-RU" sz="14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млн.</a:t>
                      </a:r>
                      <a:endParaRPr lang="ru-RU" sz="14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млн.</a:t>
                      </a:r>
                      <a:endParaRPr lang="ru-RU" sz="14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млн.</a:t>
                      </a:r>
                      <a:endParaRPr lang="ru-RU" sz="14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млн.</a:t>
                      </a:r>
                      <a:endParaRPr lang="ru-RU" sz="14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млн.</a:t>
                      </a:r>
                      <a:endParaRPr lang="ru-RU" sz="14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0%</a:t>
                      </a:r>
                      <a:endParaRPr lang="ru-RU" sz="14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2709671"/>
                  </a:ext>
                </a:extLst>
              </a:tr>
              <a:tr h="27668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Выручка от реализации (объем работ (без НДС))</a:t>
                      </a:r>
                      <a:endParaRPr lang="ru-RU" sz="1400" b="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млн.</a:t>
                      </a:r>
                      <a:endParaRPr lang="ru-RU" sz="14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млн.</a:t>
                      </a:r>
                      <a:endParaRPr lang="ru-RU" sz="14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млн.</a:t>
                      </a:r>
                      <a:endParaRPr lang="ru-RU" sz="14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млн.</a:t>
                      </a:r>
                      <a:endParaRPr lang="ru-RU" sz="14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млн.</a:t>
                      </a:r>
                      <a:endParaRPr lang="ru-RU" sz="14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млн.</a:t>
                      </a:r>
                      <a:endParaRPr lang="ru-RU" sz="14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0%</a:t>
                      </a:r>
                      <a:endParaRPr lang="ru-RU" sz="14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8664711"/>
                  </a:ext>
                </a:extLst>
              </a:tr>
              <a:tr h="5124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Производственная себестоимость (материальные затраты, себестоимость продукции):</a:t>
                      </a:r>
                      <a:endParaRPr lang="ru-RU" sz="1400" b="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 млн.</a:t>
                      </a:r>
                      <a:endParaRPr lang="ru-RU" sz="14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 млн.</a:t>
                      </a:r>
                      <a:endParaRPr lang="ru-RU" sz="14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 млн.</a:t>
                      </a:r>
                      <a:endParaRPr lang="ru-RU" sz="14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 млн.</a:t>
                      </a:r>
                      <a:endParaRPr lang="ru-RU" sz="14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 млн.</a:t>
                      </a:r>
                      <a:endParaRPr lang="ru-RU" sz="14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млн.</a:t>
                      </a:r>
                      <a:endParaRPr lang="ru-RU" sz="14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 млн.</a:t>
                      </a:r>
                      <a:endParaRPr lang="ru-RU" sz="14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66,6%</a:t>
                      </a:r>
                      <a:endParaRPr lang="ru-RU" sz="14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8523021"/>
                  </a:ext>
                </a:extLst>
              </a:tr>
              <a:tr h="27668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Переменные коммерческие</a:t>
                      </a:r>
                      <a:endParaRPr lang="ru-RU" sz="1400" b="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1.4 млн.</a:t>
                      </a:r>
                      <a:endParaRPr lang="ru-RU" sz="14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350 тыс.</a:t>
                      </a:r>
                      <a:endParaRPr lang="ru-RU" sz="14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350 тыс.</a:t>
                      </a:r>
                      <a:endParaRPr lang="ru-RU" sz="14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350 тыс.</a:t>
                      </a:r>
                      <a:endParaRPr lang="ru-RU" sz="14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350 тыс.</a:t>
                      </a:r>
                      <a:endParaRPr lang="ru-RU" sz="14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1.4 млн.</a:t>
                      </a:r>
                      <a:endParaRPr lang="ru-RU" sz="14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 млн.</a:t>
                      </a:r>
                      <a:endParaRPr lang="ru-RU" sz="14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0%</a:t>
                      </a:r>
                      <a:endParaRPr lang="ru-RU" sz="14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6888582"/>
                  </a:ext>
                </a:extLst>
              </a:tr>
              <a:tr h="27668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Переменные административные</a:t>
                      </a:r>
                      <a:endParaRPr lang="ru-RU" sz="1400" b="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тыс.</a:t>
                      </a:r>
                      <a:endParaRPr lang="ru-RU" sz="14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 тыс.</a:t>
                      </a:r>
                      <a:endParaRPr lang="ru-RU" sz="14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 тыс.</a:t>
                      </a:r>
                      <a:endParaRPr lang="ru-RU" sz="14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 тыс.</a:t>
                      </a:r>
                      <a:endParaRPr lang="ru-RU" sz="14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 тыс.</a:t>
                      </a:r>
                      <a:endParaRPr lang="ru-RU" sz="14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 тыс.</a:t>
                      </a:r>
                      <a:endParaRPr lang="ru-RU" sz="14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 тыс.</a:t>
                      </a:r>
                      <a:endParaRPr lang="ru-RU" sz="14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0%</a:t>
                      </a:r>
                      <a:endParaRPr lang="ru-RU" sz="14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4237444"/>
                  </a:ext>
                </a:extLst>
              </a:tr>
              <a:tr h="5124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Валовая (маржинальная) прибыль</a:t>
                      </a:r>
                      <a:endParaRPr lang="ru-RU" sz="1400" b="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млн. – 2 млн. = 6 млн.</a:t>
                      </a:r>
                      <a:endParaRPr lang="ru-RU" sz="14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 млн.</a:t>
                      </a:r>
                      <a:endParaRPr lang="ru-RU" sz="14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 млн.</a:t>
                      </a:r>
                      <a:endParaRPr lang="ru-RU" sz="14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млн.</a:t>
                      </a:r>
                      <a:endParaRPr lang="ru-RU" sz="14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 млн.</a:t>
                      </a:r>
                      <a:endParaRPr lang="ru-RU" sz="14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6.5 млн.</a:t>
                      </a:r>
                      <a:endParaRPr lang="ru-RU" sz="14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 млн.</a:t>
                      </a:r>
                      <a:endParaRPr lang="ru-RU" sz="14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8,33%</a:t>
                      </a:r>
                      <a:endParaRPr lang="ru-RU" sz="14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0543559"/>
                  </a:ext>
                </a:extLst>
              </a:tr>
              <a:tr h="27668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Производственные постоянные затраты</a:t>
                      </a:r>
                      <a:endParaRPr lang="ru-RU" sz="1400" b="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млн.</a:t>
                      </a:r>
                      <a:endParaRPr lang="ru-RU" sz="14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 млн.</a:t>
                      </a:r>
                      <a:endParaRPr lang="ru-RU" sz="14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 млн.</a:t>
                      </a:r>
                      <a:endParaRPr lang="ru-RU" sz="14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 млн.</a:t>
                      </a:r>
                      <a:endParaRPr lang="ru-RU" sz="14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 млн.</a:t>
                      </a:r>
                      <a:endParaRPr lang="ru-RU" sz="14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млн.</a:t>
                      </a:r>
                      <a:endParaRPr lang="ru-RU" sz="14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0%</a:t>
                      </a:r>
                      <a:endParaRPr lang="ru-RU" sz="14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5092343"/>
                  </a:ext>
                </a:extLst>
              </a:tr>
              <a:tr h="27668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Коммерческие постоянные затраты</a:t>
                      </a:r>
                      <a:endParaRPr lang="ru-RU" sz="1400" b="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 тыс.</a:t>
                      </a:r>
                      <a:endParaRPr lang="ru-RU" sz="14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 тыс.</a:t>
                      </a:r>
                      <a:endParaRPr lang="ru-RU" sz="14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 тыс.</a:t>
                      </a:r>
                      <a:endParaRPr lang="ru-RU" sz="14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 тыс.</a:t>
                      </a:r>
                      <a:endParaRPr lang="ru-RU" sz="14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 тыс.</a:t>
                      </a:r>
                      <a:endParaRPr lang="ru-RU" sz="14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520 тыс.</a:t>
                      </a:r>
                      <a:endParaRPr lang="ru-RU" sz="14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тыс.</a:t>
                      </a:r>
                      <a:endParaRPr lang="ru-RU" sz="14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4%</a:t>
                      </a:r>
                      <a:endParaRPr lang="ru-RU" sz="14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9585864"/>
                  </a:ext>
                </a:extLst>
              </a:tr>
              <a:tr h="276688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AutoNum type="arabicPeriod"/>
                      </a:pPr>
                      <a:r>
                        <a:rPr lang="ru-RU" sz="14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Административные постоянные затраты</a:t>
                      </a:r>
                      <a:endParaRPr lang="ru-RU" sz="1400" b="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800 тыс.</a:t>
                      </a:r>
                      <a:endParaRPr lang="ru-RU" sz="14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 тыс.</a:t>
                      </a:r>
                      <a:endParaRPr lang="ru-RU" sz="14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 тыс.</a:t>
                      </a:r>
                      <a:endParaRPr lang="ru-RU" sz="14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 тыс.</a:t>
                      </a:r>
                      <a:endParaRPr lang="ru-RU" sz="14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 тыс.</a:t>
                      </a:r>
                      <a:endParaRPr lang="ru-RU" sz="14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800 тыс.</a:t>
                      </a:r>
                      <a:endParaRPr lang="ru-RU" sz="14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</a:t>
                      </a:r>
                      <a:endParaRPr lang="ru-RU" sz="14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0%</a:t>
                      </a:r>
                      <a:endParaRPr lang="ru-RU" sz="14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6492766"/>
                  </a:ext>
                </a:extLst>
              </a:tr>
              <a:tr h="512435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AutoNum type="arabicPeriod"/>
                      </a:pPr>
                      <a:r>
                        <a:rPr lang="ru-RU" sz="14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Операционная прибыль</a:t>
                      </a:r>
                      <a:endParaRPr lang="ru-RU" sz="1400" b="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млн. – 2.3 млн. = 3.7 млн.</a:t>
                      </a:r>
                      <a:endParaRPr lang="ru-RU" sz="14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0.925 млн.</a:t>
                      </a:r>
                      <a:endParaRPr lang="ru-RU" sz="14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0.925 млн.</a:t>
                      </a:r>
                      <a:endParaRPr lang="ru-RU" sz="14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0.925 млн.</a:t>
                      </a:r>
                      <a:endParaRPr lang="ru-RU" sz="14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0.925 млн.</a:t>
                      </a:r>
                      <a:endParaRPr lang="ru-RU" sz="14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3.7 млн.</a:t>
                      </a:r>
                      <a:endParaRPr lang="ru-RU" sz="14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0%</a:t>
                      </a:r>
                      <a:endParaRPr lang="ru-RU" sz="14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0421900"/>
                  </a:ext>
                </a:extLst>
              </a:tr>
              <a:tr h="27668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Проценты к получению</a:t>
                      </a:r>
                      <a:endParaRPr lang="ru-RU" sz="1400" b="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0%</a:t>
                      </a:r>
                      <a:endParaRPr lang="ru-RU" sz="14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7765046"/>
                  </a:ext>
                </a:extLst>
              </a:tr>
              <a:tr h="27668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Проценты к уплате</a:t>
                      </a:r>
                      <a:endParaRPr lang="ru-RU" sz="1400" b="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180 тыс.</a:t>
                      </a:r>
                      <a:endParaRPr lang="ru-RU" sz="14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 тыс.</a:t>
                      </a:r>
                      <a:endParaRPr lang="ru-RU" sz="14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 тыс.</a:t>
                      </a:r>
                      <a:endParaRPr lang="ru-RU" sz="14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 тыс.</a:t>
                      </a:r>
                      <a:endParaRPr lang="ru-RU" sz="14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 тыс.</a:t>
                      </a:r>
                      <a:endParaRPr lang="ru-RU" sz="14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180 тыс.</a:t>
                      </a:r>
                      <a:endParaRPr lang="ru-RU" sz="14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 тыс.</a:t>
                      </a:r>
                      <a:endParaRPr lang="ru-RU" sz="14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0%</a:t>
                      </a:r>
                      <a:endParaRPr lang="ru-RU" sz="14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8278493"/>
                  </a:ext>
                </a:extLst>
              </a:tr>
              <a:tr h="27668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расходы</a:t>
                      </a:r>
                      <a:endParaRPr lang="ru-RU" sz="1400" b="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 тыс.</a:t>
                      </a:r>
                      <a:endParaRPr lang="ru-RU" sz="14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 тыс.</a:t>
                      </a:r>
                      <a:endParaRPr lang="ru-RU" sz="14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 тыс.</a:t>
                      </a:r>
                      <a:endParaRPr lang="ru-RU" sz="14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 тыс.</a:t>
                      </a:r>
                      <a:endParaRPr lang="ru-RU" sz="14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 тыс.</a:t>
                      </a:r>
                      <a:endParaRPr lang="ru-RU" sz="14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440 тыс.</a:t>
                      </a:r>
                      <a:endParaRPr lang="ru-RU" sz="14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 тыс.</a:t>
                      </a:r>
                      <a:endParaRPr lang="ru-RU" sz="14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12%</a:t>
                      </a:r>
                      <a:endParaRPr lang="ru-RU" sz="14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968491"/>
                  </a:ext>
                </a:extLst>
              </a:tr>
              <a:tr h="27668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Прибыль до налога (прибыль по проекту)</a:t>
                      </a:r>
                      <a:endParaRPr lang="ru-RU" sz="1400" b="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8.6 млн.</a:t>
                      </a:r>
                      <a:endParaRPr lang="ru-RU" sz="14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2.15 млн.</a:t>
                      </a:r>
                      <a:endParaRPr lang="ru-RU" sz="14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2.15 млн.</a:t>
                      </a:r>
                      <a:endParaRPr lang="ru-RU" sz="14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2.15 млн.</a:t>
                      </a:r>
                      <a:endParaRPr lang="ru-RU" sz="14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2.15 млн.</a:t>
                      </a:r>
                      <a:endParaRPr lang="ru-RU" sz="14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2.15 млн.</a:t>
                      </a:r>
                      <a:endParaRPr lang="ru-RU" sz="14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 млн.</a:t>
                      </a:r>
                      <a:endParaRPr lang="ru-RU" sz="14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0 %</a:t>
                      </a:r>
                      <a:endParaRPr lang="ru-RU" sz="14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0064078"/>
                  </a:ext>
                </a:extLst>
              </a:tr>
              <a:tr h="27668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 на прибыль (20%)</a:t>
                      </a:r>
                      <a:endParaRPr lang="ru-RU" sz="1400" b="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1.72 млн.</a:t>
                      </a:r>
                      <a:endParaRPr lang="ru-RU" sz="14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0.43 млн.</a:t>
                      </a:r>
                      <a:endParaRPr lang="ru-RU" sz="14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0.43 млн.</a:t>
                      </a:r>
                      <a:endParaRPr lang="ru-RU" sz="14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0.43 млн.</a:t>
                      </a:r>
                      <a:endParaRPr lang="ru-RU" sz="14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0.43 млн.</a:t>
                      </a:r>
                      <a:endParaRPr lang="ru-RU" sz="14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1.72 млн.</a:t>
                      </a:r>
                      <a:endParaRPr lang="ru-RU" sz="14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 млн.</a:t>
                      </a:r>
                      <a:endParaRPr lang="ru-RU" sz="14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0%</a:t>
                      </a:r>
                      <a:endParaRPr lang="ru-RU" sz="14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9291009"/>
                  </a:ext>
                </a:extLst>
              </a:tr>
              <a:tr h="27668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Чистая прибыль</a:t>
                      </a:r>
                      <a:endParaRPr lang="ru-RU" sz="1400" b="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6.88 млн.</a:t>
                      </a:r>
                      <a:endParaRPr lang="ru-RU" sz="14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1.72 млн.</a:t>
                      </a:r>
                      <a:endParaRPr lang="ru-RU" sz="14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1.72 млн.</a:t>
                      </a:r>
                      <a:endParaRPr lang="ru-RU" sz="14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1.72 млн.</a:t>
                      </a:r>
                      <a:endParaRPr lang="ru-RU" sz="14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1.72 млн.</a:t>
                      </a:r>
                      <a:endParaRPr lang="ru-RU" sz="14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1.72 млн.</a:t>
                      </a:r>
                      <a:endParaRPr lang="ru-RU" sz="14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 млн.</a:t>
                      </a:r>
                      <a:endParaRPr lang="ru-RU" sz="14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0%</a:t>
                      </a:r>
                      <a:endParaRPr lang="ru-RU" sz="14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3" marR="274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00FF">
                        <a:alpha val="2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2745936"/>
                  </a:ext>
                </a:extLst>
              </a:tr>
            </a:tbl>
          </a:graphicData>
        </a:graphic>
      </p:graphicFrame>
      <p:sp>
        <p:nvSpPr>
          <p:cNvPr id="3" name="Google Shape;128;p2">
            <a:extLst>
              <a:ext uri="{FF2B5EF4-FFF2-40B4-BE49-F238E27FC236}">
                <a16:creationId xmlns:a16="http://schemas.microsoft.com/office/drawing/2014/main" id="{5E892D36-509A-9339-1DC3-633FE8E510A5}"/>
              </a:ext>
            </a:extLst>
          </p:cNvPr>
          <p:cNvSpPr txBox="1"/>
          <p:nvPr/>
        </p:nvSpPr>
        <p:spPr>
          <a:xfrm>
            <a:off x="291356" y="-71954"/>
            <a:ext cx="10653942" cy="82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3667" tIns="103667" rIns="103667" bIns="103667" anchor="t" anchorCtr="0">
            <a:spAutoFit/>
          </a:bodyPr>
          <a:lstStyle/>
          <a:p>
            <a:pPr>
              <a:buClr>
                <a:srgbClr val="000000"/>
              </a:buClr>
              <a:buSzPts val="3000"/>
            </a:pPr>
            <a:r>
              <a:rPr lang="ru-RU" sz="4000" dirty="0">
                <a:solidFill>
                  <a:schemeClr val="bg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Бюджет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11185634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89000"/>
              </a:schemeClr>
            </a:gs>
            <a:gs pos="23000">
              <a:schemeClr val="accent1">
                <a:lumMod val="89000"/>
              </a:schemeClr>
            </a:gs>
            <a:gs pos="69000">
              <a:schemeClr val="accent1">
                <a:lumMod val="75000"/>
              </a:schemeClr>
            </a:gs>
            <a:gs pos="97000">
              <a:schemeClr val="accent1">
                <a:lumMod val="7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араллелограмм 9">
            <a:extLst>
              <a:ext uri="{FF2B5EF4-FFF2-40B4-BE49-F238E27FC236}">
                <a16:creationId xmlns:a16="http://schemas.microsoft.com/office/drawing/2014/main" id="{6AD43FD5-90FD-0DC0-3121-45B3E5ECF1C9}"/>
              </a:ext>
            </a:extLst>
          </p:cNvPr>
          <p:cNvSpPr/>
          <p:nvPr/>
        </p:nvSpPr>
        <p:spPr>
          <a:xfrm>
            <a:off x="-4813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FDC9BDE-309E-6A8E-8974-1A3B778B0C0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" r="4" b="44"/>
          <a:stretch/>
        </p:blipFill>
        <p:spPr>
          <a:xfrm>
            <a:off x="11051361" y="0"/>
            <a:ext cx="955296" cy="954742"/>
          </a:xfrm>
          <a:prstGeom prst="rect">
            <a:avLst/>
          </a:prstGeom>
        </p:spPr>
      </p:pic>
      <p:sp>
        <p:nvSpPr>
          <p:cNvPr id="13" name="Параллелограмм 12">
            <a:extLst>
              <a:ext uri="{FF2B5EF4-FFF2-40B4-BE49-F238E27FC236}">
                <a16:creationId xmlns:a16="http://schemas.microsoft.com/office/drawing/2014/main" id="{36D5DF93-2E52-8543-CF37-7604DD1C59AD}"/>
              </a:ext>
            </a:extLst>
          </p:cNvPr>
          <p:cNvSpPr/>
          <p:nvPr/>
        </p:nvSpPr>
        <p:spPr>
          <a:xfrm>
            <a:off x="65229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4" name="Параллелограмм 13">
            <a:extLst>
              <a:ext uri="{FF2B5EF4-FFF2-40B4-BE49-F238E27FC236}">
                <a16:creationId xmlns:a16="http://schemas.microsoft.com/office/drawing/2014/main" id="{6793C5E3-9416-FE37-19CC-D5632112D607}"/>
              </a:ext>
            </a:extLst>
          </p:cNvPr>
          <p:cNvSpPr/>
          <p:nvPr/>
        </p:nvSpPr>
        <p:spPr>
          <a:xfrm>
            <a:off x="418817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BB3C1">
                  <a:shade val="30000"/>
                  <a:satMod val="115000"/>
                </a:srgbClr>
              </a:gs>
              <a:gs pos="50000">
                <a:srgbClr val="FBB3C1">
                  <a:shade val="67500"/>
                  <a:satMod val="115000"/>
                </a:srgbClr>
              </a:gs>
              <a:gs pos="100000">
                <a:srgbClr val="FBB3C1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6" name="Параллелограмм 15">
            <a:extLst>
              <a:ext uri="{FF2B5EF4-FFF2-40B4-BE49-F238E27FC236}">
                <a16:creationId xmlns:a16="http://schemas.microsoft.com/office/drawing/2014/main" id="{551F7903-3A95-F210-2269-21B4A0198632}"/>
              </a:ext>
            </a:extLst>
          </p:cNvPr>
          <p:cNvSpPr/>
          <p:nvPr/>
        </p:nvSpPr>
        <p:spPr>
          <a:xfrm>
            <a:off x="185343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D493C">
                  <a:shade val="30000"/>
                  <a:satMod val="115000"/>
                </a:srgbClr>
              </a:gs>
              <a:gs pos="50000">
                <a:srgbClr val="FD493C">
                  <a:shade val="67500"/>
                  <a:satMod val="115000"/>
                </a:srgbClr>
              </a:gs>
              <a:gs pos="100000">
                <a:srgbClr val="FD493C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7" name="Параллелограмм 16">
            <a:extLst>
              <a:ext uri="{FF2B5EF4-FFF2-40B4-BE49-F238E27FC236}">
                <a16:creationId xmlns:a16="http://schemas.microsoft.com/office/drawing/2014/main" id="{60C1C46E-718B-24D8-755E-DBD0D2425E3F}"/>
              </a:ext>
            </a:extLst>
          </p:cNvPr>
          <p:cNvSpPr/>
          <p:nvPr/>
        </p:nvSpPr>
        <p:spPr>
          <a:xfrm>
            <a:off x="885766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8F00FF">
                  <a:shade val="30000"/>
                  <a:satMod val="115000"/>
                </a:srgbClr>
              </a:gs>
              <a:gs pos="50000">
                <a:srgbClr val="8F00FF">
                  <a:shade val="67500"/>
                  <a:satMod val="115000"/>
                </a:srgbClr>
              </a:gs>
              <a:gs pos="100000">
                <a:srgbClr val="8F00FF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8" name="Параллелограмм 17">
            <a:extLst>
              <a:ext uri="{FF2B5EF4-FFF2-40B4-BE49-F238E27FC236}">
                <a16:creationId xmlns:a16="http://schemas.microsoft.com/office/drawing/2014/main" id="{62ADD8CD-CDF0-A7FF-DEE7-6ABE68D94E9B}"/>
              </a:ext>
            </a:extLst>
          </p:cNvPr>
          <p:cNvSpPr/>
          <p:nvPr/>
        </p:nvSpPr>
        <p:spPr>
          <a:xfrm>
            <a:off x="1119241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AAD7E0">
                  <a:shade val="30000"/>
                  <a:satMod val="115000"/>
                </a:srgbClr>
              </a:gs>
              <a:gs pos="50000">
                <a:srgbClr val="AAD7E0">
                  <a:shade val="67500"/>
                  <a:satMod val="115000"/>
                </a:srgbClr>
              </a:gs>
              <a:gs pos="100000">
                <a:srgbClr val="AAD7E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9" name="Параллелограмм 18">
            <a:extLst>
              <a:ext uri="{FF2B5EF4-FFF2-40B4-BE49-F238E27FC236}">
                <a16:creationId xmlns:a16="http://schemas.microsoft.com/office/drawing/2014/main" id="{1F036D4D-80FE-8177-39E8-EB75AA32A0F3}"/>
              </a:ext>
            </a:extLst>
          </p:cNvPr>
          <p:cNvSpPr/>
          <p:nvPr/>
        </p:nvSpPr>
        <p:spPr>
          <a:xfrm>
            <a:off x="1352715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0" name="Параллелограмм 19">
            <a:extLst>
              <a:ext uri="{FF2B5EF4-FFF2-40B4-BE49-F238E27FC236}">
                <a16:creationId xmlns:a16="http://schemas.microsoft.com/office/drawing/2014/main" id="{E897E93A-A89D-86F7-7C5E-D299D2E59219}"/>
              </a:ext>
            </a:extLst>
          </p:cNvPr>
          <p:cNvSpPr/>
          <p:nvPr/>
        </p:nvSpPr>
        <p:spPr>
          <a:xfrm>
            <a:off x="2053139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1" name="Параллелограмм 20">
            <a:extLst>
              <a:ext uri="{FF2B5EF4-FFF2-40B4-BE49-F238E27FC236}">
                <a16:creationId xmlns:a16="http://schemas.microsoft.com/office/drawing/2014/main" id="{E84CBC78-A82C-4153-6641-3BC33F504F44}"/>
              </a:ext>
            </a:extLst>
          </p:cNvPr>
          <p:cNvSpPr/>
          <p:nvPr/>
        </p:nvSpPr>
        <p:spPr>
          <a:xfrm>
            <a:off x="1819664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BB3C1">
                  <a:shade val="30000"/>
                  <a:satMod val="115000"/>
                </a:srgbClr>
              </a:gs>
              <a:gs pos="50000">
                <a:srgbClr val="FBB3C1">
                  <a:shade val="67500"/>
                  <a:satMod val="115000"/>
                </a:srgbClr>
              </a:gs>
              <a:gs pos="100000">
                <a:srgbClr val="FBB3C1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2" name="Параллелограмм 21">
            <a:extLst>
              <a:ext uri="{FF2B5EF4-FFF2-40B4-BE49-F238E27FC236}">
                <a16:creationId xmlns:a16="http://schemas.microsoft.com/office/drawing/2014/main" id="{051AE926-2B8A-F39E-C098-59432649A785}"/>
              </a:ext>
            </a:extLst>
          </p:cNvPr>
          <p:cNvSpPr/>
          <p:nvPr/>
        </p:nvSpPr>
        <p:spPr>
          <a:xfrm>
            <a:off x="1586190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D493C">
                  <a:shade val="30000"/>
                  <a:satMod val="115000"/>
                </a:srgbClr>
              </a:gs>
              <a:gs pos="50000">
                <a:srgbClr val="FD493C">
                  <a:shade val="67500"/>
                  <a:satMod val="115000"/>
                </a:srgbClr>
              </a:gs>
              <a:gs pos="100000">
                <a:srgbClr val="FD493C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3" name="Параллелограмм 22">
            <a:extLst>
              <a:ext uri="{FF2B5EF4-FFF2-40B4-BE49-F238E27FC236}">
                <a16:creationId xmlns:a16="http://schemas.microsoft.com/office/drawing/2014/main" id="{EA8A35E3-2F40-03ED-178F-DC91D8193CB1}"/>
              </a:ext>
            </a:extLst>
          </p:cNvPr>
          <p:cNvSpPr/>
          <p:nvPr/>
        </p:nvSpPr>
        <p:spPr>
          <a:xfrm>
            <a:off x="2286613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8F00FF">
                  <a:shade val="30000"/>
                  <a:satMod val="115000"/>
                </a:srgbClr>
              </a:gs>
              <a:gs pos="50000">
                <a:srgbClr val="8F00FF">
                  <a:shade val="67500"/>
                  <a:satMod val="115000"/>
                </a:srgbClr>
              </a:gs>
              <a:gs pos="100000">
                <a:srgbClr val="8F00FF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4" name="Параллелограмм 23">
            <a:extLst>
              <a:ext uri="{FF2B5EF4-FFF2-40B4-BE49-F238E27FC236}">
                <a16:creationId xmlns:a16="http://schemas.microsoft.com/office/drawing/2014/main" id="{E3FB1573-D547-D069-0E58-B8A82C92014A}"/>
              </a:ext>
            </a:extLst>
          </p:cNvPr>
          <p:cNvSpPr/>
          <p:nvPr/>
        </p:nvSpPr>
        <p:spPr>
          <a:xfrm>
            <a:off x="2520088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AAD7E0">
                  <a:shade val="30000"/>
                  <a:satMod val="115000"/>
                </a:srgbClr>
              </a:gs>
              <a:gs pos="50000">
                <a:srgbClr val="AAD7E0">
                  <a:shade val="67500"/>
                  <a:satMod val="115000"/>
                </a:srgbClr>
              </a:gs>
              <a:gs pos="100000">
                <a:srgbClr val="AAD7E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7" name="Параллелограмм 26">
            <a:extLst>
              <a:ext uri="{FF2B5EF4-FFF2-40B4-BE49-F238E27FC236}">
                <a16:creationId xmlns:a16="http://schemas.microsoft.com/office/drawing/2014/main" id="{55DE5CA3-4421-622D-6299-11F7A7A9A0B3}"/>
              </a:ext>
            </a:extLst>
          </p:cNvPr>
          <p:cNvSpPr/>
          <p:nvPr/>
        </p:nvSpPr>
        <p:spPr>
          <a:xfrm>
            <a:off x="275356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" name="Google Shape;128;p2">
            <a:extLst>
              <a:ext uri="{FF2B5EF4-FFF2-40B4-BE49-F238E27FC236}">
                <a16:creationId xmlns:a16="http://schemas.microsoft.com/office/drawing/2014/main" id="{11F3D5E9-4738-5554-5D12-6B64ED083254}"/>
              </a:ext>
            </a:extLst>
          </p:cNvPr>
          <p:cNvSpPr txBox="1"/>
          <p:nvPr/>
        </p:nvSpPr>
        <p:spPr>
          <a:xfrm>
            <a:off x="185343" y="165497"/>
            <a:ext cx="12006657" cy="6402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3667" tIns="103667" rIns="103667" bIns="103667" anchor="t" anchorCtr="0">
            <a:spAutoFit/>
          </a:bodyPr>
          <a:lstStyle/>
          <a:p>
            <a:pPr>
              <a:buClr>
                <a:srgbClr val="000000"/>
              </a:buClr>
              <a:buSzPts val="3000"/>
            </a:pPr>
            <a:r>
              <a:rPr lang="ru-RU" sz="2800" dirty="0">
                <a:solidFill>
                  <a:schemeClr val="bg1"/>
                </a:solidFill>
                <a:latin typeface="Calibri" pitchFamily="34" charset="0"/>
                <a:ea typeface="Raleway SemiBold"/>
                <a:cs typeface="Calibri" pitchFamily="34" charset="0"/>
                <a:sym typeface="Raleway SemiBold"/>
              </a:rPr>
              <a:t>Детализация расходов (затраты на производственное оборудование)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94F6211B-73C6-7679-E6B3-EB404E4F44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8555749"/>
              </p:ext>
            </p:extLst>
          </p:nvPr>
        </p:nvGraphicFramePr>
        <p:xfrm>
          <a:off x="327445" y="1880897"/>
          <a:ext cx="8136933" cy="4202379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541560">
                  <a:extLst>
                    <a:ext uri="{9D8B030D-6E8A-4147-A177-3AD203B41FA5}">
                      <a16:colId xmlns:a16="http://schemas.microsoft.com/office/drawing/2014/main" val="4168182120"/>
                    </a:ext>
                  </a:extLst>
                </a:gridCol>
                <a:gridCol w="1785140">
                  <a:extLst>
                    <a:ext uri="{9D8B030D-6E8A-4147-A177-3AD203B41FA5}">
                      <a16:colId xmlns:a16="http://schemas.microsoft.com/office/drawing/2014/main" val="306820999"/>
                    </a:ext>
                  </a:extLst>
                </a:gridCol>
                <a:gridCol w="584185">
                  <a:extLst>
                    <a:ext uri="{9D8B030D-6E8A-4147-A177-3AD203B41FA5}">
                      <a16:colId xmlns:a16="http://schemas.microsoft.com/office/drawing/2014/main" val="1615816089"/>
                    </a:ext>
                  </a:extLst>
                </a:gridCol>
                <a:gridCol w="883925">
                  <a:extLst>
                    <a:ext uri="{9D8B030D-6E8A-4147-A177-3AD203B41FA5}">
                      <a16:colId xmlns:a16="http://schemas.microsoft.com/office/drawing/2014/main" val="1834231270"/>
                    </a:ext>
                  </a:extLst>
                </a:gridCol>
                <a:gridCol w="917568">
                  <a:extLst>
                    <a:ext uri="{9D8B030D-6E8A-4147-A177-3AD203B41FA5}">
                      <a16:colId xmlns:a16="http://schemas.microsoft.com/office/drawing/2014/main" val="3366210572"/>
                    </a:ext>
                  </a:extLst>
                </a:gridCol>
                <a:gridCol w="811531">
                  <a:extLst>
                    <a:ext uri="{9D8B030D-6E8A-4147-A177-3AD203B41FA5}">
                      <a16:colId xmlns:a16="http://schemas.microsoft.com/office/drawing/2014/main" val="3588203930"/>
                    </a:ext>
                  </a:extLst>
                </a:gridCol>
                <a:gridCol w="717566">
                  <a:extLst>
                    <a:ext uri="{9D8B030D-6E8A-4147-A177-3AD203B41FA5}">
                      <a16:colId xmlns:a16="http://schemas.microsoft.com/office/drawing/2014/main" val="2639734356"/>
                    </a:ext>
                  </a:extLst>
                </a:gridCol>
                <a:gridCol w="947729">
                  <a:extLst>
                    <a:ext uri="{9D8B030D-6E8A-4147-A177-3AD203B41FA5}">
                      <a16:colId xmlns:a16="http://schemas.microsoft.com/office/drawing/2014/main" val="3501580552"/>
                    </a:ext>
                  </a:extLst>
                </a:gridCol>
                <a:gridCol w="947729">
                  <a:extLst>
                    <a:ext uri="{9D8B030D-6E8A-4147-A177-3AD203B41FA5}">
                      <a16:colId xmlns:a16="http://schemas.microsoft.com/office/drawing/2014/main" val="3923534102"/>
                    </a:ext>
                  </a:extLst>
                </a:gridCol>
              </a:tblGrid>
              <a:tr h="350213"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Raleway" pitchFamily="2" charset="-5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Raleway" pitchFamily="2" charset="-5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Raleway" pitchFamily="2" charset="-5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Raleway" pitchFamily="2" charset="-52"/>
                        </a:rPr>
                        <a:t>На единицу оборудования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Raleway" pitchFamily="2" charset="-5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Raleway" pitchFamily="2" charset="-52"/>
                        </a:rPr>
                        <a:t>Итого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Raleway" pitchFamily="2" charset="-5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9413353"/>
                  </a:ext>
                </a:extLst>
              </a:tr>
              <a:tr h="68216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Raleway" pitchFamily="2" charset="-52"/>
                        </a:rPr>
                        <a:t>№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Raleway" pitchFamily="2" charset="-5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Raleway" pitchFamily="2" charset="-52"/>
                        </a:rPr>
                        <a:t>Оборудование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Raleway" pitchFamily="2" charset="-5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Raleway" pitchFamily="2" charset="-52"/>
                        </a:rPr>
                        <a:t>Кол-во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Raleway" pitchFamily="2" charset="-5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Raleway" pitchFamily="2" charset="-52"/>
                        </a:rPr>
                        <a:t>Кол-во персонала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Raleway" pitchFamily="2" charset="-5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Raleway" pitchFamily="2" charset="-52"/>
                        </a:rPr>
                        <a:t>Производительность, кг/ч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Raleway" pitchFamily="2" charset="-5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Raleway" pitchFamily="2" charset="-52"/>
                        </a:rPr>
                        <a:t>Цена, </a:t>
                      </a:r>
                      <a:r>
                        <a:rPr lang="ru-RU" sz="1200" u="none" strike="noStrike" dirty="0" err="1">
                          <a:effectLst/>
                          <a:latin typeface="Raleway" pitchFamily="2" charset="-52"/>
                        </a:rPr>
                        <a:t>руб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Raleway" pitchFamily="2" charset="-5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Raleway" pitchFamily="2" charset="-52"/>
                        </a:rPr>
                        <a:t>Кол-во персонала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Raleway" pitchFamily="2" charset="-5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Raleway" pitchFamily="2" charset="-52"/>
                        </a:rPr>
                        <a:t>Производительность, кг/ч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Raleway" pitchFamily="2" charset="-5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Raleway" pitchFamily="2" charset="-52"/>
                        </a:rPr>
                        <a:t>Цена итого, </a:t>
                      </a:r>
                      <a:r>
                        <a:rPr lang="ru-RU" sz="1200" u="none" strike="noStrike" dirty="0" err="1">
                          <a:effectLst/>
                          <a:latin typeface="Raleway" pitchFamily="2" charset="-52"/>
                        </a:rPr>
                        <a:t>руб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Raleway" pitchFamily="2" charset="-5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64362314"/>
                  </a:ext>
                </a:extLst>
              </a:tr>
              <a:tr h="45772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Raleway" pitchFamily="2" charset="-52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Raleway" pitchFamily="2" charset="-5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Raleway" pitchFamily="2" charset="-52"/>
                        </a:rPr>
                        <a:t>Сортировочная станция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Raleway" pitchFamily="2" charset="-5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Raleway" pitchFamily="2" charset="-52"/>
                        </a:rPr>
                        <a:t>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Raleway" pitchFamily="2" charset="-5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Raleway" pitchFamily="2" charset="-52"/>
                        </a:rPr>
                        <a:t>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Raleway" pitchFamily="2" charset="-5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Raleway" pitchFamily="2" charset="-52"/>
                        </a:rPr>
                        <a:t>3 400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Raleway" pitchFamily="2" charset="-5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Raleway" pitchFamily="2" charset="-52"/>
                        </a:rPr>
                        <a:t>16 000 000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Raleway" pitchFamily="2" charset="-5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Raleway" pitchFamily="2" charset="-52"/>
                        </a:rPr>
                        <a:t>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Raleway" pitchFamily="2" charset="-5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Raleway" pitchFamily="2" charset="-52"/>
                        </a:rPr>
                        <a:t>3 400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Raleway" pitchFamily="2" charset="-5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Raleway" pitchFamily="2" charset="-52"/>
                        </a:rPr>
                        <a:t>16 000 000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Raleway" pitchFamily="2" charset="-5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38507772"/>
                  </a:ext>
                </a:extLst>
              </a:tr>
              <a:tr h="68396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Raleway" pitchFamily="2" charset="-52"/>
                        </a:rPr>
                        <a:t>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Raleway" pitchFamily="2" charset="-5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Raleway" pitchFamily="2" charset="-52"/>
                        </a:rPr>
                        <a:t>Линия по переработке пластика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Raleway" pitchFamily="2" charset="-5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Raleway" pitchFamily="2" charset="-52"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Raleway" pitchFamily="2" charset="-5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Raleway" pitchFamily="2" charset="-52"/>
                        </a:rPr>
                        <a:t>12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Raleway" pitchFamily="2" charset="-5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Raleway" pitchFamily="2" charset="-52"/>
                        </a:rPr>
                        <a:t>500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Raleway" pitchFamily="2" charset="-5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Raleway" pitchFamily="2" charset="-52"/>
                        </a:rPr>
                        <a:t>4 000 000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Raleway" pitchFamily="2" charset="-5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Raleway" pitchFamily="2" charset="-52"/>
                        </a:rPr>
                        <a:t>48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Raleway" pitchFamily="2" charset="-5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Raleway" pitchFamily="2" charset="-52"/>
                        </a:rPr>
                        <a:t>2 000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Raleway" pitchFamily="2" charset="-5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Raleway" pitchFamily="2" charset="-52"/>
                        </a:rPr>
                        <a:t>16 000 000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Raleway" pitchFamily="2" charset="-5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48529495"/>
                  </a:ext>
                </a:extLst>
              </a:tr>
              <a:tr h="68396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Raleway" pitchFamily="2" charset="-52"/>
                        </a:rPr>
                        <a:t>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Raleway" pitchFamily="2" charset="-5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Raleway" pitchFamily="2" charset="-52"/>
                        </a:rPr>
                        <a:t>Пресс для алюминия и картона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Raleway" pitchFamily="2" charset="-5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Raleway" pitchFamily="2" charset="-52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Raleway" pitchFamily="2" charset="-5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Raleway" pitchFamily="2" charset="-52"/>
                        </a:rPr>
                        <a:t>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Raleway" pitchFamily="2" charset="-5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Raleway" pitchFamily="2" charset="-52"/>
                        </a:rPr>
                        <a:t>1 400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Raleway" pitchFamily="2" charset="-5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Raleway" pitchFamily="2" charset="-52"/>
                        </a:rPr>
                        <a:t>500 000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Raleway" pitchFamily="2" charset="-5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Raleway" pitchFamily="2" charset="-52"/>
                        </a:rPr>
                        <a:t>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Raleway" pitchFamily="2" charset="-5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Raleway" pitchFamily="2" charset="-52"/>
                        </a:rPr>
                        <a:t>1 400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Raleway" pitchFamily="2" charset="-5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Raleway" pitchFamily="2" charset="-52"/>
                        </a:rPr>
                        <a:t>500 000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Raleway" pitchFamily="2" charset="-5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52328392"/>
                  </a:ext>
                </a:extLst>
              </a:tr>
              <a:tr h="66653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Raleway" pitchFamily="2" charset="-52"/>
                        </a:rPr>
                        <a:t>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Raleway" pitchFamily="2" charset="-5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Raleway" pitchFamily="2" charset="-52"/>
                        </a:rPr>
                        <a:t>Погрузчик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Raleway" pitchFamily="2" charset="-5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Raleway" pitchFamily="2" charset="-52"/>
                        </a:rPr>
                        <a:t>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Raleway" pitchFamily="2" charset="-5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Raleway" pitchFamily="2" charset="-52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Raleway" pitchFamily="2" charset="-5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Raleway" pitchFamily="2" charset="-52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Raleway" pitchFamily="2" charset="-5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Raleway" pitchFamily="2" charset="-52"/>
                        </a:rPr>
                        <a:t>700 000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Raleway" pitchFamily="2" charset="-5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Raleway" pitchFamily="2" charset="-52"/>
                        </a:rPr>
                        <a:t>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Raleway" pitchFamily="2" charset="-5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Raleway" pitchFamily="2" charset="-52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Raleway" pitchFamily="2" charset="-5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Raleway" pitchFamily="2" charset="-52"/>
                        </a:rPr>
                        <a:t>4 900 000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Raleway" pitchFamily="2" charset="-5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78406203"/>
                  </a:ext>
                </a:extLst>
              </a:tr>
              <a:tr h="33891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Raleway" pitchFamily="2" charset="-52"/>
                        </a:rPr>
                        <a:t>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Raleway" pitchFamily="2" charset="-5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Raleway" pitchFamily="2" charset="-52"/>
                        </a:rPr>
                        <a:t>Офисная техника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Raleway" pitchFamily="2" charset="-5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Raleway" pitchFamily="2" charset="-52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Raleway" pitchFamily="2" charset="-5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Raleway" pitchFamily="2" charset="-52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Raleway" pitchFamily="2" charset="-5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Raleway" pitchFamily="2" charset="-52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Raleway" pitchFamily="2" charset="-5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Raleway" pitchFamily="2" charset="-52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Raleway" pitchFamily="2" charset="-5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Raleway" pitchFamily="2" charset="-52"/>
                        </a:rPr>
                        <a:t>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Raleway" pitchFamily="2" charset="-5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Raleway" pitchFamily="2" charset="-52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Raleway" pitchFamily="2" charset="-5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Raleway" pitchFamily="2" charset="-52"/>
                        </a:rPr>
                        <a:t>500 000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Raleway" pitchFamily="2" charset="-5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82608024"/>
                  </a:ext>
                </a:extLst>
              </a:tr>
              <a:tr h="33891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Raleway" pitchFamily="2" charset="-52"/>
                        </a:rPr>
                        <a:t>Итого: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Raleway" pitchFamily="2" charset="-5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Raleway" pitchFamily="2" charset="-52"/>
                        </a:rPr>
                        <a:t> 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Raleway" pitchFamily="2" charset="-5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Raleway" pitchFamily="2" charset="-52"/>
                        </a:rPr>
                        <a:t> 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Raleway" pitchFamily="2" charset="-5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Raleway" pitchFamily="2" charset="-52"/>
                        </a:rPr>
                        <a:t> 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Raleway" pitchFamily="2" charset="-5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Raleway" pitchFamily="2" charset="-52"/>
                        </a:rPr>
                        <a:t> 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Raleway" pitchFamily="2" charset="-5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Raleway" pitchFamily="2" charset="-52"/>
                        </a:rPr>
                        <a:t> 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Raleway" pitchFamily="2" charset="-5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Raleway" pitchFamily="2" charset="-52"/>
                        </a:rPr>
                        <a:t>69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Raleway" pitchFamily="2" charset="-5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Raleway" pitchFamily="2" charset="-52"/>
                        </a:rPr>
                        <a:t> 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Raleway" pitchFamily="2" charset="-5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Raleway" pitchFamily="2" charset="-52"/>
                        </a:rPr>
                        <a:t>37 700 000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Raleway" pitchFamily="2" charset="-5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80530291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BEE42BAC-6532-3180-510A-387D5BBDFE75}"/>
              </a:ext>
            </a:extLst>
          </p:cNvPr>
          <p:cNvSpPr txBox="1"/>
          <p:nvPr/>
        </p:nvSpPr>
        <p:spPr>
          <a:xfrm>
            <a:off x="1961766" y="1364714"/>
            <a:ext cx="55542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Затраты на производственное оборудование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657EE9-57FE-61F6-4527-466281B676E8}"/>
              </a:ext>
            </a:extLst>
          </p:cNvPr>
          <p:cNvSpPr txBox="1"/>
          <p:nvPr/>
        </p:nvSpPr>
        <p:spPr>
          <a:xfrm>
            <a:off x="8614728" y="2448943"/>
            <a:ext cx="324982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u="sng" dirty="0">
                <a:solidFill>
                  <a:schemeClr val="bg1"/>
                </a:solidFill>
              </a:rPr>
              <a:t>Наиболее затратная статья расходов: </a:t>
            </a:r>
            <a:r>
              <a:rPr lang="ru-RU" sz="2400" dirty="0">
                <a:solidFill>
                  <a:schemeClr val="bg1"/>
                </a:solidFill>
              </a:rPr>
              <a:t>приобретение сортировочной станции и установка линии по переработке пластика</a:t>
            </a:r>
          </a:p>
        </p:txBody>
      </p:sp>
    </p:spTree>
    <p:extLst>
      <p:ext uri="{BB962C8B-B14F-4D97-AF65-F5344CB8AC3E}">
        <p14:creationId xmlns:p14="http://schemas.microsoft.com/office/powerpoint/2010/main" val="30062268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89000"/>
              </a:schemeClr>
            </a:gs>
            <a:gs pos="23000">
              <a:schemeClr val="accent1">
                <a:lumMod val="89000"/>
              </a:schemeClr>
            </a:gs>
            <a:gs pos="69000">
              <a:schemeClr val="accent1">
                <a:lumMod val="75000"/>
              </a:schemeClr>
            </a:gs>
            <a:gs pos="97000">
              <a:schemeClr val="accent1">
                <a:lumMod val="7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араллелограмм 9">
            <a:extLst>
              <a:ext uri="{FF2B5EF4-FFF2-40B4-BE49-F238E27FC236}">
                <a16:creationId xmlns:a16="http://schemas.microsoft.com/office/drawing/2014/main" id="{6AD43FD5-90FD-0DC0-3121-45B3E5ECF1C9}"/>
              </a:ext>
            </a:extLst>
          </p:cNvPr>
          <p:cNvSpPr/>
          <p:nvPr/>
        </p:nvSpPr>
        <p:spPr>
          <a:xfrm>
            <a:off x="-4813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FDC9BDE-309E-6A8E-8974-1A3B778B0C0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" r="4" b="44"/>
          <a:stretch/>
        </p:blipFill>
        <p:spPr>
          <a:xfrm>
            <a:off x="11051361" y="0"/>
            <a:ext cx="955296" cy="954742"/>
          </a:xfrm>
          <a:prstGeom prst="rect">
            <a:avLst/>
          </a:prstGeom>
        </p:spPr>
      </p:pic>
      <p:sp>
        <p:nvSpPr>
          <p:cNvPr id="13" name="Параллелограмм 12">
            <a:extLst>
              <a:ext uri="{FF2B5EF4-FFF2-40B4-BE49-F238E27FC236}">
                <a16:creationId xmlns:a16="http://schemas.microsoft.com/office/drawing/2014/main" id="{36D5DF93-2E52-8543-CF37-7604DD1C59AD}"/>
              </a:ext>
            </a:extLst>
          </p:cNvPr>
          <p:cNvSpPr/>
          <p:nvPr/>
        </p:nvSpPr>
        <p:spPr>
          <a:xfrm>
            <a:off x="65229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4" name="Параллелограмм 13">
            <a:extLst>
              <a:ext uri="{FF2B5EF4-FFF2-40B4-BE49-F238E27FC236}">
                <a16:creationId xmlns:a16="http://schemas.microsoft.com/office/drawing/2014/main" id="{6793C5E3-9416-FE37-19CC-D5632112D607}"/>
              </a:ext>
            </a:extLst>
          </p:cNvPr>
          <p:cNvSpPr/>
          <p:nvPr/>
        </p:nvSpPr>
        <p:spPr>
          <a:xfrm>
            <a:off x="418817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BB3C1">
                  <a:shade val="30000"/>
                  <a:satMod val="115000"/>
                </a:srgbClr>
              </a:gs>
              <a:gs pos="50000">
                <a:srgbClr val="FBB3C1">
                  <a:shade val="67500"/>
                  <a:satMod val="115000"/>
                </a:srgbClr>
              </a:gs>
              <a:gs pos="100000">
                <a:srgbClr val="FBB3C1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6" name="Параллелограмм 15">
            <a:extLst>
              <a:ext uri="{FF2B5EF4-FFF2-40B4-BE49-F238E27FC236}">
                <a16:creationId xmlns:a16="http://schemas.microsoft.com/office/drawing/2014/main" id="{551F7903-3A95-F210-2269-21B4A0198632}"/>
              </a:ext>
            </a:extLst>
          </p:cNvPr>
          <p:cNvSpPr/>
          <p:nvPr/>
        </p:nvSpPr>
        <p:spPr>
          <a:xfrm>
            <a:off x="185343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D493C">
                  <a:shade val="30000"/>
                  <a:satMod val="115000"/>
                </a:srgbClr>
              </a:gs>
              <a:gs pos="50000">
                <a:srgbClr val="FD493C">
                  <a:shade val="67500"/>
                  <a:satMod val="115000"/>
                </a:srgbClr>
              </a:gs>
              <a:gs pos="100000">
                <a:srgbClr val="FD493C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7" name="Параллелограмм 16">
            <a:extLst>
              <a:ext uri="{FF2B5EF4-FFF2-40B4-BE49-F238E27FC236}">
                <a16:creationId xmlns:a16="http://schemas.microsoft.com/office/drawing/2014/main" id="{60C1C46E-718B-24D8-755E-DBD0D2425E3F}"/>
              </a:ext>
            </a:extLst>
          </p:cNvPr>
          <p:cNvSpPr/>
          <p:nvPr/>
        </p:nvSpPr>
        <p:spPr>
          <a:xfrm>
            <a:off x="885766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8F00FF">
                  <a:shade val="30000"/>
                  <a:satMod val="115000"/>
                </a:srgbClr>
              </a:gs>
              <a:gs pos="50000">
                <a:srgbClr val="8F00FF">
                  <a:shade val="67500"/>
                  <a:satMod val="115000"/>
                </a:srgbClr>
              </a:gs>
              <a:gs pos="100000">
                <a:srgbClr val="8F00FF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8" name="Параллелограмм 17">
            <a:extLst>
              <a:ext uri="{FF2B5EF4-FFF2-40B4-BE49-F238E27FC236}">
                <a16:creationId xmlns:a16="http://schemas.microsoft.com/office/drawing/2014/main" id="{62ADD8CD-CDF0-A7FF-DEE7-6ABE68D94E9B}"/>
              </a:ext>
            </a:extLst>
          </p:cNvPr>
          <p:cNvSpPr/>
          <p:nvPr/>
        </p:nvSpPr>
        <p:spPr>
          <a:xfrm>
            <a:off x="1119241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AAD7E0">
                  <a:shade val="30000"/>
                  <a:satMod val="115000"/>
                </a:srgbClr>
              </a:gs>
              <a:gs pos="50000">
                <a:srgbClr val="AAD7E0">
                  <a:shade val="67500"/>
                  <a:satMod val="115000"/>
                </a:srgbClr>
              </a:gs>
              <a:gs pos="100000">
                <a:srgbClr val="AAD7E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9" name="Параллелограмм 18">
            <a:extLst>
              <a:ext uri="{FF2B5EF4-FFF2-40B4-BE49-F238E27FC236}">
                <a16:creationId xmlns:a16="http://schemas.microsoft.com/office/drawing/2014/main" id="{1F036D4D-80FE-8177-39E8-EB75AA32A0F3}"/>
              </a:ext>
            </a:extLst>
          </p:cNvPr>
          <p:cNvSpPr/>
          <p:nvPr/>
        </p:nvSpPr>
        <p:spPr>
          <a:xfrm>
            <a:off x="1352715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0" name="Параллелограмм 19">
            <a:extLst>
              <a:ext uri="{FF2B5EF4-FFF2-40B4-BE49-F238E27FC236}">
                <a16:creationId xmlns:a16="http://schemas.microsoft.com/office/drawing/2014/main" id="{E897E93A-A89D-86F7-7C5E-D299D2E59219}"/>
              </a:ext>
            </a:extLst>
          </p:cNvPr>
          <p:cNvSpPr/>
          <p:nvPr/>
        </p:nvSpPr>
        <p:spPr>
          <a:xfrm>
            <a:off x="2053139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1" name="Параллелограмм 20">
            <a:extLst>
              <a:ext uri="{FF2B5EF4-FFF2-40B4-BE49-F238E27FC236}">
                <a16:creationId xmlns:a16="http://schemas.microsoft.com/office/drawing/2014/main" id="{E84CBC78-A82C-4153-6641-3BC33F504F44}"/>
              </a:ext>
            </a:extLst>
          </p:cNvPr>
          <p:cNvSpPr/>
          <p:nvPr/>
        </p:nvSpPr>
        <p:spPr>
          <a:xfrm>
            <a:off x="1819664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BB3C1">
                  <a:shade val="30000"/>
                  <a:satMod val="115000"/>
                </a:srgbClr>
              </a:gs>
              <a:gs pos="50000">
                <a:srgbClr val="FBB3C1">
                  <a:shade val="67500"/>
                  <a:satMod val="115000"/>
                </a:srgbClr>
              </a:gs>
              <a:gs pos="100000">
                <a:srgbClr val="FBB3C1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2" name="Параллелограмм 21">
            <a:extLst>
              <a:ext uri="{FF2B5EF4-FFF2-40B4-BE49-F238E27FC236}">
                <a16:creationId xmlns:a16="http://schemas.microsoft.com/office/drawing/2014/main" id="{051AE926-2B8A-F39E-C098-59432649A785}"/>
              </a:ext>
            </a:extLst>
          </p:cNvPr>
          <p:cNvSpPr/>
          <p:nvPr/>
        </p:nvSpPr>
        <p:spPr>
          <a:xfrm>
            <a:off x="1586190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D493C">
                  <a:shade val="30000"/>
                  <a:satMod val="115000"/>
                </a:srgbClr>
              </a:gs>
              <a:gs pos="50000">
                <a:srgbClr val="FD493C">
                  <a:shade val="67500"/>
                  <a:satMod val="115000"/>
                </a:srgbClr>
              </a:gs>
              <a:gs pos="100000">
                <a:srgbClr val="FD493C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3" name="Параллелограмм 22">
            <a:extLst>
              <a:ext uri="{FF2B5EF4-FFF2-40B4-BE49-F238E27FC236}">
                <a16:creationId xmlns:a16="http://schemas.microsoft.com/office/drawing/2014/main" id="{EA8A35E3-2F40-03ED-178F-DC91D8193CB1}"/>
              </a:ext>
            </a:extLst>
          </p:cNvPr>
          <p:cNvSpPr/>
          <p:nvPr/>
        </p:nvSpPr>
        <p:spPr>
          <a:xfrm>
            <a:off x="2286613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8F00FF">
                  <a:shade val="30000"/>
                  <a:satMod val="115000"/>
                </a:srgbClr>
              </a:gs>
              <a:gs pos="50000">
                <a:srgbClr val="8F00FF">
                  <a:shade val="67500"/>
                  <a:satMod val="115000"/>
                </a:srgbClr>
              </a:gs>
              <a:gs pos="100000">
                <a:srgbClr val="8F00FF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4" name="Параллелограмм 23">
            <a:extLst>
              <a:ext uri="{FF2B5EF4-FFF2-40B4-BE49-F238E27FC236}">
                <a16:creationId xmlns:a16="http://schemas.microsoft.com/office/drawing/2014/main" id="{E3FB1573-D547-D069-0E58-B8A82C92014A}"/>
              </a:ext>
            </a:extLst>
          </p:cNvPr>
          <p:cNvSpPr/>
          <p:nvPr/>
        </p:nvSpPr>
        <p:spPr>
          <a:xfrm>
            <a:off x="2520088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AAD7E0">
                  <a:shade val="30000"/>
                  <a:satMod val="115000"/>
                </a:srgbClr>
              </a:gs>
              <a:gs pos="50000">
                <a:srgbClr val="AAD7E0">
                  <a:shade val="67500"/>
                  <a:satMod val="115000"/>
                </a:srgbClr>
              </a:gs>
              <a:gs pos="100000">
                <a:srgbClr val="AAD7E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7" name="Параллелограмм 26">
            <a:extLst>
              <a:ext uri="{FF2B5EF4-FFF2-40B4-BE49-F238E27FC236}">
                <a16:creationId xmlns:a16="http://schemas.microsoft.com/office/drawing/2014/main" id="{55DE5CA3-4421-622D-6299-11F7A7A9A0B3}"/>
              </a:ext>
            </a:extLst>
          </p:cNvPr>
          <p:cNvSpPr/>
          <p:nvPr/>
        </p:nvSpPr>
        <p:spPr>
          <a:xfrm>
            <a:off x="275356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" name="Google Shape;128;p2">
            <a:extLst>
              <a:ext uri="{FF2B5EF4-FFF2-40B4-BE49-F238E27FC236}">
                <a16:creationId xmlns:a16="http://schemas.microsoft.com/office/drawing/2014/main" id="{629D838D-FC31-FD74-129F-ADE27118C32E}"/>
              </a:ext>
            </a:extLst>
          </p:cNvPr>
          <p:cNvSpPr txBox="1"/>
          <p:nvPr/>
        </p:nvSpPr>
        <p:spPr>
          <a:xfrm>
            <a:off x="214580" y="-80374"/>
            <a:ext cx="10653942" cy="10711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3667" tIns="103667" rIns="103667" bIns="103667" anchor="t" anchorCtr="0">
            <a:spAutoFit/>
          </a:bodyPr>
          <a:lstStyle/>
          <a:p>
            <a:pPr>
              <a:buClr>
                <a:srgbClr val="000000"/>
              </a:buClr>
              <a:buSzPts val="3000"/>
            </a:pPr>
            <a:r>
              <a:rPr lang="ru-RU" sz="2800" dirty="0">
                <a:solidFill>
                  <a:schemeClr val="bg1"/>
                </a:solidFill>
                <a:latin typeface="Calibri" pitchFamily="34" charset="0"/>
                <a:ea typeface="Raleway SemiBold"/>
                <a:cs typeface="Calibri" pitchFamily="34" charset="0"/>
                <a:sym typeface="Raleway SemiBold"/>
              </a:rPr>
              <a:t>Детализация расходов (содержание территории </a:t>
            </a:r>
            <a:r>
              <a:rPr lang="ru-RU" sz="2800" dirty="0" err="1">
                <a:solidFill>
                  <a:schemeClr val="bg1"/>
                </a:solidFill>
                <a:latin typeface="Calibri" pitchFamily="34" charset="0"/>
                <a:ea typeface="Raleway SemiBold"/>
                <a:cs typeface="Calibri" pitchFamily="34" charset="0"/>
                <a:sym typeface="Raleway SemiBold"/>
              </a:rPr>
              <a:t>Экоплощадки</a:t>
            </a:r>
            <a:r>
              <a:rPr lang="ru-RU" sz="2800" dirty="0">
                <a:solidFill>
                  <a:schemeClr val="bg1"/>
                </a:solidFill>
                <a:latin typeface="Calibri" pitchFamily="34" charset="0"/>
                <a:ea typeface="Raleway SemiBold"/>
                <a:cs typeface="Calibri" pitchFamily="34" charset="0"/>
                <a:sym typeface="Raleway SemiBold"/>
              </a:rPr>
              <a:t> в надлежащем состоянии)</a:t>
            </a:r>
          </a:p>
        </p:txBody>
      </p:sp>
      <p:pic>
        <p:nvPicPr>
          <p:cNvPr id="8" name="Рисунок 7" descr="Изображение выглядит как текст, число, Шрифт, чек&#10;&#10;Автоматически созданное описание">
            <a:extLst>
              <a:ext uri="{FF2B5EF4-FFF2-40B4-BE49-F238E27FC236}">
                <a16:creationId xmlns:a16="http://schemas.microsoft.com/office/drawing/2014/main" id="{D9748C59-9B4C-F587-60E8-FF671CB3C4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343" y="2611146"/>
            <a:ext cx="6885856" cy="337266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2927C98-34A1-8AE5-CE6E-4E6DD816D0DF}"/>
              </a:ext>
            </a:extLst>
          </p:cNvPr>
          <p:cNvSpPr txBox="1"/>
          <p:nvPr/>
        </p:nvSpPr>
        <p:spPr>
          <a:xfrm>
            <a:off x="1027868" y="1691167"/>
            <a:ext cx="545064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b="1" i="1" dirty="0">
                <a:solidFill>
                  <a:schemeClr val="bg1"/>
                </a:solidFill>
                <a:latin typeface="Calibri" pitchFamily="34" charset="0"/>
                <a:ea typeface="Raleway SemiBold"/>
                <a:cs typeface="Calibri" pitchFamily="34" charset="0"/>
                <a:sym typeface="Raleway SemiBold"/>
              </a:rPr>
              <a:t>Расходы на содержание территории </a:t>
            </a:r>
            <a:r>
              <a:rPr lang="ru-RU" b="1" i="1" dirty="0" err="1">
                <a:solidFill>
                  <a:schemeClr val="bg1"/>
                </a:solidFill>
                <a:latin typeface="Calibri" pitchFamily="34" charset="0"/>
                <a:ea typeface="Raleway SemiBold"/>
                <a:cs typeface="Calibri" pitchFamily="34" charset="0"/>
                <a:sym typeface="Raleway SemiBold"/>
              </a:rPr>
              <a:t>Э</a:t>
            </a:r>
            <a:r>
              <a:rPr lang="ru-RU" sz="1800" b="1" i="1" dirty="0" err="1">
                <a:solidFill>
                  <a:schemeClr val="bg1"/>
                </a:solidFill>
                <a:latin typeface="Calibri" pitchFamily="34" charset="0"/>
                <a:ea typeface="Raleway SemiBold"/>
                <a:cs typeface="Calibri" pitchFamily="34" charset="0"/>
                <a:sym typeface="Raleway SemiBold"/>
              </a:rPr>
              <a:t>коплощадки</a:t>
            </a:r>
            <a:r>
              <a:rPr lang="ru-RU" sz="1800" b="1" i="1" dirty="0">
                <a:solidFill>
                  <a:schemeClr val="bg1"/>
                </a:solidFill>
                <a:latin typeface="Calibri" pitchFamily="34" charset="0"/>
                <a:ea typeface="Raleway SemiBold"/>
                <a:cs typeface="Calibri" pitchFamily="34" charset="0"/>
                <a:sym typeface="Raleway SemiBold"/>
              </a:rPr>
              <a:t> в надлежащем состоянии</a:t>
            </a:r>
            <a:endParaRPr lang="ru-RU" b="1" i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DD749C0-0221-CACA-D548-825FA42DC5FF}"/>
              </a:ext>
            </a:extLst>
          </p:cNvPr>
          <p:cNvSpPr txBox="1"/>
          <p:nvPr/>
        </p:nvSpPr>
        <p:spPr>
          <a:xfrm>
            <a:off x="7913724" y="2287980"/>
            <a:ext cx="385088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>
                <a:solidFill>
                  <a:schemeClr val="bg1"/>
                </a:solidFill>
              </a:rPr>
              <a:t>Среда, </a:t>
            </a:r>
            <a:r>
              <a:rPr lang="ru-RU" sz="2400" dirty="0">
                <a:solidFill>
                  <a:schemeClr val="bg1"/>
                </a:solidFill>
              </a:rPr>
              <a:t>используемая человеком для отдыха, </a:t>
            </a:r>
            <a:r>
              <a:rPr lang="ru-RU" sz="2400" b="1" i="1" dirty="0">
                <a:solidFill>
                  <a:schemeClr val="bg1"/>
                </a:solidFill>
              </a:rPr>
              <a:t>требует постоянного внимания </a:t>
            </a:r>
            <a:r>
              <a:rPr lang="ru-RU" sz="2400" dirty="0">
                <a:solidFill>
                  <a:schemeClr val="bg1"/>
                </a:solidFill>
              </a:rPr>
              <a:t>с его стороны и принятия своевременных мер </a:t>
            </a:r>
            <a:r>
              <a:rPr lang="ru-RU" sz="2400" b="1" i="1" dirty="0">
                <a:solidFill>
                  <a:schemeClr val="bg1"/>
                </a:solidFill>
              </a:rPr>
              <a:t>для поддержания </a:t>
            </a:r>
            <a:r>
              <a:rPr lang="ru-RU" sz="2400" b="1" i="1" dirty="0" err="1">
                <a:solidFill>
                  <a:schemeClr val="bg1"/>
                </a:solidFill>
              </a:rPr>
              <a:t>рекрационных</a:t>
            </a:r>
            <a:r>
              <a:rPr lang="ru-RU" sz="2400" b="1" i="1" dirty="0">
                <a:solidFill>
                  <a:schemeClr val="bg1"/>
                </a:solidFill>
              </a:rPr>
              <a:t> свойств </a:t>
            </a:r>
          </a:p>
        </p:txBody>
      </p:sp>
    </p:spTree>
    <p:extLst>
      <p:ext uri="{BB962C8B-B14F-4D97-AF65-F5344CB8AC3E}">
        <p14:creationId xmlns:p14="http://schemas.microsoft.com/office/powerpoint/2010/main" val="24980239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89000"/>
              </a:schemeClr>
            </a:gs>
            <a:gs pos="23000">
              <a:schemeClr val="accent1">
                <a:lumMod val="89000"/>
              </a:schemeClr>
            </a:gs>
            <a:gs pos="69000">
              <a:schemeClr val="accent1">
                <a:lumMod val="75000"/>
              </a:schemeClr>
            </a:gs>
            <a:gs pos="97000">
              <a:schemeClr val="accent1">
                <a:lumMod val="7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араллелограмм 9">
            <a:extLst>
              <a:ext uri="{FF2B5EF4-FFF2-40B4-BE49-F238E27FC236}">
                <a16:creationId xmlns:a16="http://schemas.microsoft.com/office/drawing/2014/main" id="{6AD43FD5-90FD-0DC0-3121-45B3E5ECF1C9}"/>
              </a:ext>
            </a:extLst>
          </p:cNvPr>
          <p:cNvSpPr/>
          <p:nvPr/>
        </p:nvSpPr>
        <p:spPr>
          <a:xfrm>
            <a:off x="-4813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FDC9BDE-309E-6A8E-8974-1A3B778B0C0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" r="4" b="44"/>
          <a:stretch/>
        </p:blipFill>
        <p:spPr>
          <a:xfrm>
            <a:off x="11051361" y="0"/>
            <a:ext cx="955296" cy="954742"/>
          </a:xfrm>
          <a:prstGeom prst="rect">
            <a:avLst/>
          </a:prstGeom>
        </p:spPr>
      </p:pic>
      <p:sp>
        <p:nvSpPr>
          <p:cNvPr id="13" name="Параллелограмм 12">
            <a:extLst>
              <a:ext uri="{FF2B5EF4-FFF2-40B4-BE49-F238E27FC236}">
                <a16:creationId xmlns:a16="http://schemas.microsoft.com/office/drawing/2014/main" id="{36D5DF93-2E52-8543-CF37-7604DD1C59AD}"/>
              </a:ext>
            </a:extLst>
          </p:cNvPr>
          <p:cNvSpPr/>
          <p:nvPr/>
        </p:nvSpPr>
        <p:spPr>
          <a:xfrm>
            <a:off x="65229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4" name="Параллелограмм 13">
            <a:extLst>
              <a:ext uri="{FF2B5EF4-FFF2-40B4-BE49-F238E27FC236}">
                <a16:creationId xmlns:a16="http://schemas.microsoft.com/office/drawing/2014/main" id="{6793C5E3-9416-FE37-19CC-D5632112D607}"/>
              </a:ext>
            </a:extLst>
          </p:cNvPr>
          <p:cNvSpPr/>
          <p:nvPr/>
        </p:nvSpPr>
        <p:spPr>
          <a:xfrm>
            <a:off x="418817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BB3C1">
                  <a:shade val="30000"/>
                  <a:satMod val="115000"/>
                </a:srgbClr>
              </a:gs>
              <a:gs pos="50000">
                <a:srgbClr val="FBB3C1">
                  <a:shade val="67500"/>
                  <a:satMod val="115000"/>
                </a:srgbClr>
              </a:gs>
              <a:gs pos="100000">
                <a:srgbClr val="FBB3C1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6" name="Параллелограмм 15">
            <a:extLst>
              <a:ext uri="{FF2B5EF4-FFF2-40B4-BE49-F238E27FC236}">
                <a16:creationId xmlns:a16="http://schemas.microsoft.com/office/drawing/2014/main" id="{551F7903-3A95-F210-2269-21B4A0198632}"/>
              </a:ext>
            </a:extLst>
          </p:cNvPr>
          <p:cNvSpPr/>
          <p:nvPr/>
        </p:nvSpPr>
        <p:spPr>
          <a:xfrm>
            <a:off x="185343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D493C">
                  <a:shade val="30000"/>
                  <a:satMod val="115000"/>
                </a:srgbClr>
              </a:gs>
              <a:gs pos="50000">
                <a:srgbClr val="FD493C">
                  <a:shade val="67500"/>
                  <a:satMod val="115000"/>
                </a:srgbClr>
              </a:gs>
              <a:gs pos="100000">
                <a:srgbClr val="FD493C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7" name="Параллелограмм 16">
            <a:extLst>
              <a:ext uri="{FF2B5EF4-FFF2-40B4-BE49-F238E27FC236}">
                <a16:creationId xmlns:a16="http://schemas.microsoft.com/office/drawing/2014/main" id="{60C1C46E-718B-24D8-755E-DBD0D2425E3F}"/>
              </a:ext>
            </a:extLst>
          </p:cNvPr>
          <p:cNvSpPr/>
          <p:nvPr/>
        </p:nvSpPr>
        <p:spPr>
          <a:xfrm>
            <a:off x="885766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8F00FF">
                  <a:shade val="30000"/>
                  <a:satMod val="115000"/>
                </a:srgbClr>
              </a:gs>
              <a:gs pos="50000">
                <a:srgbClr val="8F00FF">
                  <a:shade val="67500"/>
                  <a:satMod val="115000"/>
                </a:srgbClr>
              </a:gs>
              <a:gs pos="100000">
                <a:srgbClr val="8F00FF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8" name="Параллелограмм 17">
            <a:extLst>
              <a:ext uri="{FF2B5EF4-FFF2-40B4-BE49-F238E27FC236}">
                <a16:creationId xmlns:a16="http://schemas.microsoft.com/office/drawing/2014/main" id="{62ADD8CD-CDF0-A7FF-DEE7-6ABE68D94E9B}"/>
              </a:ext>
            </a:extLst>
          </p:cNvPr>
          <p:cNvSpPr/>
          <p:nvPr/>
        </p:nvSpPr>
        <p:spPr>
          <a:xfrm>
            <a:off x="1119241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AAD7E0">
                  <a:shade val="30000"/>
                  <a:satMod val="115000"/>
                </a:srgbClr>
              </a:gs>
              <a:gs pos="50000">
                <a:srgbClr val="AAD7E0">
                  <a:shade val="67500"/>
                  <a:satMod val="115000"/>
                </a:srgbClr>
              </a:gs>
              <a:gs pos="100000">
                <a:srgbClr val="AAD7E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9" name="Параллелограмм 18">
            <a:extLst>
              <a:ext uri="{FF2B5EF4-FFF2-40B4-BE49-F238E27FC236}">
                <a16:creationId xmlns:a16="http://schemas.microsoft.com/office/drawing/2014/main" id="{1F036D4D-80FE-8177-39E8-EB75AA32A0F3}"/>
              </a:ext>
            </a:extLst>
          </p:cNvPr>
          <p:cNvSpPr/>
          <p:nvPr/>
        </p:nvSpPr>
        <p:spPr>
          <a:xfrm>
            <a:off x="1352715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0" name="Параллелограмм 19">
            <a:extLst>
              <a:ext uri="{FF2B5EF4-FFF2-40B4-BE49-F238E27FC236}">
                <a16:creationId xmlns:a16="http://schemas.microsoft.com/office/drawing/2014/main" id="{E897E93A-A89D-86F7-7C5E-D299D2E59219}"/>
              </a:ext>
            </a:extLst>
          </p:cNvPr>
          <p:cNvSpPr/>
          <p:nvPr/>
        </p:nvSpPr>
        <p:spPr>
          <a:xfrm>
            <a:off x="2053139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1" name="Параллелограмм 20">
            <a:extLst>
              <a:ext uri="{FF2B5EF4-FFF2-40B4-BE49-F238E27FC236}">
                <a16:creationId xmlns:a16="http://schemas.microsoft.com/office/drawing/2014/main" id="{E84CBC78-A82C-4153-6641-3BC33F504F44}"/>
              </a:ext>
            </a:extLst>
          </p:cNvPr>
          <p:cNvSpPr/>
          <p:nvPr/>
        </p:nvSpPr>
        <p:spPr>
          <a:xfrm>
            <a:off x="1819664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BB3C1">
                  <a:shade val="30000"/>
                  <a:satMod val="115000"/>
                </a:srgbClr>
              </a:gs>
              <a:gs pos="50000">
                <a:srgbClr val="FBB3C1">
                  <a:shade val="67500"/>
                  <a:satMod val="115000"/>
                </a:srgbClr>
              </a:gs>
              <a:gs pos="100000">
                <a:srgbClr val="FBB3C1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2" name="Параллелограмм 21">
            <a:extLst>
              <a:ext uri="{FF2B5EF4-FFF2-40B4-BE49-F238E27FC236}">
                <a16:creationId xmlns:a16="http://schemas.microsoft.com/office/drawing/2014/main" id="{051AE926-2B8A-F39E-C098-59432649A785}"/>
              </a:ext>
            </a:extLst>
          </p:cNvPr>
          <p:cNvSpPr/>
          <p:nvPr/>
        </p:nvSpPr>
        <p:spPr>
          <a:xfrm>
            <a:off x="1586190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D493C">
                  <a:shade val="30000"/>
                  <a:satMod val="115000"/>
                </a:srgbClr>
              </a:gs>
              <a:gs pos="50000">
                <a:srgbClr val="FD493C">
                  <a:shade val="67500"/>
                  <a:satMod val="115000"/>
                </a:srgbClr>
              </a:gs>
              <a:gs pos="100000">
                <a:srgbClr val="FD493C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3" name="Параллелограмм 22">
            <a:extLst>
              <a:ext uri="{FF2B5EF4-FFF2-40B4-BE49-F238E27FC236}">
                <a16:creationId xmlns:a16="http://schemas.microsoft.com/office/drawing/2014/main" id="{EA8A35E3-2F40-03ED-178F-DC91D8193CB1}"/>
              </a:ext>
            </a:extLst>
          </p:cNvPr>
          <p:cNvSpPr/>
          <p:nvPr/>
        </p:nvSpPr>
        <p:spPr>
          <a:xfrm>
            <a:off x="2286613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8F00FF">
                  <a:shade val="30000"/>
                  <a:satMod val="115000"/>
                </a:srgbClr>
              </a:gs>
              <a:gs pos="50000">
                <a:srgbClr val="8F00FF">
                  <a:shade val="67500"/>
                  <a:satMod val="115000"/>
                </a:srgbClr>
              </a:gs>
              <a:gs pos="100000">
                <a:srgbClr val="8F00FF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4" name="Параллелограмм 23">
            <a:extLst>
              <a:ext uri="{FF2B5EF4-FFF2-40B4-BE49-F238E27FC236}">
                <a16:creationId xmlns:a16="http://schemas.microsoft.com/office/drawing/2014/main" id="{E3FB1573-D547-D069-0E58-B8A82C92014A}"/>
              </a:ext>
            </a:extLst>
          </p:cNvPr>
          <p:cNvSpPr/>
          <p:nvPr/>
        </p:nvSpPr>
        <p:spPr>
          <a:xfrm>
            <a:off x="2520088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AAD7E0">
                  <a:shade val="30000"/>
                  <a:satMod val="115000"/>
                </a:srgbClr>
              </a:gs>
              <a:gs pos="50000">
                <a:srgbClr val="AAD7E0">
                  <a:shade val="67500"/>
                  <a:satMod val="115000"/>
                </a:srgbClr>
              </a:gs>
              <a:gs pos="100000">
                <a:srgbClr val="AAD7E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7" name="Параллелограмм 26">
            <a:extLst>
              <a:ext uri="{FF2B5EF4-FFF2-40B4-BE49-F238E27FC236}">
                <a16:creationId xmlns:a16="http://schemas.microsoft.com/office/drawing/2014/main" id="{55DE5CA3-4421-622D-6299-11F7A7A9A0B3}"/>
              </a:ext>
            </a:extLst>
          </p:cNvPr>
          <p:cNvSpPr/>
          <p:nvPr/>
        </p:nvSpPr>
        <p:spPr>
          <a:xfrm>
            <a:off x="275356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" name="Google Shape;128;p2">
            <a:extLst>
              <a:ext uri="{FF2B5EF4-FFF2-40B4-BE49-F238E27FC236}">
                <a16:creationId xmlns:a16="http://schemas.microsoft.com/office/drawing/2014/main" id="{5E1EF4C9-7F02-F376-018B-31FAE652A3A7}"/>
              </a:ext>
            </a:extLst>
          </p:cNvPr>
          <p:cNvSpPr txBox="1"/>
          <p:nvPr/>
        </p:nvSpPr>
        <p:spPr>
          <a:xfrm>
            <a:off x="236073" y="64915"/>
            <a:ext cx="10653942" cy="82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3667" tIns="103667" rIns="103667" bIns="103667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Raleway SemiBold"/>
                <a:cs typeface="Raleway SemiBold"/>
                <a:sym typeface="Raleway SemiBold"/>
              </a:rPr>
              <a:t>Структура уставного капитала</a:t>
            </a:r>
            <a:endParaRPr kumimoji="0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B3D394E-3181-8C92-F17D-F2F29904E76E}"/>
              </a:ext>
            </a:extLst>
          </p:cNvPr>
          <p:cNvSpPr txBox="1"/>
          <p:nvPr/>
        </p:nvSpPr>
        <p:spPr>
          <a:xfrm>
            <a:off x="1424741" y="1890584"/>
            <a:ext cx="57605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bg1"/>
                </a:solidFill>
              </a:rPr>
              <a:t>Сведения о размере, структуре уставного капитала </a:t>
            </a:r>
          </a:p>
        </p:txBody>
      </p:sp>
      <p:pic>
        <p:nvPicPr>
          <p:cNvPr id="4" name="Рисунок 3" descr="Изображение выглядит как текст, снимок экрана, Шрифт, число&#10;&#10;Автоматически созданное описание">
            <a:extLst>
              <a:ext uri="{FF2B5EF4-FFF2-40B4-BE49-F238E27FC236}">
                <a16:creationId xmlns:a16="http://schemas.microsoft.com/office/drawing/2014/main" id="{869ECDCC-73CC-7E0B-B51F-03596B431C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816" y="2259916"/>
            <a:ext cx="7772400" cy="184083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D4A65DB-31D8-4043-3906-EAFEE737B8F9}"/>
              </a:ext>
            </a:extLst>
          </p:cNvPr>
          <p:cNvSpPr txBox="1"/>
          <p:nvPr/>
        </p:nvSpPr>
        <p:spPr>
          <a:xfrm>
            <a:off x="8398475" y="2441667"/>
            <a:ext cx="3793525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i="1" dirty="0">
                <a:solidFill>
                  <a:schemeClr val="bg1"/>
                </a:solidFill>
              </a:rPr>
              <a:t>Доли уставного капитала не находятся в государственной (федеральной, субъектов Российской Федерации), муниципальной собственности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B27E172-10C1-2103-3EB0-3F80A9257E0E}"/>
              </a:ext>
            </a:extLst>
          </p:cNvPr>
          <p:cNvSpPr txBox="1"/>
          <p:nvPr/>
        </p:nvSpPr>
        <p:spPr>
          <a:xfrm>
            <a:off x="703022" y="4636924"/>
            <a:ext cx="1065394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</a:rPr>
              <a:t>Ограничения количества акций, принадлежащих одному акционеру, и их </a:t>
            </a:r>
            <a:r>
              <a:rPr lang="ru-RU" sz="2000" b="1" dirty="0" err="1">
                <a:solidFill>
                  <a:schemeClr val="bg1"/>
                </a:solidFill>
              </a:rPr>
              <a:t>суммарнои</a:t>
            </a:r>
            <a:r>
              <a:rPr lang="ru-RU" sz="2000" b="1" dirty="0">
                <a:solidFill>
                  <a:schemeClr val="bg1"/>
                </a:solidFill>
              </a:rPr>
              <a:t>̆ номинальной стоимости, и (или) максимального числа голосов, предоставляемых одному акционеру не будут установлены. </a:t>
            </a:r>
          </a:p>
        </p:txBody>
      </p:sp>
    </p:spTree>
    <p:extLst>
      <p:ext uri="{BB962C8B-B14F-4D97-AF65-F5344CB8AC3E}">
        <p14:creationId xmlns:p14="http://schemas.microsoft.com/office/powerpoint/2010/main" val="33267192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89000"/>
              </a:schemeClr>
            </a:gs>
            <a:gs pos="23000">
              <a:schemeClr val="accent1">
                <a:lumMod val="89000"/>
              </a:schemeClr>
            </a:gs>
            <a:gs pos="69000">
              <a:schemeClr val="accent1">
                <a:lumMod val="75000"/>
              </a:schemeClr>
            </a:gs>
            <a:gs pos="97000">
              <a:schemeClr val="accent1">
                <a:lumMod val="7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1" name="Прямая соединительная линия 80">
            <a:extLst>
              <a:ext uri="{FF2B5EF4-FFF2-40B4-BE49-F238E27FC236}">
                <a16:creationId xmlns:a16="http://schemas.microsoft.com/office/drawing/2014/main" id="{666AA544-52C7-0F36-97A9-1232025358B1}"/>
              </a:ext>
            </a:extLst>
          </p:cNvPr>
          <p:cNvCxnSpPr/>
          <p:nvPr/>
        </p:nvCxnSpPr>
        <p:spPr>
          <a:xfrm flipV="1">
            <a:off x="317665" y="4405622"/>
            <a:ext cx="11277883" cy="25400"/>
          </a:xfrm>
          <a:prstGeom prst="line">
            <a:avLst/>
          </a:prstGeom>
          <a:ln w="38100">
            <a:solidFill>
              <a:srgbClr val="FD493C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" name="Параллелограмм 9">
            <a:extLst>
              <a:ext uri="{FF2B5EF4-FFF2-40B4-BE49-F238E27FC236}">
                <a16:creationId xmlns:a16="http://schemas.microsoft.com/office/drawing/2014/main" id="{6AD43FD5-90FD-0DC0-3121-45B3E5ECF1C9}"/>
              </a:ext>
            </a:extLst>
          </p:cNvPr>
          <p:cNvSpPr/>
          <p:nvPr/>
        </p:nvSpPr>
        <p:spPr>
          <a:xfrm>
            <a:off x="-4813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FDC9BDE-309E-6A8E-8974-1A3B778B0C0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" r="4" b="44"/>
          <a:stretch/>
        </p:blipFill>
        <p:spPr>
          <a:xfrm>
            <a:off x="11051361" y="0"/>
            <a:ext cx="955296" cy="954742"/>
          </a:xfrm>
          <a:prstGeom prst="rect">
            <a:avLst/>
          </a:prstGeom>
        </p:spPr>
      </p:pic>
      <p:sp>
        <p:nvSpPr>
          <p:cNvPr id="13" name="Параллелограмм 12">
            <a:extLst>
              <a:ext uri="{FF2B5EF4-FFF2-40B4-BE49-F238E27FC236}">
                <a16:creationId xmlns:a16="http://schemas.microsoft.com/office/drawing/2014/main" id="{36D5DF93-2E52-8543-CF37-7604DD1C59AD}"/>
              </a:ext>
            </a:extLst>
          </p:cNvPr>
          <p:cNvSpPr/>
          <p:nvPr/>
        </p:nvSpPr>
        <p:spPr>
          <a:xfrm>
            <a:off x="65229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4" name="Параллелограмм 13">
            <a:extLst>
              <a:ext uri="{FF2B5EF4-FFF2-40B4-BE49-F238E27FC236}">
                <a16:creationId xmlns:a16="http://schemas.microsoft.com/office/drawing/2014/main" id="{6793C5E3-9416-FE37-19CC-D5632112D607}"/>
              </a:ext>
            </a:extLst>
          </p:cNvPr>
          <p:cNvSpPr/>
          <p:nvPr/>
        </p:nvSpPr>
        <p:spPr>
          <a:xfrm>
            <a:off x="418817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BB3C1">
                  <a:shade val="30000"/>
                  <a:satMod val="115000"/>
                </a:srgbClr>
              </a:gs>
              <a:gs pos="50000">
                <a:srgbClr val="FBB3C1">
                  <a:shade val="67500"/>
                  <a:satMod val="115000"/>
                </a:srgbClr>
              </a:gs>
              <a:gs pos="100000">
                <a:srgbClr val="FBB3C1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6" name="Параллелограмм 15">
            <a:extLst>
              <a:ext uri="{FF2B5EF4-FFF2-40B4-BE49-F238E27FC236}">
                <a16:creationId xmlns:a16="http://schemas.microsoft.com/office/drawing/2014/main" id="{551F7903-3A95-F210-2269-21B4A0198632}"/>
              </a:ext>
            </a:extLst>
          </p:cNvPr>
          <p:cNvSpPr/>
          <p:nvPr/>
        </p:nvSpPr>
        <p:spPr>
          <a:xfrm>
            <a:off x="185343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D493C">
                  <a:shade val="30000"/>
                  <a:satMod val="115000"/>
                </a:srgbClr>
              </a:gs>
              <a:gs pos="50000">
                <a:srgbClr val="FD493C">
                  <a:shade val="67500"/>
                  <a:satMod val="115000"/>
                </a:srgbClr>
              </a:gs>
              <a:gs pos="100000">
                <a:srgbClr val="FD493C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7" name="Параллелограмм 16">
            <a:extLst>
              <a:ext uri="{FF2B5EF4-FFF2-40B4-BE49-F238E27FC236}">
                <a16:creationId xmlns:a16="http://schemas.microsoft.com/office/drawing/2014/main" id="{60C1C46E-718B-24D8-755E-DBD0D2425E3F}"/>
              </a:ext>
            </a:extLst>
          </p:cNvPr>
          <p:cNvSpPr/>
          <p:nvPr/>
        </p:nvSpPr>
        <p:spPr>
          <a:xfrm>
            <a:off x="885766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8F00FF">
                  <a:shade val="30000"/>
                  <a:satMod val="115000"/>
                </a:srgbClr>
              </a:gs>
              <a:gs pos="50000">
                <a:srgbClr val="8F00FF">
                  <a:shade val="67500"/>
                  <a:satMod val="115000"/>
                </a:srgbClr>
              </a:gs>
              <a:gs pos="100000">
                <a:srgbClr val="8F00FF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8" name="Параллелограмм 17">
            <a:extLst>
              <a:ext uri="{FF2B5EF4-FFF2-40B4-BE49-F238E27FC236}">
                <a16:creationId xmlns:a16="http://schemas.microsoft.com/office/drawing/2014/main" id="{62ADD8CD-CDF0-A7FF-DEE7-6ABE68D94E9B}"/>
              </a:ext>
            </a:extLst>
          </p:cNvPr>
          <p:cNvSpPr/>
          <p:nvPr/>
        </p:nvSpPr>
        <p:spPr>
          <a:xfrm>
            <a:off x="1119241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AAD7E0">
                  <a:shade val="30000"/>
                  <a:satMod val="115000"/>
                </a:srgbClr>
              </a:gs>
              <a:gs pos="50000">
                <a:srgbClr val="AAD7E0">
                  <a:shade val="67500"/>
                  <a:satMod val="115000"/>
                </a:srgbClr>
              </a:gs>
              <a:gs pos="100000">
                <a:srgbClr val="AAD7E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9" name="Параллелограмм 18">
            <a:extLst>
              <a:ext uri="{FF2B5EF4-FFF2-40B4-BE49-F238E27FC236}">
                <a16:creationId xmlns:a16="http://schemas.microsoft.com/office/drawing/2014/main" id="{1F036D4D-80FE-8177-39E8-EB75AA32A0F3}"/>
              </a:ext>
            </a:extLst>
          </p:cNvPr>
          <p:cNvSpPr/>
          <p:nvPr/>
        </p:nvSpPr>
        <p:spPr>
          <a:xfrm>
            <a:off x="1352715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0" name="Параллелограмм 19">
            <a:extLst>
              <a:ext uri="{FF2B5EF4-FFF2-40B4-BE49-F238E27FC236}">
                <a16:creationId xmlns:a16="http://schemas.microsoft.com/office/drawing/2014/main" id="{E897E93A-A89D-86F7-7C5E-D299D2E59219}"/>
              </a:ext>
            </a:extLst>
          </p:cNvPr>
          <p:cNvSpPr/>
          <p:nvPr/>
        </p:nvSpPr>
        <p:spPr>
          <a:xfrm>
            <a:off x="2053139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1" name="Параллелограмм 20">
            <a:extLst>
              <a:ext uri="{FF2B5EF4-FFF2-40B4-BE49-F238E27FC236}">
                <a16:creationId xmlns:a16="http://schemas.microsoft.com/office/drawing/2014/main" id="{E84CBC78-A82C-4153-6641-3BC33F504F44}"/>
              </a:ext>
            </a:extLst>
          </p:cNvPr>
          <p:cNvSpPr/>
          <p:nvPr/>
        </p:nvSpPr>
        <p:spPr>
          <a:xfrm>
            <a:off x="1819664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BB3C1">
                  <a:shade val="30000"/>
                  <a:satMod val="115000"/>
                </a:srgbClr>
              </a:gs>
              <a:gs pos="50000">
                <a:srgbClr val="FBB3C1">
                  <a:shade val="67500"/>
                  <a:satMod val="115000"/>
                </a:srgbClr>
              </a:gs>
              <a:gs pos="100000">
                <a:srgbClr val="FBB3C1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2" name="Параллелограмм 21">
            <a:extLst>
              <a:ext uri="{FF2B5EF4-FFF2-40B4-BE49-F238E27FC236}">
                <a16:creationId xmlns:a16="http://schemas.microsoft.com/office/drawing/2014/main" id="{051AE926-2B8A-F39E-C098-59432649A785}"/>
              </a:ext>
            </a:extLst>
          </p:cNvPr>
          <p:cNvSpPr/>
          <p:nvPr/>
        </p:nvSpPr>
        <p:spPr>
          <a:xfrm>
            <a:off x="1586190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D493C">
                  <a:shade val="30000"/>
                  <a:satMod val="115000"/>
                </a:srgbClr>
              </a:gs>
              <a:gs pos="50000">
                <a:srgbClr val="FD493C">
                  <a:shade val="67500"/>
                  <a:satMod val="115000"/>
                </a:srgbClr>
              </a:gs>
              <a:gs pos="100000">
                <a:srgbClr val="FD493C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3" name="Параллелограмм 22">
            <a:extLst>
              <a:ext uri="{FF2B5EF4-FFF2-40B4-BE49-F238E27FC236}">
                <a16:creationId xmlns:a16="http://schemas.microsoft.com/office/drawing/2014/main" id="{EA8A35E3-2F40-03ED-178F-DC91D8193CB1}"/>
              </a:ext>
            </a:extLst>
          </p:cNvPr>
          <p:cNvSpPr/>
          <p:nvPr/>
        </p:nvSpPr>
        <p:spPr>
          <a:xfrm>
            <a:off x="2286613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8F00FF">
                  <a:shade val="30000"/>
                  <a:satMod val="115000"/>
                </a:srgbClr>
              </a:gs>
              <a:gs pos="50000">
                <a:srgbClr val="8F00FF">
                  <a:shade val="67500"/>
                  <a:satMod val="115000"/>
                </a:srgbClr>
              </a:gs>
              <a:gs pos="100000">
                <a:srgbClr val="8F00FF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4" name="Параллелограмм 23">
            <a:extLst>
              <a:ext uri="{FF2B5EF4-FFF2-40B4-BE49-F238E27FC236}">
                <a16:creationId xmlns:a16="http://schemas.microsoft.com/office/drawing/2014/main" id="{E3FB1573-D547-D069-0E58-B8A82C92014A}"/>
              </a:ext>
            </a:extLst>
          </p:cNvPr>
          <p:cNvSpPr/>
          <p:nvPr/>
        </p:nvSpPr>
        <p:spPr>
          <a:xfrm>
            <a:off x="2520088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AAD7E0">
                  <a:shade val="30000"/>
                  <a:satMod val="115000"/>
                </a:srgbClr>
              </a:gs>
              <a:gs pos="50000">
                <a:srgbClr val="AAD7E0">
                  <a:shade val="67500"/>
                  <a:satMod val="115000"/>
                </a:srgbClr>
              </a:gs>
              <a:gs pos="100000">
                <a:srgbClr val="AAD7E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7" name="Параллелограмм 26">
            <a:extLst>
              <a:ext uri="{FF2B5EF4-FFF2-40B4-BE49-F238E27FC236}">
                <a16:creationId xmlns:a16="http://schemas.microsoft.com/office/drawing/2014/main" id="{55DE5CA3-4421-622D-6299-11F7A7A9A0B3}"/>
              </a:ext>
            </a:extLst>
          </p:cNvPr>
          <p:cNvSpPr/>
          <p:nvPr/>
        </p:nvSpPr>
        <p:spPr>
          <a:xfrm>
            <a:off x="275356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5" name="Google Shape;128;p2">
            <a:extLst>
              <a:ext uri="{FF2B5EF4-FFF2-40B4-BE49-F238E27FC236}">
                <a16:creationId xmlns:a16="http://schemas.microsoft.com/office/drawing/2014/main" id="{C1BBF493-04C5-F1A6-E37F-5501AE94436E}"/>
              </a:ext>
            </a:extLst>
          </p:cNvPr>
          <p:cNvSpPr txBox="1"/>
          <p:nvPr/>
        </p:nvSpPr>
        <p:spPr>
          <a:xfrm>
            <a:off x="185343" y="64915"/>
            <a:ext cx="10653942" cy="82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3667" tIns="103667" rIns="103667" bIns="103667" anchor="t" anchorCtr="0">
            <a:spAutoFit/>
          </a:bodyPr>
          <a:lstStyle/>
          <a:p>
            <a:pPr>
              <a:buClr>
                <a:srgbClr val="000000"/>
              </a:buClr>
              <a:buSzPts val="3000"/>
            </a:pPr>
            <a:r>
              <a:rPr lang="en-US" sz="4000" dirty="0">
                <a:solidFill>
                  <a:schemeClr val="bg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Project Backlog</a:t>
            </a:r>
            <a:endParaRPr sz="4000" dirty="0">
              <a:solidFill>
                <a:schemeClr val="bg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cxnSp>
        <p:nvCxnSpPr>
          <p:cNvPr id="37" name="Прямая соединительная линия 36">
            <a:extLst>
              <a:ext uri="{FF2B5EF4-FFF2-40B4-BE49-F238E27FC236}">
                <a16:creationId xmlns:a16="http://schemas.microsoft.com/office/drawing/2014/main" id="{4DA508F4-267C-2313-3ED8-19225A899459}"/>
              </a:ext>
            </a:extLst>
          </p:cNvPr>
          <p:cNvCxnSpPr/>
          <p:nvPr/>
        </p:nvCxnSpPr>
        <p:spPr>
          <a:xfrm flipV="1">
            <a:off x="331511" y="2377569"/>
            <a:ext cx="11277883" cy="25400"/>
          </a:xfrm>
          <a:prstGeom prst="line">
            <a:avLst/>
          </a:prstGeom>
          <a:ln w="38100">
            <a:solidFill>
              <a:srgbClr val="FD493C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8" name="Блок-схема: узел 37">
            <a:extLst>
              <a:ext uri="{FF2B5EF4-FFF2-40B4-BE49-F238E27FC236}">
                <a16:creationId xmlns:a16="http://schemas.microsoft.com/office/drawing/2014/main" id="{F11199AE-3162-7639-96CA-E89C2141130F}"/>
              </a:ext>
            </a:extLst>
          </p:cNvPr>
          <p:cNvSpPr/>
          <p:nvPr/>
        </p:nvSpPr>
        <p:spPr>
          <a:xfrm>
            <a:off x="1281674" y="2288669"/>
            <a:ext cx="233474" cy="228600"/>
          </a:xfrm>
          <a:prstGeom prst="flowChartConnector">
            <a:avLst/>
          </a:prstGeom>
          <a:solidFill>
            <a:srgbClr val="FBB3C1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2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2CE267B-98FF-6F32-2DB8-C0555C706B1A}"/>
              </a:ext>
            </a:extLst>
          </p:cNvPr>
          <p:cNvSpPr txBox="1"/>
          <p:nvPr/>
        </p:nvSpPr>
        <p:spPr>
          <a:xfrm>
            <a:off x="0" y="1642338"/>
            <a:ext cx="24768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Маркетинговые исследования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2C5201D9-F975-05DA-1701-52CB49D5CA61}"/>
              </a:ext>
            </a:extLst>
          </p:cNvPr>
          <p:cNvSpPr txBox="1"/>
          <p:nvPr/>
        </p:nvSpPr>
        <p:spPr>
          <a:xfrm>
            <a:off x="1879684" y="2552194"/>
            <a:ext cx="1919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Определение сроков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D1FE3458-34D0-CB49-17DF-866CA7248D6D}"/>
              </a:ext>
            </a:extLst>
          </p:cNvPr>
          <p:cNvSpPr txBox="1"/>
          <p:nvPr/>
        </p:nvSpPr>
        <p:spPr>
          <a:xfrm>
            <a:off x="2574884" y="1847939"/>
            <a:ext cx="330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Определение бюджета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C164AA2D-9615-46DE-818E-D8247CB9B737}"/>
              </a:ext>
            </a:extLst>
          </p:cNvPr>
          <p:cNvSpPr txBox="1"/>
          <p:nvPr/>
        </p:nvSpPr>
        <p:spPr>
          <a:xfrm>
            <a:off x="4612197" y="2552194"/>
            <a:ext cx="20568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Назначение ответственных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2EA2DDE4-828C-C155-4176-97D0DCC9263E}"/>
              </a:ext>
            </a:extLst>
          </p:cNvPr>
          <p:cNvSpPr txBox="1"/>
          <p:nvPr/>
        </p:nvSpPr>
        <p:spPr>
          <a:xfrm>
            <a:off x="5386666" y="1356626"/>
            <a:ext cx="30474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Разработка  демонстрационного прототипа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348E7CF-365B-A0BE-F019-0648B478CF2B}"/>
              </a:ext>
            </a:extLst>
          </p:cNvPr>
          <p:cNvSpPr txBox="1"/>
          <p:nvPr/>
        </p:nvSpPr>
        <p:spPr>
          <a:xfrm>
            <a:off x="7080769" y="2574419"/>
            <a:ext cx="21838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Разработка программного обеспечения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63EBD71-D0B9-996D-C2A6-152E294B8C5B}"/>
              </a:ext>
            </a:extLst>
          </p:cNvPr>
          <p:cNvSpPr txBox="1"/>
          <p:nvPr/>
        </p:nvSpPr>
        <p:spPr>
          <a:xfrm>
            <a:off x="8272468" y="1813011"/>
            <a:ext cx="22795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Дизайн проекта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2B482800-62A7-D7FD-186E-86DB0FBA705E}"/>
              </a:ext>
            </a:extLst>
          </p:cNvPr>
          <p:cNvSpPr txBox="1"/>
          <p:nvPr/>
        </p:nvSpPr>
        <p:spPr>
          <a:xfrm>
            <a:off x="9323897" y="2574419"/>
            <a:ext cx="27346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Первичное тестирование прототипа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B183559F-75BC-1AFA-6304-AEFAF354F00F}"/>
              </a:ext>
            </a:extLst>
          </p:cNvPr>
          <p:cNvSpPr txBox="1"/>
          <p:nvPr/>
        </p:nvSpPr>
        <p:spPr>
          <a:xfrm>
            <a:off x="331511" y="3933874"/>
            <a:ext cx="2263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Поиск контрагентов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3FEC7774-4E13-1F55-EC9E-CE27949A1EBD}"/>
              </a:ext>
            </a:extLst>
          </p:cNvPr>
          <p:cNvSpPr txBox="1"/>
          <p:nvPr/>
        </p:nvSpPr>
        <p:spPr>
          <a:xfrm>
            <a:off x="1606564" y="4741135"/>
            <a:ext cx="28767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Получение лицензий на вид деятельности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27F30D01-D7C3-D0BF-98F0-2C4277043D83}"/>
              </a:ext>
            </a:extLst>
          </p:cNvPr>
          <p:cNvSpPr txBox="1"/>
          <p:nvPr/>
        </p:nvSpPr>
        <p:spPr>
          <a:xfrm>
            <a:off x="3387539" y="3624647"/>
            <a:ext cx="26937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Определение стоимости проекта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DCDBCDA8-A3AF-AD5C-D841-9906F9E3EAF9}"/>
              </a:ext>
            </a:extLst>
          </p:cNvPr>
          <p:cNvSpPr txBox="1"/>
          <p:nvPr/>
        </p:nvSpPr>
        <p:spPr>
          <a:xfrm>
            <a:off x="5542996" y="4656868"/>
            <a:ext cx="22022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Запуск рекламы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F14387FA-51E4-36BA-334B-628550CEA0FD}"/>
              </a:ext>
            </a:extLst>
          </p:cNvPr>
          <p:cNvSpPr txBox="1"/>
          <p:nvPr/>
        </p:nvSpPr>
        <p:spPr>
          <a:xfrm>
            <a:off x="7032632" y="3901646"/>
            <a:ext cx="2103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>
                    <a:lumMod val="95000"/>
                  </a:schemeClr>
                </a:solidFill>
              </a:rPr>
              <a:t>Запуск проекта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86734CB4-E60E-F7B6-5C9A-0DF65397CD2A}"/>
              </a:ext>
            </a:extLst>
          </p:cNvPr>
          <p:cNvSpPr txBox="1"/>
          <p:nvPr/>
        </p:nvSpPr>
        <p:spPr>
          <a:xfrm>
            <a:off x="8391792" y="4638169"/>
            <a:ext cx="2694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Актуализация контента</a:t>
            </a:r>
          </a:p>
        </p:txBody>
      </p:sp>
      <p:sp>
        <p:nvSpPr>
          <p:cNvPr id="68" name="Блок-схема: узел 67">
            <a:extLst>
              <a:ext uri="{FF2B5EF4-FFF2-40B4-BE49-F238E27FC236}">
                <a16:creationId xmlns:a16="http://schemas.microsoft.com/office/drawing/2014/main" id="{78414EB7-549C-C57A-98AF-E7768392A06C}"/>
              </a:ext>
            </a:extLst>
          </p:cNvPr>
          <p:cNvSpPr/>
          <p:nvPr/>
        </p:nvSpPr>
        <p:spPr>
          <a:xfrm>
            <a:off x="2605750" y="2271729"/>
            <a:ext cx="233474" cy="228600"/>
          </a:xfrm>
          <a:prstGeom prst="flowChartConnector">
            <a:avLst/>
          </a:prstGeom>
          <a:solidFill>
            <a:srgbClr val="FBB3C1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2"/>
              </a:solidFill>
            </a:endParaRPr>
          </a:p>
        </p:txBody>
      </p:sp>
      <p:sp>
        <p:nvSpPr>
          <p:cNvPr id="69" name="Блок-схема: узел 68">
            <a:extLst>
              <a:ext uri="{FF2B5EF4-FFF2-40B4-BE49-F238E27FC236}">
                <a16:creationId xmlns:a16="http://schemas.microsoft.com/office/drawing/2014/main" id="{BF401870-FD57-0B65-08BB-0894CF3BC71A}"/>
              </a:ext>
            </a:extLst>
          </p:cNvPr>
          <p:cNvSpPr/>
          <p:nvPr/>
        </p:nvSpPr>
        <p:spPr>
          <a:xfrm>
            <a:off x="4109147" y="2271729"/>
            <a:ext cx="233474" cy="228600"/>
          </a:xfrm>
          <a:prstGeom prst="flowChartConnector">
            <a:avLst/>
          </a:prstGeom>
          <a:solidFill>
            <a:srgbClr val="FBB3C1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2"/>
              </a:solidFill>
            </a:endParaRPr>
          </a:p>
        </p:txBody>
      </p:sp>
      <p:sp>
        <p:nvSpPr>
          <p:cNvPr id="70" name="Блок-схема: узел 69">
            <a:extLst>
              <a:ext uri="{FF2B5EF4-FFF2-40B4-BE49-F238E27FC236}">
                <a16:creationId xmlns:a16="http://schemas.microsoft.com/office/drawing/2014/main" id="{454C1946-59A6-03A7-2382-D42CE850E919}"/>
              </a:ext>
            </a:extLst>
          </p:cNvPr>
          <p:cNvSpPr/>
          <p:nvPr/>
        </p:nvSpPr>
        <p:spPr>
          <a:xfrm>
            <a:off x="5426259" y="2263269"/>
            <a:ext cx="233474" cy="228600"/>
          </a:xfrm>
          <a:prstGeom prst="flowChartConnector">
            <a:avLst/>
          </a:prstGeom>
          <a:solidFill>
            <a:srgbClr val="FBB3C1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2"/>
              </a:solidFill>
            </a:endParaRPr>
          </a:p>
        </p:txBody>
      </p:sp>
      <p:sp>
        <p:nvSpPr>
          <p:cNvPr id="71" name="Блок-схема: узел 70">
            <a:extLst>
              <a:ext uri="{FF2B5EF4-FFF2-40B4-BE49-F238E27FC236}">
                <a16:creationId xmlns:a16="http://schemas.microsoft.com/office/drawing/2014/main" id="{25E4B411-C76A-2ED4-59FF-86EE365422A7}"/>
              </a:ext>
            </a:extLst>
          </p:cNvPr>
          <p:cNvSpPr/>
          <p:nvPr/>
        </p:nvSpPr>
        <p:spPr>
          <a:xfrm>
            <a:off x="6799158" y="2271729"/>
            <a:ext cx="233474" cy="228600"/>
          </a:xfrm>
          <a:prstGeom prst="flowChartConnector">
            <a:avLst/>
          </a:prstGeom>
          <a:solidFill>
            <a:srgbClr val="FBB3C1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2"/>
              </a:solidFill>
            </a:endParaRPr>
          </a:p>
        </p:txBody>
      </p:sp>
      <p:sp>
        <p:nvSpPr>
          <p:cNvPr id="72" name="Блок-схема: узел 71">
            <a:extLst>
              <a:ext uri="{FF2B5EF4-FFF2-40B4-BE49-F238E27FC236}">
                <a16:creationId xmlns:a16="http://schemas.microsoft.com/office/drawing/2014/main" id="{54BF8257-64AB-5519-FD2E-86A0865D2C44}"/>
              </a:ext>
            </a:extLst>
          </p:cNvPr>
          <p:cNvSpPr/>
          <p:nvPr/>
        </p:nvSpPr>
        <p:spPr>
          <a:xfrm>
            <a:off x="7983570" y="2260799"/>
            <a:ext cx="233474" cy="228600"/>
          </a:xfrm>
          <a:prstGeom prst="flowChartConnector">
            <a:avLst/>
          </a:prstGeom>
          <a:solidFill>
            <a:srgbClr val="FBB3C1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2"/>
              </a:solidFill>
            </a:endParaRPr>
          </a:p>
        </p:txBody>
      </p:sp>
      <p:sp>
        <p:nvSpPr>
          <p:cNvPr id="73" name="Блок-схема: узел 72">
            <a:extLst>
              <a:ext uri="{FF2B5EF4-FFF2-40B4-BE49-F238E27FC236}">
                <a16:creationId xmlns:a16="http://schemas.microsoft.com/office/drawing/2014/main" id="{BE7ABC21-68FA-BE72-DF69-244C5E18D7E0}"/>
              </a:ext>
            </a:extLst>
          </p:cNvPr>
          <p:cNvSpPr/>
          <p:nvPr/>
        </p:nvSpPr>
        <p:spPr>
          <a:xfrm>
            <a:off x="9295488" y="2240468"/>
            <a:ext cx="233474" cy="228600"/>
          </a:xfrm>
          <a:prstGeom prst="flowChartConnector">
            <a:avLst/>
          </a:prstGeom>
          <a:solidFill>
            <a:srgbClr val="FBB3C1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2"/>
              </a:solidFill>
            </a:endParaRPr>
          </a:p>
        </p:txBody>
      </p:sp>
      <p:sp>
        <p:nvSpPr>
          <p:cNvPr id="74" name="Блок-схема: узел 73">
            <a:extLst>
              <a:ext uri="{FF2B5EF4-FFF2-40B4-BE49-F238E27FC236}">
                <a16:creationId xmlns:a16="http://schemas.microsoft.com/office/drawing/2014/main" id="{A45359DF-508F-B769-B9DB-B067C38212E8}"/>
              </a:ext>
            </a:extLst>
          </p:cNvPr>
          <p:cNvSpPr/>
          <p:nvPr/>
        </p:nvSpPr>
        <p:spPr>
          <a:xfrm>
            <a:off x="10540881" y="2261478"/>
            <a:ext cx="233474" cy="228600"/>
          </a:xfrm>
          <a:prstGeom prst="flowChartConnector">
            <a:avLst/>
          </a:prstGeom>
          <a:solidFill>
            <a:srgbClr val="FBB3C1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2"/>
              </a:solidFill>
            </a:endParaRPr>
          </a:p>
        </p:txBody>
      </p:sp>
      <p:sp>
        <p:nvSpPr>
          <p:cNvPr id="75" name="Блок-схема: узел 74">
            <a:extLst>
              <a:ext uri="{FF2B5EF4-FFF2-40B4-BE49-F238E27FC236}">
                <a16:creationId xmlns:a16="http://schemas.microsoft.com/office/drawing/2014/main" id="{47F7817C-2698-F04F-8DBE-782706992A7F}"/>
              </a:ext>
            </a:extLst>
          </p:cNvPr>
          <p:cNvSpPr/>
          <p:nvPr/>
        </p:nvSpPr>
        <p:spPr>
          <a:xfrm>
            <a:off x="1164937" y="4307969"/>
            <a:ext cx="233474" cy="228600"/>
          </a:xfrm>
          <a:prstGeom prst="flowChartConnector">
            <a:avLst/>
          </a:prstGeom>
          <a:solidFill>
            <a:srgbClr val="FBB3C1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2"/>
              </a:solidFill>
            </a:endParaRPr>
          </a:p>
        </p:txBody>
      </p:sp>
      <p:sp>
        <p:nvSpPr>
          <p:cNvPr id="76" name="Блок-схема: узел 75">
            <a:extLst>
              <a:ext uri="{FF2B5EF4-FFF2-40B4-BE49-F238E27FC236}">
                <a16:creationId xmlns:a16="http://schemas.microsoft.com/office/drawing/2014/main" id="{7B453FB1-E011-35DA-D779-45673724774E}"/>
              </a:ext>
            </a:extLst>
          </p:cNvPr>
          <p:cNvSpPr/>
          <p:nvPr/>
        </p:nvSpPr>
        <p:spPr>
          <a:xfrm>
            <a:off x="2839224" y="4307969"/>
            <a:ext cx="233474" cy="228600"/>
          </a:xfrm>
          <a:prstGeom prst="flowChartConnector">
            <a:avLst/>
          </a:prstGeom>
          <a:solidFill>
            <a:srgbClr val="FBB3C1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2"/>
              </a:solidFill>
            </a:endParaRPr>
          </a:p>
        </p:txBody>
      </p:sp>
      <p:sp>
        <p:nvSpPr>
          <p:cNvPr id="77" name="Блок-схема: узел 76">
            <a:extLst>
              <a:ext uri="{FF2B5EF4-FFF2-40B4-BE49-F238E27FC236}">
                <a16:creationId xmlns:a16="http://schemas.microsoft.com/office/drawing/2014/main" id="{FF0297F0-90A9-F7E0-43B7-236732292027}"/>
              </a:ext>
            </a:extLst>
          </p:cNvPr>
          <p:cNvSpPr/>
          <p:nvPr/>
        </p:nvSpPr>
        <p:spPr>
          <a:xfrm>
            <a:off x="4609630" y="4312229"/>
            <a:ext cx="233474" cy="228600"/>
          </a:xfrm>
          <a:prstGeom prst="flowChartConnector">
            <a:avLst/>
          </a:prstGeom>
          <a:solidFill>
            <a:srgbClr val="FBB3C1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2"/>
              </a:solidFill>
            </a:endParaRPr>
          </a:p>
        </p:txBody>
      </p:sp>
      <p:sp>
        <p:nvSpPr>
          <p:cNvPr id="78" name="Блок-схема: узел 77">
            <a:extLst>
              <a:ext uri="{FF2B5EF4-FFF2-40B4-BE49-F238E27FC236}">
                <a16:creationId xmlns:a16="http://schemas.microsoft.com/office/drawing/2014/main" id="{0CDA3159-A27C-9F6F-B6BE-2A2B6A6FD4CB}"/>
              </a:ext>
            </a:extLst>
          </p:cNvPr>
          <p:cNvSpPr/>
          <p:nvPr/>
        </p:nvSpPr>
        <p:spPr>
          <a:xfrm>
            <a:off x="6527389" y="4312229"/>
            <a:ext cx="233474" cy="228600"/>
          </a:xfrm>
          <a:prstGeom prst="flowChartConnector">
            <a:avLst/>
          </a:prstGeom>
          <a:solidFill>
            <a:srgbClr val="FBB3C1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2"/>
              </a:solidFill>
            </a:endParaRPr>
          </a:p>
        </p:txBody>
      </p:sp>
      <p:sp>
        <p:nvSpPr>
          <p:cNvPr id="79" name="Блок-схема: узел 78">
            <a:extLst>
              <a:ext uri="{FF2B5EF4-FFF2-40B4-BE49-F238E27FC236}">
                <a16:creationId xmlns:a16="http://schemas.microsoft.com/office/drawing/2014/main" id="{5B521ADF-8328-D5F8-7C1F-1AC9FEDD63F8}"/>
              </a:ext>
            </a:extLst>
          </p:cNvPr>
          <p:cNvSpPr/>
          <p:nvPr/>
        </p:nvSpPr>
        <p:spPr>
          <a:xfrm>
            <a:off x="7937586" y="4303206"/>
            <a:ext cx="233474" cy="228600"/>
          </a:xfrm>
          <a:prstGeom prst="flowChartConnector">
            <a:avLst/>
          </a:prstGeom>
          <a:solidFill>
            <a:srgbClr val="FBB3C1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2"/>
              </a:solidFill>
            </a:endParaRPr>
          </a:p>
        </p:txBody>
      </p:sp>
      <p:sp>
        <p:nvSpPr>
          <p:cNvPr id="80" name="Блок-схема: узел 79">
            <a:extLst>
              <a:ext uri="{FF2B5EF4-FFF2-40B4-BE49-F238E27FC236}">
                <a16:creationId xmlns:a16="http://schemas.microsoft.com/office/drawing/2014/main" id="{91D9D237-7669-B8BA-B35A-E6122BE7F419}"/>
              </a:ext>
            </a:extLst>
          </p:cNvPr>
          <p:cNvSpPr/>
          <p:nvPr/>
        </p:nvSpPr>
        <p:spPr>
          <a:xfrm>
            <a:off x="9525559" y="4303206"/>
            <a:ext cx="233474" cy="228600"/>
          </a:xfrm>
          <a:prstGeom prst="flowChartConnector">
            <a:avLst/>
          </a:prstGeom>
          <a:solidFill>
            <a:srgbClr val="FBB3C1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37871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89000"/>
              </a:schemeClr>
            </a:gs>
            <a:gs pos="23000">
              <a:schemeClr val="accent1">
                <a:lumMod val="89000"/>
              </a:schemeClr>
            </a:gs>
            <a:gs pos="69000">
              <a:schemeClr val="accent1">
                <a:lumMod val="75000"/>
              </a:schemeClr>
            </a:gs>
            <a:gs pos="97000">
              <a:schemeClr val="accent1">
                <a:lumMod val="7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араллелограмм 9">
            <a:extLst>
              <a:ext uri="{FF2B5EF4-FFF2-40B4-BE49-F238E27FC236}">
                <a16:creationId xmlns:a16="http://schemas.microsoft.com/office/drawing/2014/main" id="{6AD43FD5-90FD-0DC0-3121-45B3E5ECF1C9}"/>
              </a:ext>
            </a:extLst>
          </p:cNvPr>
          <p:cNvSpPr/>
          <p:nvPr/>
        </p:nvSpPr>
        <p:spPr>
          <a:xfrm>
            <a:off x="-4813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FDC9BDE-309E-6A8E-8974-1A3B778B0C0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" r="4" b="44"/>
          <a:stretch/>
        </p:blipFill>
        <p:spPr>
          <a:xfrm>
            <a:off x="11051361" y="0"/>
            <a:ext cx="955296" cy="954742"/>
          </a:xfrm>
          <a:prstGeom prst="rect">
            <a:avLst/>
          </a:prstGeom>
        </p:spPr>
      </p:pic>
      <p:sp>
        <p:nvSpPr>
          <p:cNvPr id="13" name="Параллелограмм 12">
            <a:extLst>
              <a:ext uri="{FF2B5EF4-FFF2-40B4-BE49-F238E27FC236}">
                <a16:creationId xmlns:a16="http://schemas.microsoft.com/office/drawing/2014/main" id="{36D5DF93-2E52-8543-CF37-7604DD1C59AD}"/>
              </a:ext>
            </a:extLst>
          </p:cNvPr>
          <p:cNvSpPr/>
          <p:nvPr/>
        </p:nvSpPr>
        <p:spPr>
          <a:xfrm>
            <a:off x="65229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4" name="Параллелограмм 13">
            <a:extLst>
              <a:ext uri="{FF2B5EF4-FFF2-40B4-BE49-F238E27FC236}">
                <a16:creationId xmlns:a16="http://schemas.microsoft.com/office/drawing/2014/main" id="{6793C5E3-9416-FE37-19CC-D5632112D607}"/>
              </a:ext>
            </a:extLst>
          </p:cNvPr>
          <p:cNvSpPr/>
          <p:nvPr/>
        </p:nvSpPr>
        <p:spPr>
          <a:xfrm>
            <a:off x="418817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BB3C1">
                  <a:shade val="30000"/>
                  <a:satMod val="115000"/>
                </a:srgbClr>
              </a:gs>
              <a:gs pos="50000">
                <a:srgbClr val="FBB3C1">
                  <a:shade val="67500"/>
                  <a:satMod val="115000"/>
                </a:srgbClr>
              </a:gs>
              <a:gs pos="100000">
                <a:srgbClr val="FBB3C1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6" name="Параллелограмм 15">
            <a:extLst>
              <a:ext uri="{FF2B5EF4-FFF2-40B4-BE49-F238E27FC236}">
                <a16:creationId xmlns:a16="http://schemas.microsoft.com/office/drawing/2014/main" id="{551F7903-3A95-F210-2269-21B4A0198632}"/>
              </a:ext>
            </a:extLst>
          </p:cNvPr>
          <p:cNvSpPr/>
          <p:nvPr/>
        </p:nvSpPr>
        <p:spPr>
          <a:xfrm>
            <a:off x="185343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D493C">
                  <a:shade val="30000"/>
                  <a:satMod val="115000"/>
                </a:srgbClr>
              </a:gs>
              <a:gs pos="50000">
                <a:srgbClr val="FD493C">
                  <a:shade val="67500"/>
                  <a:satMod val="115000"/>
                </a:srgbClr>
              </a:gs>
              <a:gs pos="100000">
                <a:srgbClr val="FD493C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7" name="Параллелограмм 16">
            <a:extLst>
              <a:ext uri="{FF2B5EF4-FFF2-40B4-BE49-F238E27FC236}">
                <a16:creationId xmlns:a16="http://schemas.microsoft.com/office/drawing/2014/main" id="{60C1C46E-718B-24D8-755E-DBD0D2425E3F}"/>
              </a:ext>
            </a:extLst>
          </p:cNvPr>
          <p:cNvSpPr/>
          <p:nvPr/>
        </p:nvSpPr>
        <p:spPr>
          <a:xfrm>
            <a:off x="885766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8F00FF">
                  <a:shade val="30000"/>
                  <a:satMod val="115000"/>
                </a:srgbClr>
              </a:gs>
              <a:gs pos="50000">
                <a:srgbClr val="8F00FF">
                  <a:shade val="67500"/>
                  <a:satMod val="115000"/>
                </a:srgbClr>
              </a:gs>
              <a:gs pos="100000">
                <a:srgbClr val="8F00FF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8" name="Параллелограмм 17">
            <a:extLst>
              <a:ext uri="{FF2B5EF4-FFF2-40B4-BE49-F238E27FC236}">
                <a16:creationId xmlns:a16="http://schemas.microsoft.com/office/drawing/2014/main" id="{62ADD8CD-CDF0-A7FF-DEE7-6ABE68D94E9B}"/>
              </a:ext>
            </a:extLst>
          </p:cNvPr>
          <p:cNvSpPr/>
          <p:nvPr/>
        </p:nvSpPr>
        <p:spPr>
          <a:xfrm>
            <a:off x="1119241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AAD7E0">
                  <a:shade val="30000"/>
                  <a:satMod val="115000"/>
                </a:srgbClr>
              </a:gs>
              <a:gs pos="50000">
                <a:srgbClr val="AAD7E0">
                  <a:shade val="67500"/>
                  <a:satMod val="115000"/>
                </a:srgbClr>
              </a:gs>
              <a:gs pos="100000">
                <a:srgbClr val="AAD7E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9" name="Параллелограмм 18">
            <a:extLst>
              <a:ext uri="{FF2B5EF4-FFF2-40B4-BE49-F238E27FC236}">
                <a16:creationId xmlns:a16="http://schemas.microsoft.com/office/drawing/2014/main" id="{1F036D4D-80FE-8177-39E8-EB75AA32A0F3}"/>
              </a:ext>
            </a:extLst>
          </p:cNvPr>
          <p:cNvSpPr/>
          <p:nvPr/>
        </p:nvSpPr>
        <p:spPr>
          <a:xfrm>
            <a:off x="1352715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0" name="Параллелограмм 19">
            <a:extLst>
              <a:ext uri="{FF2B5EF4-FFF2-40B4-BE49-F238E27FC236}">
                <a16:creationId xmlns:a16="http://schemas.microsoft.com/office/drawing/2014/main" id="{E897E93A-A89D-86F7-7C5E-D299D2E59219}"/>
              </a:ext>
            </a:extLst>
          </p:cNvPr>
          <p:cNvSpPr/>
          <p:nvPr/>
        </p:nvSpPr>
        <p:spPr>
          <a:xfrm>
            <a:off x="2053139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1" name="Параллелограмм 20">
            <a:extLst>
              <a:ext uri="{FF2B5EF4-FFF2-40B4-BE49-F238E27FC236}">
                <a16:creationId xmlns:a16="http://schemas.microsoft.com/office/drawing/2014/main" id="{E84CBC78-A82C-4153-6641-3BC33F504F44}"/>
              </a:ext>
            </a:extLst>
          </p:cNvPr>
          <p:cNvSpPr/>
          <p:nvPr/>
        </p:nvSpPr>
        <p:spPr>
          <a:xfrm>
            <a:off x="1819664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BB3C1">
                  <a:shade val="30000"/>
                  <a:satMod val="115000"/>
                </a:srgbClr>
              </a:gs>
              <a:gs pos="50000">
                <a:srgbClr val="FBB3C1">
                  <a:shade val="67500"/>
                  <a:satMod val="115000"/>
                </a:srgbClr>
              </a:gs>
              <a:gs pos="100000">
                <a:srgbClr val="FBB3C1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2" name="Параллелограмм 21">
            <a:extLst>
              <a:ext uri="{FF2B5EF4-FFF2-40B4-BE49-F238E27FC236}">
                <a16:creationId xmlns:a16="http://schemas.microsoft.com/office/drawing/2014/main" id="{051AE926-2B8A-F39E-C098-59432649A785}"/>
              </a:ext>
            </a:extLst>
          </p:cNvPr>
          <p:cNvSpPr/>
          <p:nvPr/>
        </p:nvSpPr>
        <p:spPr>
          <a:xfrm>
            <a:off x="1586190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D493C">
                  <a:shade val="30000"/>
                  <a:satMod val="115000"/>
                </a:srgbClr>
              </a:gs>
              <a:gs pos="50000">
                <a:srgbClr val="FD493C">
                  <a:shade val="67500"/>
                  <a:satMod val="115000"/>
                </a:srgbClr>
              </a:gs>
              <a:gs pos="100000">
                <a:srgbClr val="FD493C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3" name="Параллелограмм 22">
            <a:extLst>
              <a:ext uri="{FF2B5EF4-FFF2-40B4-BE49-F238E27FC236}">
                <a16:creationId xmlns:a16="http://schemas.microsoft.com/office/drawing/2014/main" id="{EA8A35E3-2F40-03ED-178F-DC91D8193CB1}"/>
              </a:ext>
            </a:extLst>
          </p:cNvPr>
          <p:cNvSpPr/>
          <p:nvPr/>
        </p:nvSpPr>
        <p:spPr>
          <a:xfrm>
            <a:off x="2286613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8F00FF">
                  <a:shade val="30000"/>
                  <a:satMod val="115000"/>
                </a:srgbClr>
              </a:gs>
              <a:gs pos="50000">
                <a:srgbClr val="8F00FF">
                  <a:shade val="67500"/>
                  <a:satMod val="115000"/>
                </a:srgbClr>
              </a:gs>
              <a:gs pos="100000">
                <a:srgbClr val="8F00FF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4" name="Параллелограмм 23">
            <a:extLst>
              <a:ext uri="{FF2B5EF4-FFF2-40B4-BE49-F238E27FC236}">
                <a16:creationId xmlns:a16="http://schemas.microsoft.com/office/drawing/2014/main" id="{E3FB1573-D547-D069-0E58-B8A82C92014A}"/>
              </a:ext>
            </a:extLst>
          </p:cNvPr>
          <p:cNvSpPr/>
          <p:nvPr/>
        </p:nvSpPr>
        <p:spPr>
          <a:xfrm>
            <a:off x="2520088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AAD7E0">
                  <a:shade val="30000"/>
                  <a:satMod val="115000"/>
                </a:srgbClr>
              </a:gs>
              <a:gs pos="50000">
                <a:srgbClr val="AAD7E0">
                  <a:shade val="67500"/>
                  <a:satMod val="115000"/>
                </a:srgbClr>
              </a:gs>
              <a:gs pos="100000">
                <a:srgbClr val="AAD7E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7" name="Параллелограмм 26">
            <a:extLst>
              <a:ext uri="{FF2B5EF4-FFF2-40B4-BE49-F238E27FC236}">
                <a16:creationId xmlns:a16="http://schemas.microsoft.com/office/drawing/2014/main" id="{55DE5CA3-4421-622D-6299-11F7A7A9A0B3}"/>
              </a:ext>
            </a:extLst>
          </p:cNvPr>
          <p:cNvSpPr/>
          <p:nvPr/>
        </p:nvSpPr>
        <p:spPr>
          <a:xfrm>
            <a:off x="275356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5" name="Google Shape;128;p2">
            <a:extLst>
              <a:ext uri="{FF2B5EF4-FFF2-40B4-BE49-F238E27FC236}">
                <a16:creationId xmlns:a16="http://schemas.microsoft.com/office/drawing/2014/main" id="{C1BBF493-04C5-F1A6-E37F-5501AE94436E}"/>
              </a:ext>
            </a:extLst>
          </p:cNvPr>
          <p:cNvSpPr txBox="1"/>
          <p:nvPr/>
        </p:nvSpPr>
        <p:spPr>
          <a:xfrm>
            <a:off x="185343" y="64915"/>
            <a:ext cx="10653942" cy="82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3667" tIns="103667" rIns="103667" bIns="103667" anchor="t" anchorCtr="0">
            <a:spAutoFit/>
          </a:bodyPr>
          <a:lstStyle/>
          <a:p>
            <a:pPr>
              <a:buClr>
                <a:srgbClr val="000000"/>
              </a:buClr>
              <a:buSzPts val="3000"/>
            </a:pPr>
            <a:r>
              <a:rPr lang="en-US" sz="4000" dirty="0">
                <a:solidFill>
                  <a:schemeClr val="bg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Impact map</a:t>
            </a:r>
            <a:endParaRPr sz="4000" dirty="0">
              <a:solidFill>
                <a:schemeClr val="bg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49303255-D9DF-BB6A-8A56-A4356A763642}"/>
              </a:ext>
            </a:extLst>
          </p:cNvPr>
          <p:cNvSpPr/>
          <p:nvPr/>
        </p:nvSpPr>
        <p:spPr>
          <a:xfrm>
            <a:off x="401027" y="3306452"/>
            <a:ext cx="2628236" cy="1055802"/>
          </a:xfrm>
          <a:prstGeom prst="roundRect">
            <a:avLst/>
          </a:prstGeom>
          <a:solidFill>
            <a:srgbClr val="8F00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latin typeface="Raleway" pitchFamily="2" charset="-52"/>
              </a:rPr>
              <a:t>Организация и повышение эффективности сбора мусора и его утилизации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0E22F26B-129C-38B8-6564-F391A054A878}"/>
              </a:ext>
            </a:extLst>
          </p:cNvPr>
          <p:cNvSpPr/>
          <p:nvPr/>
        </p:nvSpPr>
        <p:spPr>
          <a:xfrm>
            <a:off x="3361692" y="2250650"/>
            <a:ext cx="2628236" cy="1055802"/>
          </a:xfrm>
          <a:prstGeom prst="roundRect">
            <a:avLst/>
          </a:prstGeom>
          <a:solidFill>
            <a:srgbClr val="FD493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latin typeface="Raleway" pitchFamily="2" charset="-52"/>
              </a:rPr>
              <a:t>Экоактивисты разных возрастных групп</a:t>
            </a: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59BC3C9F-64FD-5604-7106-4D04C5380ADB}"/>
              </a:ext>
            </a:extLst>
          </p:cNvPr>
          <p:cNvSpPr/>
          <p:nvPr/>
        </p:nvSpPr>
        <p:spPr>
          <a:xfrm>
            <a:off x="3361692" y="4789823"/>
            <a:ext cx="2628236" cy="1055802"/>
          </a:xfrm>
          <a:prstGeom prst="roundRect">
            <a:avLst/>
          </a:prstGeom>
          <a:solidFill>
            <a:srgbClr val="FD493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latin typeface="Raleway" pitchFamily="2" charset="-52"/>
              </a:rPr>
              <a:t>Некоммерческие экологические организации</a:t>
            </a: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7552F911-2875-15CE-5F12-9B37777B6132}"/>
              </a:ext>
            </a:extLst>
          </p:cNvPr>
          <p:cNvCxnSpPr>
            <a:cxnSpLocks/>
            <a:stCxn id="3" idx="1"/>
          </p:cNvCxnSpPr>
          <p:nvPr/>
        </p:nvCxnSpPr>
        <p:spPr>
          <a:xfrm flipH="1">
            <a:off x="3037767" y="2778551"/>
            <a:ext cx="323925" cy="1055802"/>
          </a:xfrm>
          <a:prstGeom prst="line">
            <a:avLst/>
          </a:prstGeom>
          <a:ln w="38100">
            <a:solidFill>
              <a:srgbClr val="AAD7E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04E381A7-1CD8-5D9F-A42E-E9C9EDA00AFF}"/>
              </a:ext>
            </a:extLst>
          </p:cNvPr>
          <p:cNvCxnSpPr>
            <a:cxnSpLocks/>
            <a:stCxn id="4" idx="1"/>
          </p:cNvCxnSpPr>
          <p:nvPr/>
        </p:nvCxnSpPr>
        <p:spPr>
          <a:xfrm flipH="1" flipV="1">
            <a:off x="3037767" y="3834353"/>
            <a:ext cx="323925" cy="1483371"/>
          </a:xfrm>
          <a:prstGeom prst="line">
            <a:avLst/>
          </a:prstGeom>
          <a:ln w="38100">
            <a:solidFill>
              <a:srgbClr val="AAD7E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C100A7B3-70C3-E553-D387-E91FB8237E0C}"/>
              </a:ext>
            </a:extLst>
          </p:cNvPr>
          <p:cNvSpPr/>
          <p:nvPr/>
        </p:nvSpPr>
        <p:spPr>
          <a:xfrm>
            <a:off x="6321854" y="4789823"/>
            <a:ext cx="2628236" cy="105580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latin typeface="Raleway" pitchFamily="2" charset="-52"/>
              </a:rPr>
              <a:t>Помощь с разработкой прототипа площадки </a:t>
            </a: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6F0C2D59-7D15-4EE6-4369-2F50087F402E}"/>
              </a:ext>
            </a:extLst>
          </p:cNvPr>
          <p:cNvSpPr/>
          <p:nvPr/>
        </p:nvSpPr>
        <p:spPr>
          <a:xfrm>
            <a:off x="6321854" y="3520236"/>
            <a:ext cx="2628236" cy="105580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latin typeface="Raleway" pitchFamily="2" charset="-52"/>
              </a:rPr>
              <a:t>Тестирование функционала площадки</a:t>
            </a:r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044FCDE0-6DC8-E759-F696-7864209F1ABE}"/>
              </a:ext>
            </a:extLst>
          </p:cNvPr>
          <p:cNvSpPr/>
          <p:nvPr/>
        </p:nvSpPr>
        <p:spPr>
          <a:xfrm>
            <a:off x="6321854" y="2250650"/>
            <a:ext cx="2628236" cy="105580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latin typeface="Raleway" pitchFamily="2" charset="-52"/>
              </a:rPr>
              <a:t>Тестирование прототипа приложения, определение комфорта пользования им</a:t>
            </a:r>
          </a:p>
        </p:txBody>
      </p:sp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id="{BBA8E6D5-F5C9-EAB1-E9BE-452921B6E999}"/>
              </a:ext>
            </a:extLst>
          </p:cNvPr>
          <p:cNvSpPr/>
          <p:nvPr/>
        </p:nvSpPr>
        <p:spPr>
          <a:xfrm>
            <a:off x="3361692" y="3536011"/>
            <a:ext cx="2628236" cy="1055802"/>
          </a:xfrm>
          <a:prstGeom prst="roundRect">
            <a:avLst/>
          </a:prstGeom>
          <a:solidFill>
            <a:srgbClr val="FD493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latin typeface="Raleway" pitchFamily="2" charset="-52"/>
              </a:rPr>
              <a:t>Школьники и студенты</a:t>
            </a:r>
          </a:p>
        </p:txBody>
      </p: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B775DCEF-5D3B-9789-D137-74BD354E7607}"/>
              </a:ext>
            </a:extLst>
          </p:cNvPr>
          <p:cNvCxnSpPr>
            <a:cxnSpLocks/>
            <a:stCxn id="26" idx="1"/>
          </p:cNvCxnSpPr>
          <p:nvPr/>
        </p:nvCxnSpPr>
        <p:spPr>
          <a:xfrm flipH="1" flipV="1">
            <a:off x="3037767" y="3834353"/>
            <a:ext cx="323925" cy="229559"/>
          </a:xfrm>
          <a:prstGeom prst="line">
            <a:avLst/>
          </a:prstGeom>
          <a:ln w="38100">
            <a:solidFill>
              <a:srgbClr val="AAD7E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>
            <a:extLst>
              <a:ext uri="{FF2B5EF4-FFF2-40B4-BE49-F238E27FC236}">
                <a16:creationId xmlns:a16="http://schemas.microsoft.com/office/drawing/2014/main" id="{C0435A94-CC19-5CDA-9BD6-0CFCB4DB506F}"/>
              </a:ext>
            </a:extLst>
          </p:cNvPr>
          <p:cNvCxnSpPr>
            <a:cxnSpLocks/>
            <a:stCxn id="25" idx="1"/>
            <a:endCxn id="3" idx="3"/>
          </p:cNvCxnSpPr>
          <p:nvPr/>
        </p:nvCxnSpPr>
        <p:spPr>
          <a:xfrm flipH="1">
            <a:off x="5989928" y="2778551"/>
            <a:ext cx="331926" cy="0"/>
          </a:xfrm>
          <a:prstGeom prst="line">
            <a:avLst/>
          </a:prstGeom>
          <a:ln w="38100">
            <a:solidFill>
              <a:srgbClr val="AAD7E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>
            <a:extLst>
              <a:ext uri="{FF2B5EF4-FFF2-40B4-BE49-F238E27FC236}">
                <a16:creationId xmlns:a16="http://schemas.microsoft.com/office/drawing/2014/main" id="{83276F77-DD3D-7373-5E06-0569010BC235}"/>
              </a:ext>
            </a:extLst>
          </p:cNvPr>
          <p:cNvCxnSpPr>
            <a:cxnSpLocks/>
            <a:stCxn id="15" idx="1"/>
            <a:endCxn id="3" idx="3"/>
          </p:cNvCxnSpPr>
          <p:nvPr/>
        </p:nvCxnSpPr>
        <p:spPr>
          <a:xfrm flipH="1" flipV="1">
            <a:off x="5989928" y="2778551"/>
            <a:ext cx="331926" cy="1269586"/>
          </a:xfrm>
          <a:prstGeom prst="line">
            <a:avLst/>
          </a:prstGeom>
          <a:ln w="38100">
            <a:solidFill>
              <a:srgbClr val="AAD7E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>
            <a:extLst>
              <a:ext uri="{FF2B5EF4-FFF2-40B4-BE49-F238E27FC236}">
                <a16:creationId xmlns:a16="http://schemas.microsoft.com/office/drawing/2014/main" id="{E2386372-F616-5F19-E539-A744D5E5BB79}"/>
              </a:ext>
            </a:extLst>
          </p:cNvPr>
          <p:cNvCxnSpPr>
            <a:cxnSpLocks/>
            <a:stCxn id="15" idx="1"/>
            <a:endCxn id="26" idx="3"/>
          </p:cNvCxnSpPr>
          <p:nvPr/>
        </p:nvCxnSpPr>
        <p:spPr>
          <a:xfrm flipH="1">
            <a:off x="5989928" y="4048137"/>
            <a:ext cx="331926" cy="15775"/>
          </a:xfrm>
          <a:prstGeom prst="line">
            <a:avLst/>
          </a:prstGeom>
          <a:ln w="38100">
            <a:solidFill>
              <a:srgbClr val="AAD7E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единительная линия 64">
            <a:extLst>
              <a:ext uri="{FF2B5EF4-FFF2-40B4-BE49-F238E27FC236}">
                <a16:creationId xmlns:a16="http://schemas.microsoft.com/office/drawing/2014/main" id="{2D808B6C-8916-C5F5-6238-F7CC037CD315}"/>
              </a:ext>
            </a:extLst>
          </p:cNvPr>
          <p:cNvCxnSpPr>
            <a:cxnSpLocks/>
            <a:stCxn id="25" idx="1"/>
            <a:endCxn id="26" idx="3"/>
          </p:cNvCxnSpPr>
          <p:nvPr/>
        </p:nvCxnSpPr>
        <p:spPr>
          <a:xfrm flipH="1">
            <a:off x="5989928" y="2778551"/>
            <a:ext cx="331926" cy="1285361"/>
          </a:xfrm>
          <a:prstGeom prst="line">
            <a:avLst/>
          </a:prstGeom>
          <a:ln w="38100">
            <a:solidFill>
              <a:srgbClr val="AAD7E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Прямая соединительная линия 84">
            <a:extLst>
              <a:ext uri="{FF2B5EF4-FFF2-40B4-BE49-F238E27FC236}">
                <a16:creationId xmlns:a16="http://schemas.microsoft.com/office/drawing/2014/main" id="{E79D0B21-ADAD-54CC-000E-BD8C3CE181A0}"/>
              </a:ext>
            </a:extLst>
          </p:cNvPr>
          <p:cNvCxnSpPr>
            <a:cxnSpLocks/>
            <a:stCxn id="12" idx="1"/>
            <a:endCxn id="4" idx="3"/>
          </p:cNvCxnSpPr>
          <p:nvPr/>
        </p:nvCxnSpPr>
        <p:spPr>
          <a:xfrm flipH="1">
            <a:off x="5989928" y="5317724"/>
            <a:ext cx="331926" cy="0"/>
          </a:xfrm>
          <a:prstGeom prst="line">
            <a:avLst/>
          </a:prstGeom>
          <a:ln w="38100">
            <a:solidFill>
              <a:srgbClr val="AAD7E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Прямоугольник: скругленные углы 88">
            <a:extLst>
              <a:ext uri="{FF2B5EF4-FFF2-40B4-BE49-F238E27FC236}">
                <a16:creationId xmlns:a16="http://schemas.microsoft.com/office/drawing/2014/main" id="{2DE2A0D7-B79A-D274-76C9-D0B4D860D2FA}"/>
              </a:ext>
            </a:extLst>
          </p:cNvPr>
          <p:cNvSpPr/>
          <p:nvPr/>
        </p:nvSpPr>
        <p:spPr>
          <a:xfrm>
            <a:off x="9162737" y="1321037"/>
            <a:ext cx="2628236" cy="1055802"/>
          </a:xfrm>
          <a:prstGeom prst="roundRect">
            <a:avLst/>
          </a:prstGeom>
          <a:solidFill>
            <a:srgbClr val="FBB3C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latin typeface="Raleway" pitchFamily="2" charset="-52"/>
              </a:rPr>
              <a:t>Доработка программного обеспечения</a:t>
            </a:r>
          </a:p>
        </p:txBody>
      </p:sp>
      <p:sp>
        <p:nvSpPr>
          <p:cNvPr id="90" name="Прямоугольник: скругленные углы 89">
            <a:extLst>
              <a:ext uri="{FF2B5EF4-FFF2-40B4-BE49-F238E27FC236}">
                <a16:creationId xmlns:a16="http://schemas.microsoft.com/office/drawing/2014/main" id="{A56EC996-4C7A-BE37-BE35-312CEAA9EC1B}"/>
              </a:ext>
            </a:extLst>
          </p:cNvPr>
          <p:cNvSpPr/>
          <p:nvPr/>
        </p:nvSpPr>
        <p:spPr>
          <a:xfrm>
            <a:off x="9162737" y="2480209"/>
            <a:ext cx="2628236" cy="1055802"/>
          </a:xfrm>
          <a:prstGeom prst="roundRect">
            <a:avLst/>
          </a:prstGeom>
          <a:solidFill>
            <a:srgbClr val="FBB3C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latin typeface="Raleway" pitchFamily="2" charset="-52"/>
              </a:rPr>
              <a:t>Актуализация приложения</a:t>
            </a:r>
          </a:p>
        </p:txBody>
      </p:sp>
      <p:sp>
        <p:nvSpPr>
          <p:cNvPr id="91" name="Прямоугольник: скругленные углы 90">
            <a:extLst>
              <a:ext uri="{FF2B5EF4-FFF2-40B4-BE49-F238E27FC236}">
                <a16:creationId xmlns:a16="http://schemas.microsoft.com/office/drawing/2014/main" id="{F7072BFB-2FF3-C604-4AD7-2FD3A974D38A}"/>
              </a:ext>
            </a:extLst>
          </p:cNvPr>
          <p:cNvSpPr/>
          <p:nvPr/>
        </p:nvSpPr>
        <p:spPr>
          <a:xfrm>
            <a:off x="9154233" y="4063912"/>
            <a:ext cx="2636740" cy="1055802"/>
          </a:xfrm>
          <a:prstGeom prst="roundRect">
            <a:avLst/>
          </a:prstGeom>
          <a:solidFill>
            <a:srgbClr val="FBB3C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latin typeface="Raleway" pitchFamily="2" charset="-52"/>
              </a:rPr>
              <a:t>Корректирование прототипа площадки и запуск</a:t>
            </a:r>
          </a:p>
        </p:txBody>
      </p:sp>
      <p:cxnSp>
        <p:nvCxnSpPr>
          <p:cNvPr id="92" name="Прямая соединительная линия 91">
            <a:extLst>
              <a:ext uri="{FF2B5EF4-FFF2-40B4-BE49-F238E27FC236}">
                <a16:creationId xmlns:a16="http://schemas.microsoft.com/office/drawing/2014/main" id="{B0C77749-1575-2BB4-3405-AC807CE0A39A}"/>
              </a:ext>
            </a:extLst>
          </p:cNvPr>
          <p:cNvCxnSpPr>
            <a:cxnSpLocks/>
            <a:stCxn id="91" idx="1"/>
            <a:endCxn id="15" idx="3"/>
          </p:cNvCxnSpPr>
          <p:nvPr/>
        </p:nvCxnSpPr>
        <p:spPr>
          <a:xfrm flipH="1" flipV="1">
            <a:off x="8950090" y="4048137"/>
            <a:ext cx="204143" cy="543676"/>
          </a:xfrm>
          <a:prstGeom prst="line">
            <a:avLst/>
          </a:prstGeom>
          <a:ln w="38100">
            <a:solidFill>
              <a:srgbClr val="AAD7E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Прямая соединительная линия 99">
            <a:extLst>
              <a:ext uri="{FF2B5EF4-FFF2-40B4-BE49-F238E27FC236}">
                <a16:creationId xmlns:a16="http://schemas.microsoft.com/office/drawing/2014/main" id="{83F3C5DB-D5DB-0CD7-B75B-34627D5A3057}"/>
              </a:ext>
            </a:extLst>
          </p:cNvPr>
          <p:cNvCxnSpPr>
            <a:cxnSpLocks/>
            <a:stCxn id="91" idx="1"/>
            <a:endCxn id="12" idx="3"/>
          </p:cNvCxnSpPr>
          <p:nvPr/>
        </p:nvCxnSpPr>
        <p:spPr>
          <a:xfrm flipH="1">
            <a:off x="8950090" y="4591813"/>
            <a:ext cx="204143" cy="725911"/>
          </a:xfrm>
          <a:prstGeom prst="line">
            <a:avLst/>
          </a:prstGeom>
          <a:ln w="38100">
            <a:solidFill>
              <a:srgbClr val="AAD7E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Прямая соединительная линия 102">
            <a:extLst>
              <a:ext uri="{FF2B5EF4-FFF2-40B4-BE49-F238E27FC236}">
                <a16:creationId xmlns:a16="http://schemas.microsoft.com/office/drawing/2014/main" id="{8E53430B-A43B-D6C9-6A46-617CA4A5D71B}"/>
              </a:ext>
            </a:extLst>
          </p:cNvPr>
          <p:cNvCxnSpPr>
            <a:cxnSpLocks/>
            <a:stCxn id="90" idx="1"/>
            <a:endCxn id="25" idx="3"/>
          </p:cNvCxnSpPr>
          <p:nvPr/>
        </p:nvCxnSpPr>
        <p:spPr>
          <a:xfrm flipH="1" flipV="1">
            <a:off x="8950090" y="2778551"/>
            <a:ext cx="212647" cy="229559"/>
          </a:xfrm>
          <a:prstGeom prst="line">
            <a:avLst/>
          </a:prstGeom>
          <a:ln w="38100">
            <a:solidFill>
              <a:srgbClr val="AAD7E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Прямая соединительная линия 105">
            <a:extLst>
              <a:ext uri="{FF2B5EF4-FFF2-40B4-BE49-F238E27FC236}">
                <a16:creationId xmlns:a16="http://schemas.microsoft.com/office/drawing/2014/main" id="{C26B2B47-38A4-75CD-BDAA-A28FD2433D6E}"/>
              </a:ext>
            </a:extLst>
          </p:cNvPr>
          <p:cNvCxnSpPr>
            <a:cxnSpLocks/>
            <a:stCxn id="89" idx="1"/>
            <a:endCxn id="25" idx="3"/>
          </p:cNvCxnSpPr>
          <p:nvPr/>
        </p:nvCxnSpPr>
        <p:spPr>
          <a:xfrm flipH="1">
            <a:off x="8950090" y="1848938"/>
            <a:ext cx="212647" cy="929613"/>
          </a:xfrm>
          <a:prstGeom prst="line">
            <a:avLst/>
          </a:prstGeom>
          <a:ln w="38100">
            <a:solidFill>
              <a:srgbClr val="AAD7E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TextBox 108">
            <a:extLst>
              <a:ext uri="{FF2B5EF4-FFF2-40B4-BE49-F238E27FC236}">
                <a16:creationId xmlns:a16="http://schemas.microsoft.com/office/drawing/2014/main" id="{BEC21F30-D541-AAA5-C371-23678678BDC5}"/>
              </a:ext>
            </a:extLst>
          </p:cNvPr>
          <p:cNvSpPr txBox="1"/>
          <p:nvPr/>
        </p:nvSpPr>
        <p:spPr>
          <a:xfrm>
            <a:off x="560919" y="2593885"/>
            <a:ext cx="21926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Franklin Gothic Medium Cond" panose="020B0606030402020204" pitchFamily="34" charset="0"/>
              </a:rPr>
              <a:t>Зачем мы это делаем?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22087BB6-9245-23C3-5F1F-2D1AD75CE463}"/>
              </a:ext>
            </a:extLst>
          </p:cNvPr>
          <p:cNvSpPr txBox="1"/>
          <p:nvPr/>
        </p:nvSpPr>
        <p:spPr>
          <a:xfrm>
            <a:off x="3939171" y="1597647"/>
            <a:ext cx="1473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Franklin Gothic Medium Cond" panose="020B0606030402020204" pitchFamily="34" charset="0"/>
              </a:rPr>
              <a:t>Кто помогает?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DA96518A-2C06-E3D5-B048-0A19BF46A6E6}"/>
              </a:ext>
            </a:extLst>
          </p:cNvPr>
          <p:cNvSpPr txBox="1"/>
          <p:nvPr/>
        </p:nvSpPr>
        <p:spPr>
          <a:xfrm>
            <a:off x="6863770" y="1619379"/>
            <a:ext cx="21926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Franklin Gothic Medium Cond" panose="020B0606030402020204" pitchFamily="34" charset="0"/>
              </a:rPr>
              <a:t>Как помогает?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3F45A707-1833-1CCD-DD94-1216F325C2DA}"/>
              </a:ext>
            </a:extLst>
          </p:cNvPr>
          <p:cNvSpPr txBox="1"/>
          <p:nvPr/>
        </p:nvSpPr>
        <p:spPr>
          <a:xfrm>
            <a:off x="9905387" y="823045"/>
            <a:ext cx="21926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Franklin Gothic Medium Cond" panose="020B0606030402020204" pitchFamily="34" charset="0"/>
              </a:rPr>
              <a:t>Что делаем?</a:t>
            </a:r>
          </a:p>
        </p:txBody>
      </p:sp>
    </p:spTree>
    <p:extLst>
      <p:ext uri="{BB962C8B-B14F-4D97-AF65-F5344CB8AC3E}">
        <p14:creationId xmlns:p14="http://schemas.microsoft.com/office/powerpoint/2010/main" val="28887478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89000"/>
              </a:schemeClr>
            </a:gs>
            <a:gs pos="23000">
              <a:schemeClr val="accent1">
                <a:lumMod val="89000"/>
              </a:schemeClr>
            </a:gs>
            <a:gs pos="69000">
              <a:schemeClr val="accent1">
                <a:lumMod val="75000"/>
              </a:schemeClr>
            </a:gs>
            <a:gs pos="97000">
              <a:schemeClr val="accent1">
                <a:lumMod val="7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араллелограмм 9">
            <a:extLst>
              <a:ext uri="{FF2B5EF4-FFF2-40B4-BE49-F238E27FC236}">
                <a16:creationId xmlns:a16="http://schemas.microsoft.com/office/drawing/2014/main" id="{6AD43FD5-90FD-0DC0-3121-45B3E5ECF1C9}"/>
              </a:ext>
            </a:extLst>
          </p:cNvPr>
          <p:cNvSpPr/>
          <p:nvPr/>
        </p:nvSpPr>
        <p:spPr>
          <a:xfrm>
            <a:off x="-4813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FDC9BDE-309E-6A8E-8974-1A3B778B0C0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" r="4" b="44"/>
          <a:stretch/>
        </p:blipFill>
        <p:spPr>
          <a:xfrm>
            <a:off x="11051361" y="0"/>
            <a:ext cx="955296" cy="954742"/>
          </a:xfrm>
          <a:prstGeom prst="rect">
            <a:avLst/>
          </a:prstGeom>
        </p:spPr>
      </p:pic>
      <p:sp>
        <p:nvSpPr>
          <p:cNvPr id="13" name="Параллелограмм 12">
            <a:extLst>
              <a:ext uri="{FF2B5EF4-FFF2-40B4-BE49-F238E27FC236}">
                <a16:creationId xmlns:a16="http://schemas.microsoft.com/office/drawing/2014/main" id="{36D5DF93-2E52-8543-CF37-7604DD1C59AD}"/>
              </a:ext>
            </a:extLst>
          </p:cNvPr>
          <p:cNvSpPr/>
          <p:nvPr/>
        </p:nvSpPr>
        <p:spPr>
          <a:xfrm>
            <a:off x="65229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4" name="Параллелограмм 13">
            <a:extLst>
              <a:ext uri="{FF2B5EF4-FFF2-40B4-BE49-F238E27FC236}">
                <a16:creationId xmlns:a16="http://schemas.microsoft.com/office/drawing/2014/main" id="{6793C5E3-9416-FE37-19CC-D5632112D607}"/>
              </a:ext>
            </a:extLst>
          </p:cNvPr>
          <p:cNvSpPr/>
          <p:nvPr/>
        </p:nvSpPr>
        <p:spPr>
          <a:xfrm>
            <a:off x="418817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BB3C1">
                  <a:shade val="30000"/>
                  <a:satMod val="115000"/>
                </a:srgbClr>
              </a:gs>
              <a:gs pos="50000">
                <a:srgbClr val="FBB3C1">
                  <a:shade val="67500"/>
                  <a:satMod val="115000"/>
                </a:srgbClr>
              </a:gs>
              <a:gs pos="100000">
                <a:srgbClr val="FBB3C1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6" name="Параллелограмм 15">
            <a:extLst>
              <a:ext uri="{FF2B5EF4-FFF2-40B4-BE49-F238E27FC236}">
                <a16:creationId xmlns:a16="http://schemas.microsoft.com/office/drawing/2014/main" id="{551F7903-3A95-F210-2269-21B4A0198632}"/>
              </a:ext>
            </a:extLst>
          </p:cNvPr>
          <p:cNvSpPr/>
          <p:nvPr/>
        </p:nvSpPr>
        <p:spPr>
          <a:xfrm>
            <a:off x="185343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D493C">
                  <a:shade val="30000"/>
                  <a:satMod val="115000"/>
                </a:srgbClr>
              </a:gs>
              <a:gs pos="50000">
                <a:srgbClr val="FD493C">
                  <a:shade val="67500"/>
                  <a:satMod val="115000"/>
                </a:srgbClr>
              </a:gs>
              <a:gs pos="100000">
                <a:srgbClr val="FD493C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7" name="Параллелограмм 16">
            <a:extLst>
              <a:ext uri="{FF2B5EF4-FFF2-40B4-BE49-F238E27FC236}">
                <a16:creationId xmlns:a16="http://schemas.microsoft.com/office/drawing/2014/main" id="{60C1C46E-718B-24D8-755E-DBD0D2425E3F}"/>
              </a:ext>
            </a:extLst>
          </p:cNvPr>
          <p:cNvSpPr/>
          <p:nvPr/>
        </p:nvSpPr>
        <p:spPr>
          <a:xfrm>
            <a:off x="885766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8F00FF">
                  <a:shade val="30000"/>
                  <a:satMod val="115000"/>
                </a:srgbClr>
              </a:gs>
              <a:gs pos="50000">
                <a:srgbClr val="8F00FF">
                  <a:shade val="67500"/>
                  <a:satMod val="115000"/>
                </a:srgbClr>
              </a:gs>
              <a:gs pos="100000">
                <a:srgbClr val="8F00FF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8" name="Параллелограмм 17">
            <a:extLst>
              <a:ext uri="{FF2B5EF4-FFF2-40B4-BE49-F238E27FC236}">
                <a16:creationId xmlns:a16="http://schemas.microsoft.com/office/drawing/2014/main" id="{62ADD8CD-CDF0-A7FF-DEE7-6ABE68D94E9B}"/>
              </a:ext>
            </a:extLst>
          </p:cNvPr>
          <p:cNvSpPr/>
          <p:nvPr/>
        </p:nvSpPr>
        <p:spPr>
          <a:xfrm>
            <a:off x="1119241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AAD7E0">
                  <a:shade val="30000"/>
                  <a:satMod val="115000"/>
                </a:srgbClr>
              </a:gs>
              <a:gs pos="50000">
                <a:srgbClr val="AAD7E0">
                  <a:shade val="67500"/>
                  <a:satMod val="115000"/>
                </a:srgbClr>
              </a:gs>
              <a:gs pos="100000">
                <a:srgbClr val="AAD7E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9" name="Параллелограмм 18">
            <a:extLst>
              <a:ext uri="{FF2B5EF4-FFF2-40B4-BE49-F238E27FC236}">
                <a16:creationId xmlns:a16="http://schemas.microsoft.com/office/drawing/2014/main" id="{1F036D4D-80FE-8177-39E8-EB75AA32A0F3}"/>
              </a:ext>
            </a:extLst>
          </p:cNvPr>
          <p:cNvSpPr/>
          <p:nvPr/>
        </p:nvSpPr>
        <p:spPr>
          <a:xfrm>
            <a:off x="1352715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0" name="Параллелограмм 19">
            <a:extLst>
              <a:ext uri="{FF2B5EF4-FFF2-40B4-BE49-F238E27FC236}">
                <a16:creationId xmlns:a16="http://schemas.microsoft.com/office/drawing/2014/main" id="{E897E93A-A89D-86F7-7C5E-D299D2E59219}"/>
              </a:ext>
            </a:extLst>
          </p:cNvPr>
          <p:cNvSpPr/>
          <p:nvPr/>
        </p:nvSpPr>
        <p:spPr>
          <a:xfrm>
            <a:off x="2053139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1" name="Параллелограмм 20">
            <a:extLst>
              <a:ext uri="{FF2B5EF4-FFF2-40B4-BE49-F238E27FC236}">
                <a16:creationId xmlns:a16="http://schemas.microsoft.com/office/drawing/2014/main" id="{E84CBC78-A82C-4153-6641-3BC33F504F44}"/>
              </a:ext>
            </a:extLst>
          </p:cNvPr>
          <p:cNvSpPr/>
          <p:nvPr/>
        </p:nvSpPr>
        <p:spPr>
          <a:xfrm>
            <a:off x="1819664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BB3C1">
                  <a:shade val="30000"/>
                  <a:satMod val="115000"/>
                </a:srgbClr>
              </a:gs>
              <a:gs pos="50000">
                <a:srgbClr val="FBB3C1">
                  <a:shade val="67500"/>
                  <a:satMod val="115000"/>
                </a:srgbClr>
              </a:gs>
              <a:gs pos="100000">
                <a:srgbClr val="FBB3C1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2" name="Параллелограмм 21">
            <a:extLst>
              <a:ext uri="{FF2B5EF4-FFF2-40B4-BE49-F238E27FC236}">
                <a16:creationId xmlns:a16="http://schemas.microsoft.com/office/drawing/2014/main" id="{051AE926-2B8A-F39E-C098-59432649A785}"/>
              </a:ext>
            </a:extLst>
          </p:cNvPr>
          <p:cNvSpPr/>
          <p:nvPr/>
        </p:nvSpPr>
        <p:spPr>
          <a:xfrm>
            <a:off x="1586190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D493C">
                  <a:shade val="30000"/>
                  <a:satMod val="115000"/>
                </a:srgbClr>
              </a:gs>
              <a:gs pos="50000">
                <a:srgbClr val="FD493C">
                  <a:shade val="67500"/>
                  <a:satMod val="115000"/>
                </a:srgbClr>
              </a:gs>
              <a:gs pos="100000">
                <a:srgbClr val="FD493C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3" name="Параллелограмм 22">
            <a:extLst>
              <a:ext uri="{FF2B5EF4-FFF2-40B4-BE49-F238E27FC236}">
                <a16:creationId xmlns:a16="http://schemas.microsoft.com/office/drawing/2014/main" id="{EA8A35E3-2F40-03ED-178F-DC91D8193CB1}"/>
              </a:ext>
            </a:extLst>
          </p:cNvPr>
          <p:cNvSpPr/>
          <p:nvPr/>
        </p:nvSpPr>
        <p:spPr>
          <a:xfrm>
            <a:off x="2286613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8F00FF">
                  <a:shade val="30000"/>
                  <a:satMod val="115000"/>
                </a:srgbClr>
              </a:gs>
              <a:gs pos="50000">
                <a:srgbClr val="8F00FF">
                  <a:shade val="67500"/>
                  <a:satMod val="115000"/>
                </a:srgbClr>
              </a:gs>
              <a:gs pos="100000">
                <a:srgbClr val="8F00FF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4" name="Параллелограмм 23">
            <a:extLst>
              <a:ext uri="{FF2B5EF4-FFF2-40B4-BE49-F238E27FC236}">
                <a16:creationId xmlns:a16="http://schemas.microsoft.com/office/drawing/2014/main" id="{E3FB1573-D547-D069-0E58-B8A82C92014A}"/>
              </a:ext>
            </a:extLst>
          </p:cNvPr>
          <p:cNvSpPr/>
          <p:nvPr/>
        </p:nvSpPr>
        <p:spPr>
          <a:xfrm>
            <a:off x="2520088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AAD7E0">
                  <a:shade val="30000"/>
                  <a:satMod val="115000"/>
                </a:srgbClr>
              </a:gs>
              <a:gs pos="50000">
                <a:srgbClr val="AAD7E0">
                  <a:shade val="67500"/>
                  <a:satMod val="115000"/>
                </a:srgbClr>
              </a:gs>
              <a:gs pos="100000">
                <a:srgbClr val="AAD7E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7" name="Параллелограмм 26">
            <a:extLst>
              <a:ext uri="{FF2B5EF4-FFF2-40B4-BE49-F238E27FC236}">
                <a16:creationId xmlns:a16="http://schemas.microsoft.com/office/drawing/2014/main" id="{55DE5CA3-4421-622D-6299-11F7A7A9A0B3}"/>
              </a:ext>
            </a:extLst>
          </p:cNvPr>
          <p:cNvSpPr/>
          <p:nvPr/>
        </p:nvSpPr>
        <p:spPr>
          <a:xfrm>
            <a:off x="275356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5" name="Google Shape;128;p2">
            <a:extLst>
              <a:ext uri="{FF2B5EF4-FFF2-40B4-BE49-F238E27FC236}">
                <a16:creationId xmlns:a16="http://schemas.microsoft.com/office/drawing/2014/main" id="{C1BBF493-04C5-F1A6-E37F-5501AE94436E}"/>
              </a:ext>
            </a:extLst>
          </p:cNvPr>
          <p:cNvSpPr txBox="1"/>
          <p:nvPr/>
        </p:nvSpPr>
        <p:spPr>
          <a:xfrm>
            <a:off x="185343" y="64915"/>
            <a:ext cx="10653942" cy="82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3667" tIns="103667" rIns="103667" bIns="103667" anchor="t" anchorCtr="0">
            <a:spAutoFit/>
          </a:bodyPr>
          <a:lstStyle/>
          <a:p>
            <a:pPr>
              <a:buClr>
                <a:srgbClr val="000000"/>
              </a:buClr>
              <a:buSzPts val="3000"/>
            </a:pPr>
            <a:r>
              <a:rPr lang="ru-RU" sz="4000" dirty="0">
                <a:solidFill>
                  <a:schemeClr val="bg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БИЗНЕС-МОДЕЛЬ И ЮНИТ-ЭКОНОМИКА</a:t>
            </a:r>
            <a:endParaRPr sz="4000" dirty="0">
              <a:solidFill>
                <a:schemeClr val="bg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7A7ABC7-C147-3A43-CE06-09176CD1BF6A}"/>
              </a:ext>
            </a:extLst>
          </p:cNvPr>
          <p:cNvSpPr txBox="1"/>
          <p:nvPr/>
        </p:nvSpPr>
        <p:spPr>
          <a:xfrm>
            <a:off x="219555" y="1283066"/>
            <a:ext cx="11830937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Raleway" pitchFamily="2" charset="-52"/>
              </a:rPr>
              <a:t>1. Бизнес-модель:</a:t>
            </a:r>
          </a:p>
          <a:p>
            <a:r>
              <a:rPr lang="ru-RU" dirty="0">
                <a:solidFill>
                  <a:schemeClr val="bg1"/>
                </a:solidFill>
                <a:latin typeface="Raleway" pitchFamily="2" charset="-52"/>
              </a:rPr>
              <a:t>- Создание специализированных площадок по утилизации мусора: Наш проект будет строить и обслуживать площадки, где люди смогут сдавать различные виды мусора для его последующей утилизации и переработки.</a:t>
            </a:r>
          </a:p>
          <a:p>
            <a:r>
              <a:rPr lang="ru-RU" dirty="0">
                <a:solidFill>
                  <a:schemeClr val="bg1"/>
                </a:solidFill>
                <a:latin typeface="Raleway" pitchFamily="2" charset="-52"/>
              </a:rPr>
              <a:t>- Разработка мобильного приложения: Мы разработаем удобное мобильное приложение, которое позволит пользователям зарегистрироваться, найти ближайшую площадку для утилизации мусора, записаться на удобное время и отслеживать статус обработки и переработки своего мусора.</a:t>
            </a:r>
          </a:p>
          <a:p>
            <a:endParaRPr lang="ru-RU" dirty="0">
              <a:solidFill>
                <a:schemeClr val="bg1"/>
              </a:solidFill>
              <a:latin typeface="Raleway" pitchFamily="2" charset="-52"/>
            </a:endParaRPr>
          </a:p>
          <a:p>
            <a:r>
              <a:rPr lang="ru-RU" dirty="0">
                <a:solidFill>
                  <a:schemeClr val="bg1"/>
                </a:solidFill>
                <a:latin typeface="Raleway" pitchFamily="2" charset="-52"/>
              </a:rPr>
              <a:t>2. Юнит-экономика:</a:t>
            </a:r>
          </a:p>
          <a:p>
            <a:r>
              <a:rPr lang="ru-RU" dirty="0">
                <a:solidFill>
                  <a:schemeClr val="bg1"/>
                </a:solidFill>
                <a:latin typeface="Raleway" pitchFamily="2" charset="-52"/>
              </a:rPr>
              <a:t>- Плата за утилизацию мусора: Мы взимаем плату с пользователей за утилизацию и переработку мусора, в зависимости от его типа и объема</a:t>
            </a:r>
            <a:r>
              <a:rPr lang="en-US" dirty="0">
                <a:solidFill>
                  <a:schemeClr val="bg1"/>
                </a:solidFill>
                <a:latin typeface="Raleway" pitchFamily="2" charset="-52"/>
              </a:rPr>
              <a:t> (</a:t>
            </a:r>
            <a:r>
              <a:rPr lang="ru-RU" dirty="0">
                <a:solidFill>
                  <a:schemeClr val="bg1"/>
                </a:solidFill>
                <a:latin typeface="Raleway" pitchFamily="2" charset="-52"/>
              </a:rPr>
              <a:t>от 100 до 100 000 рублей).</a:t>
            </a:r>
            <a:r>
              <a:rPr lang="en-US" dirty="0">
                <a:solidFill>
                  <a:schemeClr val="bg1"/>
                </a:solidFill>
                <a:latin typeface="Raleway" pitchFamily="2" charset="-52"/>
              </a:rPr>
              <a:t> </a:t>
            </a:r>
            <a:endParaRPr lang="ru-RU" dirty="0">
              <a:solidFill>
                <a:schemeClr val="bg1"/>
              </a:solidFill>
              <a:latin typeface="Raleway" pitchFamily="2" charset="-52"/>
            </a:endParaRPr>
          </a:p>
          <a:p>
            <a:r>
              <a:rPr lang="ru-RU" dirty="0">
                <a:solidFill>
                  <a:schemeClr val="bg1"/>
                </a:solidFill>
                <a:latin typeface="Raleway" pitchFamily="2" charset="-52"/>
              </a:rPr>
              <a:t>- Рекламные партнерства: Можем заключать партнерские соглашения с компаниями, которые занимаются переработкой мусора и предоставлять им информацию о наших пользователях в обмен на дополнительный доход.</a:t>
            </a:r>
          </a:p>
          <a:p>
            <a:r>
              <a:rPr lang="ru-RU" dirty="0">
                <a:solidFill>
                  <a:schemeClr val="bg1"/>
                </a:solidFill>
                <a:latin typeface="Raleway" pitchFamily="2" charset="-52"/>
              </a:rPr>
              <a:t>- Партнерства с местными организациями и правительством: Мы можем заключать соглашения с местными организациями и правительством для получения субсидий и грантов, которые помогут нам развивать нашу инфраструктуру и обеспечивать доступность площадок для всего населения.</a:t>
            </a:r>
          </a:p>
        </p:txBody>
      </p:sp>
    </p:spTree>
    <p:extLst>
      <p:ext uri="{BB962C8B-B14F-4D97-AF65-F5344CB8AC3E}">
        <p14:creationId xmlns:p14="http://schemas.microsoft.com/office/powerpoint/2010/main" val="5732855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89000"/>
              </a:schemeClr>
            </a:gs>
            <a:gs pos="23000">
              <a:schemeClr val="accent1">
                <a:lumMod val="89000"/>
              </a:schemeClr>
            </a:gs>
            <a:gs pos="69000">
              <a:schemeClr val="accent1">
                <a:lumMod val="75000"/>
              </a:schemeClr>
            </a:gs>
            <a:gs pos="97000">
              <a:schemeClr val="accent1">
                <a:lumMod val="7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араллелограмм 9">
            <a:extLst>
              <a:ext uri="{FF2B5EF4-FFF2-40B4-BE49-F238E27FC236}">
                <a16:creationId xmlns:a16="http://schemas.microsoft.com/office/drawing/2014/main" id="{6AD43FD5-90FD-0DC0-3121-45B3E5ECF1C9}"/>
              </a:ext>
            </a:extLst>
          </p:cNvPr>
          <p:cNvSpPr/>
          <p:nvPr/>
        </p:nvSpPr>
        <p:spPr>
          <a:xfrm>
            <a:off x="-4813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FDC9BDE-309E-6A8E-8974-1A3B778B0C0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" r="4" b="44"/>
          <a:stretch/>
        </p:blipFill>
        <p:spPr>
          <a:xfrm>
            <a:off x="11051361" y="0"/>
            <a:ext cx="955296" cy="954742"/>
          </a:xfrm>
          <a:prstGeom prst="rect">
            <a:avLst/>
          </a:prstGeom>
        </p:spPr>
      </p:pic>
      <p:sp>
        <p:nvSpPr>
          <p:cNvPr id="13" name="Параллелограмм 12">
            <a:extLst>
              <a:ext uri="{FF2B5EF4-FFF2-40B4-BE49-F238E27FC236}">
                <a16:creationId xmlns:a16="http://schemas.microsoft.com/office/drawing/2014/main" id="{36D5DF93-2E52-8543-CF37-7604DD1C59AD}"/>
              </a:ext>
            </a:extLst>
          </p:cNvPr>
          <p:cNvSpPr/>
          <p:nvPr/>
        </p:nvSpPr>
        <p:spPr>
          <a:xfrm>
            <a:off x="65229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4" name="Параллелограмм 13">
            <a:extLst>
              <a:ext uri="{FF2B5EF4-FFF2-40B4-BE49-F238E27FC236}">
                <a16:creationId xmlns:a16="http://schemas.microsoft.com/office/drawing/2014/main" id="{6793C5E3-9416-FE37-19CC-D5632112D607}"/>
              </a:ext>
            </a:extLst>
          </p:cNvPr>
          <p:cNvSpPr/>
          <p:nvPr/>
        </p:nvSpPr>
        <p:spPr>
          <a:xfrm>
            <a:off x="418817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BB3C1">
                  <a:shade val="30000"/>
                  <a:satMod val="115000"/>
                </a:srgbClr>
              </a:gs>
              <a:gs pos="50000">
                <a:srgbClr val="FBB3C1">
                  <a:shade val="67500"/>
                  <a:satMod val="115000"/>
                </a:srgbClr>
              </a:gs>
              <a:gs pos="100000">
                <a:srgbClr val="FBB3C1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6" name="Параллелограмм 15">
            <a:extLst>
              <a:ext uri="{FF2B5EF4-FFF2-40B4-BE49-F238E27FC236}">
                <a16:creationId xmlns:a16="http://schemas.microsoft.com/office/drawing/2014/main" id="{551F7903-3A95-F210-2269-21B4A0198632}"/>
              </a:ext>
            </a:extLst>
          </p:cNvPr>
          <p:cNvSpPr/>
          <p:nvPr/>
        </p:nvSpPr>
        <p:spPr>
          <a:xfrm>
            <a:off x="185343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D493C">
                  <a:shade val="30000"/>
                  <a:satMod val="115000"/>
                </a:srgbClr>
              </a:gs>
              <a:gs pos="50000">
                <a:srgbClr val="FD493C">
                  <a:shade val="67500"/>
                  <a:satMod val="115000"/>
                </a:srgbClr>
              </a:gs>
              <a:gs pos="100000">
                <a:srgbClr val="FD493C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7" name="Параллелограмм 16">
            <a:extLst>
              <a:ext uri="{FF2B5EF4-FFF2-40B4-BE49-F238E27FC236}">
                <a16:creationId xmlns:a16="http://schemas.microsoft.com/office/drawing/2014/main" id="{60C1C46E-718B-24D8-755E-DBD0D2425E3F}"/>
              </a:ext>
            </a:extLst>
          </p:cNvPr>
          <p:cNvSpPr/>
          <p:nvPr/>
        </p:nvSpPr>
        <p:spPr>
          <a:xfrm>
            <a:off x="885766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8F00FF">
                  <a:shade val="30000"/>
                  <a:satMod val="115000"/>
                </a:srgbClr>
              </a:gs>
              <a:gs pos="50000">
                <a:srgbClr val="8F00FF">
                  <a:shade val="67500"/>
                  <a:satMod val="115000"/>
                </a:srgbClr>
              </a:gs>
              <a:gs pos="100000">
                <a:srgbClr val="8F00FF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8" name="Параллелограмм 17">
            <a:extLst>
              <a:ext uri="{FF2B5EF4-FFF2-40B4-BE49-F238E27FC236}">
                <a16:creationId xmlns:a16="http://schemas.microsoft.com/office/drawing/2014/main" id="{62ADD8CD-CDF0-A7FF-DEE7-6ABE68D94E9B}"/>
              </a:ext>
            </a:extLst>
          </p:cNvPr>
          <p:cNvSpPr/>
          <p:nvPr/>
        </p:nvSpPr>
        <p:spPr>
          <a:xfrm>
            <a:off x="1119241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AAD7E0">
                  <a:shade val="30000"/>
                  <a:satMod val="115000"/>
                </a:srgbClr>
              </a:gs>
              <a:gs pos="50000">
                <a:srgbClr val="AAD7E0">
                  <a:shade val="67500"/>
                  <a:satMod val="115000"/>
                </a:srgbClr>
              </a:gs>
              <a:gs pos="100000">
                <a:srgbClr val="AAD7E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9" name="Параллелограмм 18">
            <a:extLst>
              <a:ext uri="{FF2B5EF4-FFF2-40B4-BE49-F238E27FC236}">
                <a16:creationId xmlns:a16="http://schemas.microsoft.com/office/drawing/2014/main" id="{1F036D4D-80FE-8177-39E8-EB75AA32A0F3}"/>
              </a:ext>
            </a:extLst>
          </p:cNvPr>
          <p:cNvSpPr/>
          <p:nvPr/>
        </p:nvSpPr>
        <p:spPr>
          <a:xfrm>
            <a:off x="1352715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0" name="Параллелограмм 19">
            <a:extLst>
              <a:ext uri="{FF2B5EF4-FFF2-40B4-BE49-F238E27FC236}">
                <a16:creationId xmlns:a16="http://schemas.microsoft.com/office/drawing/2014/main" id="{E897E93A-A89D-86F7-7C5E-D299D2E59219}"/>
              </a:ext>
            </a:extLst>
          </p:cNvPr>
          <p:cNvSpPr/>
          <p:nvPr/>
        </p:nvSpPr>
        <p:spPr>
          <a:xfrm>
            <a:off x="2053139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1" name="Параллелограмм 20">
            <a:extLst>
              <a:ext uri="{FF2B5EF4-FFF2-40B4-BE49-F238E27FC236}">
                <a16:creationId xmlns:a16="http://schemas.microsoft.com/office/drawing/2014/main" id="{E84CBC78-A82C-4153-6641-3BC33F504F44}"/>
              </a:ext>
            </a:extLst>
          </p:cNvPr>
          <p:cNvSpPr/>
          <p:nvPr/>
        </p:nvSpPr>
        <p:spPr>
          <a:xfrm>
            <a:off x="1819664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BB3C1">
                  <a:shade val="30000"/>
                  <a:satMod val="115000"/>
                </a:srgbClr>
              </a:gs>
              <a:gs pos="50000">
                <a:srgbClr val="FBB3C1">
                  <a:shade val="67500"/>
                  <a:satMod val="115000"/>
                </a:srgbClr>
              </a:gs>
              <a:gs pos="100000">
                <a:srgbClr val="FBB3C1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2" name="Параллелограмм 21">
            <a:extLst>
              <a:ext uri="{FF2B5EF4-FFF2-40B4-BE49-F238E27FC236}">
                <a16:creationId xmlns:a16="http://schemas.microsoft.com/office/drawing/2014/main" id="{051AE926-2B8A-F39E-C098-59432649A785}"/>
              </a:ext>
            </a:extLst>
          </p:cNvPr>
          <p:cNvSpPr/>
          <p:nvPr/>
        </p:nvSpPr>
        <p:spPr>
          <a:xfrm>
            <a:off x="1586190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D493C">
                  <a:shade val="30000"/>
                  <a:satMod val="115000"/>
                </a:srgbClr>
              </a:gs>
              <a:gs pos="50000">
                <a:srgbClr val="FD493C">
                  <a:shade val="67500"/>
                  <a:satMod val="115000"/>
                </a:srgbClr>
              </a:gs>
              <a:gs pos="100000">
                <a:srgbClr val="FD493C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3" name="Параллелограмм 22">
            <a:extLst>
              <a:ext uri="{FF2B5EF4-FFF2-40B4-BE49-F238E27FC236}">
                <a16:creationId xmlns:a16="http://schemas.microsoft.com/office/drawing/2014/main" id="{EA8A35E3-2F40-03ED-178F-DC91D8193CB1}"/>
              </a:ext>
            </a:extLst>
          </p:cNvPr>
          <p:cNvSpPr/>
          <p:nvPr/>
        </p:nvSpPr>
        <p:spPr>
          <a:xfrm>
            <a:off x="2286613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8F00FF">
                  <a:shade val="30000"/>
                  <a:satMod val="115000"/>
                </a:srgbClr>
              </a:gs>
              <a:gs pos="50000">
                <a:srgbClr val="8F00FF">
                  <a:shade val="67500"/>
                  <a:satMod val="115000"/>
                </a:srgbClr>
              </a:gs>
              <a:gs pos="100000">
                <a:srgbClr val="8F00FF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4" name="Параллелограмм 23">
            <a:extLst>
              <a:ext uri="{FF2B5EF4-FFF2-40B4-BE49-F238E27FC236}">
                <a16:creationId xmlns:a16="http://schemas.microsoft.com/office/drawing/2014/main" id="{E3FB1573-D547-D069-0E58-B8A82C92014A}"/>
              </a:ext>
            </a:extLst>
          </p:cNvPr>
          <p:cNvSpPr/>
          <p:nvPr/>
        </p:nvSpPr>
        <p:spPr>
          <a:xfrm>
            <a:off x="2520088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AAD7E0">
                  <a:shade val="30000"/>
                  <a:satMod val="115000"/>
                </a:srgbClr>
              </a:gs>
              <a:gs pos="50000">
                <a:srgbClr val="AAD7E0">
                  <a:shade val="67500"/>
                  <a:satMod val="115000"/>
                </a:srgbClr>
              </a:gs>
              <a:gs pos="100000">
                <a:srgbClr val="AAD7E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7" name="Параллелограмм 26">
            <a:extLst>
              <a:ext uri="{FF2B5EF4-FFF2-40B4-BE49-F238E27FC236}">
                <a16:creationId xmlns:a16="http://schemas.microsoft.com/office/drawing/2014/main" id="{55DE5CA3-4421-622D-6299-11F7A7A9A0B3}"/>
              </a:ext>
            </a:extLst>
          </p:cNvPr>
          <p:cNvSpPr/>
          <p:nvPr/>
        </p:nvSpPr>
        <p:spPr>
          <a:xfrm>
            <a:off x="275356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" name="Google Shape;128;p2">
            <a:extLst>
              <a:ext uri="{FF2B5EF4-FFF2-40B4-BE49-F238E27FC236}">
                <a16:creationId xmlns:a16="http://schemas.microsoft.com/office/drawing/2014/main" id="{52BC8104-5568-A591-5279-A04BF1D0F504}"/>
              </a:ext>
            </a:extLst>
          </p:cNvPr>
          <p:cNvSpPr txBox="1"/>
          <p:nvPr/>
        </p:nvSpPr>
        <p:spPr>
          <a:xfrm>
            <a:off x="236073" y="129830"/>
            <a:ext cx="10653942" cy="701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3667" tIns="103667" rIns="103667" bIns="103667" anchor="t" anchorCtr="0">
            <a:spAutoFit/>
          </a:bodyPr>
          <a:lstStyle/>
          <a:p>
            <a:pPr>
              <a:buClr>
                <a:srgbClr val="000000"/>
              </a:buClr>
              <a:buSzPts val="3000"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Raleway SemiBold"/>
                <a:cs typeface="Raleway SemiBold"/>
                <a:sym typeface="Raleway SemiBold"/>
              </a:rPr>
              <a:t>MVP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Raleway SemiBold"/>
                <a:cs typeface="Raleway SemiBold"/>
                <a:sym typeface="Raleway SemiBold"/>
              </a:rPr>
              <a:t> – пункт приема РСО </a:t>
            </a:r>
          </a:p>
        </p:txBody>
      </p:sp>
      <p:pic>
        <p:nvPicPr>
          <p:cNvPr id="8" name="Рисунок 7" descr="Изображение выглядит как текст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10B1A35C-380F-CC4D-54F6-9C65DECDFA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343" y="2077548"/>
            <a:ext cx="7472040" cy="402425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23EC5FE-55B5-6D39-36A0-6A0E73FDCB98}"/>
              </a:ext>
            </a:extLst>
          </p:cNvPr>
          <p:cNvSpPr txBox="1"/>
          <p:nvPr/>
        </p:nvSpPr>
        <p:spPr>
          <a:xfrm>
            <a:off x="7818021" y="1649861"/>
            <a:ext cx="4065373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i="1" u="sng" dirty="0">
                <a:solidFill>
                  <a:schemeClr val="bg1"/>
                </a:solidFill>
              </a:rPr>
              <a:t>На площадке по контейнерам отходы сортируются следующим образом: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</a:rPr>
              <a:t>пластик (РЕТ 1);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</a:rPr>
              <a:t>мягкий полиэтилен прозрачный (2 </a:t>
            </a:r>
            <a:r>
              <a:rPr lang="en" dirty="0">
                <a:solidFill>
                  <a:schemeClr val="bg1"/>
                </a:solidFill>
              </a:rPr>
              <a:t>HDPE + 4 HDPE);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</a:rPr>
              <a:t>мягкий полиэтилен цветной (2 </a:t>
            </a:r>
            <a:r>
              <a:rPr lang="en" dirty="0">
                <a:solidFill>
                  <a:schemeClr val="bg1"/>
                </a:solidFill>
              </a:rPr>
              <a:t>HDPE + 4 HDPE);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</a:rPr>
              <a:t>макулатура (20 </a:t>
            </a:r>
            <a:r>
              <a:rPr lang="en" dirty="0">
                <a:solidFill>
                  <a:schemeClr val="bg1"/>
                </a:solidFill>
              </a:rPr>
              <a:t>PP);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</a:rPr>
              <a:t>алюминий (41 </a:t>
            </a:r>
            <a:r>
              <a:rPr lang="en" dirty="0">
                <a:solidFill>
                  <a:schemeClr val="bg1"/>
                </a:solidFill>
              </a:rPr>
              <a:t>ALU);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</a:rPr>
              <a:t>жесть (40 </a:t>
            </a:r>
            <a:r>
              <a:rPr lang="en" dirty="0">
                <a:solidFill>
                  <a:schemeClr val="bg1"/>
                </a:solidFill>
              </a:rPr>
              <a:t>FE);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</a:rPr>
              <a:t>батарейки;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</a:rPr>
              <a:t>стекло (контейнер находится за зданием Туалета-Бутика);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</a:rPr>
              <a:t>крышечки (для них установлено специальное дерево).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D13682F-2677-E400-DF19-BEB676031596}"/>
              </a:ext>
            </a:extLst>
          </p:cNvPr>
          <p:cNvSpPr txBox="1"/>
          <p:nvPr/>
        </p:nvSpPr>
        <p:spPr>
          <a:xfrm>
            <a:off x="784410" y="1590509"/>
            <a:ext cx="61536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i="1" dirty="0">
                <a:solidFill>
                  <a:schemeClr val="bg1"/>
                </a:solidFill>
              </a:rPr>
              <a:t>Раздельный сбор отходов</a:t>
            </a:r>
          </a:p>
        </p:txBody>
      </p:sp>
    </p:spTree>
    <p:extLst>
      <p:ext uri="{BB962C8B-B14F-4D97-AF65-F5344CB8AC3E}">
        <p14:creationId xmlns:p14="http://schemas.microsoft.com/office/powerpoint/2010/main" val="31289624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89000"/>
              </a:schemeClr>
            </a:gs>
            <a:gs pos="23000">
              <a:schemeClr val="accent1">
                <a:lumMod val="89000"/>
              </a:schemeClr>
            </a:gs>
            <a:gs pos="69000">
              <a:schemeClr val="accent1">
                <a:lumMod val="75000"/>
              </a:schemeClr>
            </a:gs>
            <a:gs pos="97000">
              <a:schemeClr val="accent1">
                <a:lumMod val="7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араллелограмм 9">
            <a:extLst>
              <a:ext uri="{FF2B5EF4-FFF2-40B4-BE49-F238E27FC236}">
                <a16:creationId xmlns:a16="http://schemas.microsoft.com/office/drawing/2014/main" id="{6AD43FD5-90FD-0DC0-3121-45B3E5ECF1C9}"/>
              </a:ext>
            </a:extLst>
          </p:cNvPr>
          <p:cNvSpPr/>
          <p:nvPr/>
        </p:nvSpPr>
        <p:spPr>
          <a:xfrm>
            <a:off x="-4813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FDC9BDE-309E-6A8E-8974-1A3B778B0C0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" r="4" b="44"/>
          <a:stretch/>
        </p:blipFill>
        <p:spPr>
          <a:xfrm>
            <a:off x="11051361" y="0"/>
            <a:ext cx="955296" cy="954742"/>
          </a:xfrm>
          <a:prstGeom prst="rect">
            <a:avLst/>
          </a:prstGeom>
        </p:spPr>
      </p:pic>
      <p:sp>
        <p:nvSpPr>
          <p:cNvPr id="13" name="Параллелограмм 12">
            <a:extLst>
              <a:ext uri="{FF2B5EF4-FFF2-40B4-BE49-F238E27FC236}">
                <a16:creationId xmlns:a16="http://schemas.microsoft.com/office/drawing/2014/main" id="{36D5DF93-2E52-8543-CF37-7604DD1C59AD}"/>
              </a:ext>
            </a:extLst>
          </p:cNvPr>
          <p:cNvSpPr/>
          <p:nvPr/>
        </p:nvSpPr>
        <p:spPr>
          <a:xfrm>
            <a:off x="65229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4" name="Параллелограмм 13">
            <a:extLst>
              <a:ext uri="{FF2B5EF4-FFF2-40B4-BE49-F238E27FC236}">
                <a16:creationId xmlns:a16="http://schemas.microsoft.com/office/drawing/2014/main" id="{6793C5E3-9416-FE37-19CC-D5632112D607}"/>
              </a:ext>
            </a:extLst>
          </p:cNvPr>
          <p:cNvSpPr/>
          <p:nvPr/>
        </p:nvSpPr>
        <p:spPr>
          <a:xfrm>
            <a:off x="418817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BB3C1">
                  <a:shade val="30000"/>
                  <a:satMod val="115000"/>
                </a:srgbClr>
              </a:gs>
              <a:gs pos="50000">
                <a:srgbClr val="FBB3C1">
                  <a:shade val="67500"/>
                  <a:satMod val="115000"/>
                </a:srgbClr>
              </a:gs>
              <a:gs pos="100000">
                <a:srgbClr val="FBB3C1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6" name="Параллелограмм 15">
            <a:extLst>
              <a:ext uri="{FF2B5EF4-FFF2-40B4-BE49-F238E27FC236}">
                <a16:creationId xmlns:a16="http://schemas.microsoft.com/office/drawing/2014/main" id="{551F7903-3A95-F210-2269-21B4A0198632}"/>
              </a:ext>
            </a:extLst>
          </p:cNvPr>
          <p:cNvSpPr/>
          <p:nvPr/>
        </p:nvSpPr>
        <p:spPr>
          <a:xfrm>
            <a:off x="185343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D493C">
                  <a:shade val="30000"/>
                  <a:satMod val="115000"/>
                </a:srgbClr>
              </a:gs>
              <a:gs pos="50000">
                <a:srgbClr val="FD493C">
                  <a:shade val="67500"/>
                  <a:satMod val="115000"/>
                </a:srgbClr>
              </a:gs>
              <a:gs pos="100000">
                <a:srgbClr val="FD493C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7" name="Параллелограмм 16">
            <a:extLst>
              <a:ext uri="{FF2B5EF4-FFF2-40B4-BE49-F238E27FC236}">
                <a16:creationId xmlns:a16="http://schemas.microsoft.com/office/drawing/2014/main" id="{60C1C46E-718B-24D8-755E-DBD0D2425E3F}"/>
              </a:ext>
            </a:extLst>
          </p:cNvPr>
          <p:cNvSpPr/>
          <p:nvPr/>
        </p:nvSpPr>
        <p:spPr>
          <a:xfrm>
            <a:off x="885766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8F00FF">
                  <a:shade val="30000"/>
                  <a:satMod val="115000"/>
                </a:srgbClr>
              </a:gs>
              <a:gs pos="50000">
                <a:srgbClr val="8F00FF">
                  <a:shade val="67500"/>
                  <a:satMod val="115000"/>
                </a:srgbClr>
              </a:gs>
              <a:gs pos="100000">
                <a:srgbClr val="8F00FF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8" name="Параллелограмм 17">
            <a:extLst>
              <a:ext uri="{FF2B5EF4-FFF2-40B4-BE49-F238E27FC236}">
                <a16:creationId xmlns:a16="http://schemas.microsoft.com/office/drawing/2014/main" id="{62ADD8CD-CDF0-A7FF-DEE7-6ABE68D94E9B}"/>
              </a:ext>
            </a:extLst>
          </p:cNvPr>
          <p:cNvSpPr/>
          <p:nvPr/>
        </p:nvSpPr>
        <p:spPr>
          <a:xfrm>
            <a:off x="1119241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AAD7E0">
                  <a:shade val="30000"/>
                  <a:satMod val="115000"/>
                </a:srgbClr>
              </a:gs>
              <a:gs pos="50000">
                <a:srgbClr val="AAD7E0">
                  <a:shade val="67500"/>
                  <a:satMod val="115000"/>
                </a:srgbClr>
              </a:gs>
              <a:gs pos="100000">
                <a:srgbClr val="AAD7E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9" name="Параллелограмм 18">
            <a:extLst>
              <a:ext uri="{FF2B5EF4-FFF2-40B4-BE49-F238E27FC236}">
                <a16:creationId xmlns:a16="http://schemas.microsoft.com/office/drawing/2014/main" id="{1F036D4D-80FE-8177-39E8-EB75AA32A0F3}"/>
              </a:ext>
            </a:extLst>
          </p:cNvPr>
          <p:cNvSpPr/>
          <p:nvPr/>
        </p:nvSpPr>
        <p:spPr>
          <a:xfrm>
            <a:off x="1352715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0" name="Параллелограмм 19">
            <a:extLst>
              <a:ext uri="{FF2B5EF4-FFF2-40B4-BE49-F238E27FC236}">
                <a16:creationId xmlns:a16="http://schemas.microsoft.com/office/drawing/2014/main" id="{E897E93A-A89D-86F7-7C5E-D299D2E59219}"/>
              </a:ext>
            </a:extLst>
          </p:cNvPr>
          <p:cNvSpPr/>
          <p:nvPr/>
        </p:nvSpPr>
        <p:spPr>
          <a:xfrm>
            <a:off x="2053139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1" name="Параллелограмм 20">
            <a:extLst>
              <a:ext uri="{FF2B5EF4-FFF2-40B4-BE49-F238E27FC236}">
                <a16:creationId xmlns:a16="http://schemas.microsoft.com/office/drawing/2014/main" id="{E84CBC78-A82C-4153-6641-3BC33F504F44}"/>
              </a:ext>
            </a:extLst>
          </p:cNvPr>
          <p:cNvSpPr/>
          <p:nvPr/>
        </p:nvSpPr>
        <p:spPr>
          <a:xfrm>
            <a:off x="1819664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BB3C1">
                  <a:shade val="30000"/>
                  <a:satMod val="115000"/>
                </a:srgbClr>
              </a:gs>
              <a:gs pos="50000">
                <a:srgbClr val="FBB3C1">
                  <a:shade val="67500"/>
                  <a:satMod val="115000"/>
                </a:srgbClr>
              </a:gs>
              <a:gs pos="100000">
                <a:srgbClr val="FBB3C1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2" name="Параллелограмм 21">
            <a:extLst>
              <a:ext uri="{FF2B5EF4-FFF2-40B4-BE49-F238E27FC236}">
                <a16:creationId xmlns:a16="http://schemas.microsoft.com/office/drawing/2014/main" id="{051AE926-2B8A-F39E-C098-59432649A785}"/>
              </a:ext>
            </a:extLst>
          </p:cNvPr>
          <p:cNvSpPr/>
          <p:nvPr/>
        </p:nvSpPr>
        <p:spPr>
          <a:xfrm>
            <a:off x="1586190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D493C">
                  <a:shade val="30000"/>
                  <a:satMod val="115000"/>
                </a:srgbClr>
              </a:gs>
              <a:gs pos="50000">
                <a:srgbClr val="FD493C">
                  <a:shade val="67500"/>
                  <a:satMod val="115000"/>
                </a:srgbClr>
              </a:gs>
              <a:gs pos="100000">
                <a:srgbClr val="FD493C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3" name="Параллелограмм 22">
            <a:extLst>
              <a:ext uri="{FF2B5EF4-FFF2-40B4-BE49-F238E27FC236}">
                <a16:creationId xmlns:a16="http://schemas.microsoft.com/office/drawing/2014/main" id="{EA8A35E3-2F40-03ED-178F-DC91D8193CB1}"/>
              </a:ext>
            </a:extLst>
          </p:cNvPr>
          <p:cNvSpPr/>
          <p:nvPr/>
        </p:nvSpPr>
        <p:spPr>
          <a:xfrm>
            <a:off x="2286613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8F00FF">
                  <a:shade val="30000"/>
                  <a:satMod val="115000"/>
                </a:srgbClr>
              </a:gs>
              <a:gs pos="50000">
                <a:srgbClr val="8F00FF">
                  <a:shade val="67500"/>
                  <a:satMod val="115000"/>
                </a:srgbClr>
              </a:gs>
              <a:gs pos="100000">
                <a:srgbClr val="8F00FF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4" name="Параллелограмм 23">
            <a:extLst>
              <a:ext uri="{FF2B5EF4-FFF2-40B4-BE49-F238E27FC236}">
                <a16:creationId xmlns:a16="http://schemas.microsoft.com/office/drawing/2014/main" id="{E3FB1573-D547-D069-0E58-B8A82C92014A}"/>
              </a:ext>
            </a:extLst>
          </p:cNvPr>
          <p:cNvSpPr/>
          <p:nvPr/>
        </p:nvSpPr>
        <p:spPr>
          <a:xfrm>
            <a:off x="2520088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AAD7E0">
                  <a:shade val="30000"/>
                  <a:satMod val="115000"/>
                </a:srgbClr>
              </a:gs>
              <a:gs pos="50000">
                <a:srgbClr val="AAD7E0">
                  <a:shade val="67500"/>
                  <a:satMod val="115000"/>
                </a:srgbClr>
              </a:gs>
              <a:gs pos="100000">
                <a:srgbClr val="AAD7E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7" name="Параллелограмм 26">
            <a:extLst>
              <a:ext uri="{FF2B5EF4-FFF2-40B4-BE49-F238E27FC236}">
                <a16:creationId xmlns:a16="http://schemas.microsoft.com/office/drawing/2014/main" id="{55DE5CA3-4421-622D-6299-11F7A7A9A0B3}"/>
              </a:ext>
            </a:extLst>
          </p:cNvPr>
          <p:cNvSpPr/>
          <p:nvPr/>
        </p:nvSpPr>
        <p:spPr>
          <a:xfrm>
            <a:off x="275356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5" name="Google Shape;128;p2">
            <a:extLst>
              <a:ext uri="{FF2B5EF4-FFF2-40B4-BE49-F238E27FC236}">
                <a16:creationId xmlns:a16="http://schemas.microsoft.com/office/drawing/2014/main" id="{C1BBF493-04C5-F1A6-E37F-5501AE94436E}"/>
              </a:ext>
            </a:extLst>
          </p:cNvPr>
          <p:cNvSpPr txBox="1"/>
          <p:nvPr/>
        </p:nvSpPr>
        <p:spPr>
          <a:xfrm>
            <a:off x="185343" y="64915"/>
            <a:ext cx="10653942" cy="82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3667" tIns="103667" rIns="103667" bIns="103667" anchor="t" anchorCtr="0">
            <a:spAutoFit/>
          </a:bodyPr>
          <a:lstStyle/>
          <a:p>
            <a:pPr>
              <a:buClr>
                <a:srgbClr val="000000"/>
              </a:buClr>
              <a:buSzPts val="3000"/>
            </a:pPr>
            <a:r>
              <a:rPr lang="ru-RU" sz="4000" dirty="0">
                <a:solidFill>
                  <a:schemeClr val="bg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ПЛАНЫ РАЗВИТИЯ ПРОДУКТА</a:t>
            </a:r>
            <a:endParaRPr sz="4000" dirty="0">
              <a:solidFill>
                <a:schemeClr val="bg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9211EC6F-FA77-4927-3E78-3D5FB154A7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7338577"/>
              </p:ext>
            </p:extLst>
          </p:nvPr>
        </p:nvGraphicFramePr>
        <p:xfrm>
          <a:off x="418819" y="1684079"/>
          <a:ext cx="10964711" cy="3467099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36703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589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3539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82497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Календарный план - график проекта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3C1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83065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</a:rPr>
                        <a:t>Название этапа календарного плана</a:t>
                      </a:r>
                    </a:p>
                    <a:p>
                      <a:pPr algn="l" fontAlgn="b"/>
                      <a:r>
                        <a:rPr lang="ru-RU" sz="1800" u="none" strike="noStrike" dirty="0">
                          <a:effectLst/>
                        </a:rPr>
                        <a:t> </a:t>
                      </a:r>
                    </a:p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F00FF">
                        <a:alpha val="2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Длительность этапа (месяц)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F00FF">
                        <a:alpha val="2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Стоимость, руб.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F00FF">
                        <a:alpha val="24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952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Разработка </a:t>
                      </a:r>
                      <a:r>
                        <a:rPr lang="en-US" sz="1800" u="none" strike="noStrike" dirty="0">
                          <a:effectLst/>
                        </a:rPr>
                        <a:t>MVP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F00FF">
                        <a:alpha val="2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3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ru-RU" sz="1800" u="none" strike="noStrike" dirty="0">
                          <a:effectLst/>
                        </a:rPr>
                        <a:t>(15.10.2023 – 15.01.2024)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F00FF">
                        <a:alpha val="2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400 000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F00FF">
                        <a:alpha val="24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952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Разработка методологии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F00FF">
                        <a:alpha val="2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1</a:t>
                      </a:r>
                      <a:r>
                        <a:rPr lang="en-US" sz="1800" u="none" strike="noStrike" dirty="0">
                          <a:effectLst/>
                        </a:rPr>
                        <a:t> (</a:t>
                      </a:r>
                      <a:r>
                        <a:rPr lang="ru-RU" sz="1800" u="none" strike="noStrike" dirty="0">
                          <a:effectLst/>
                        </a:rPr>
                        <a:t>15</a:t>
                      </a:r>
                      <a:r>
                        <a:rPr lang="en-US" sz="1800" u="none" strike="noStrike" dirty="0">
                          <a:effectLst/>
                        </a:rPr>
                        <a:t>.01.2024 – </a:t>
                      </a:r>
                      <a:r>
                        <a:rPr lang="ru-RU" sz="1800" u="none" strike="noStrike" dirty="0">
                          <a:effectLst/>
                        </a:rPr>
                        <a:t>15</a:t>
                      </a:r>
                      <a:r>
                        <a:rPr lang="en-US" sz="1800" u="none" strike="noStrike" dirty="0">
                          <a:effectLst/>
                        </a:rPr>
                        <a:t>.02.2024)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F00FF">
                        <a:alpha val="2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F00FF">
                        <a:alpha val="24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249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Тестирование рынка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F00FF">
                        <a:alpha val="2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1</a:t>
                      </a:r>
                      <a:r>
                        <a:rPr lang="en-US" sz="1800" u="none" strike="noStrike" dirty="0">
                          <a:effectLst/>
                        </a:rPr>
                        <a:t> (</a:t>
                      </a:r>
                      <a:r>
                        <a:rPr lang="ru-RU" sz="1800" u="none" strike="noStrike" dirty="0">
                          <a:effectLst/>
                        </a:rPr>
                        <a:t>15</a:t>
                      </a:r>
                      <a:r>
                        <a:rPr lang="en-US" sz="1800" u="none" strike="noStrike" dirty="0">
                          <a:effectLst/>
                        </a:rPr>
                        <a:t>.02.2024 – </a:t>
                      </a:r>
                      <a:r>
                        <a:rPr lang="ru-RU" sz="1800" u="none" strike="noStrike" dirty="0">
                          <a:effectLst/>
                        </a:rPr>
                        <a:t>15</a:t>
                      </a:r>
                      <a:r>
                        <a:rPr lang="en-US" sz="1800" u="none" strike="noStrike" dirty="0">
                          <a:effectLst/>
                        </a:rPr>
                        <a:t>.03.2024)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F00FF">
                        <a:alpha val="2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550 000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F00FF">
                        <a:alpha val="24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93296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89000"/>
              </a:schemeClr>
            </a:gs>
            <a:gs pos="23000">
              <a:schemeClr val="accent1">
                <a:lumMod val="89000"/>
              </a:schemeClr>
            </a:gs>
            <a:gs pos="69000">
              <a:schemeClr val="accent1">
                <a:lumMod val="75000"/>
              </a:schemeClr>
            </a:gs>
            <a:gs pos="97000">
              <a:schemeClr val="accent1">
                <a:lumMod val="7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араллелограмм 9">
            <a:extLst>
              <a:ext uri="{FF2B5EF4-FFF2-40B4-BE49-F238E27FC236}">
                <a16:creationId xmlns:a16="http://schemas.microsoft.com/office/drawing/2014/main" id="{6AD43FD5-90FD-0DC0-3121-45B3E5ECF1C9}"/>
              </a:ext>
            </a:extLst>
          </p:cNvPr>
          <p:cNvSpPr/>
          <p:nvPr/>
        </p:nvSpPr>
        <p:spPr>
          <a:xfrm>
            <a:off x="-4813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FDC9BDE-309E-6A8E-8974-1A3B778B0C0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" r="4" b="44"/>
          <a:stretch/>
        </p:blipFill>
        <p:spPr>
          <a:xfrm>
            <a:off x="11051361" y="0"/>
            <a:ext cx="955296" cy="954742"/>
          </a:xfrm>
          <a:prstGeom prst="rect">
            <a:avLst/>
          </a:prstGeom>
        </p:spPr>
      </p:pic>
      <p:sp>
        <p:nvSpPr>
          <p:cNvPr id="13" name="Параллелограмм 12">
            <a:extLst>
              <a:ext uri="{FF2B5EF4-FFF2-40B4-BE49-F238E27FC236}">
                <a16:creationId xmlns:a16="http://schemas.microsoft.com/office/drawing/2014/main" id="{36D5DF93-2E52-8543-CF37-7604DD1C59AD}"/>
              </a:ext>
            </a:extLst>
          </p:cNvPr>
          <p:cNvSpPr/>
          <p:nvPr/>
        </p:nvSpPr>
        <p:spPr>
          <a:xfrm>
            <a:off x="65229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4" name="Параллелограмм 13">
            <a:extLst>
              <a:ext uri="{FF2B5EF4-FFF2-40B4-BE49-F238E27FC236}">
                <a16:creationId xmlns:a16="http://schemas.microsoft.com/office/drawing/2014/main" id="{6793C5E3-9416-FE37-19CC-D5632112D607}"/>
              </a:ext>
            </a:extLst>
          </p:cNvPr>
          <p:cNvSpPr/>
          <p:nvPr/>
        </p:nvSpPr>
        <p:spPr>
          <a:xfrm>
            <a:off x="418817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BB3C1">
                  <a:shade val="30000"/>
                  <a:satMod val="115000"/>
                </a:srgbClr>
              </a:gs>
              <a:gs pos="50000">
                <a:srgbClr val="FBB3C1">
                  <a:shade val="67500"/>
                  <a:satMod val="115000"/>
                </a:srgbClr>
              </a:gs>
              <a:gs pos="100000">
                <a:srgbClr val="FBB3C1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6" name="Параллелограмм 15">
            <a:extLst>
              <a:ext uri="{FF2B5EF4-FFF2-40B4-BE49-F238E27FC236}">
                <a16:creationId xmlns:a16="http://schemas.microsoft.com/office/drawing/2014/main" id="{551F7903-3A95-F210-2269-21B4A0198632}"/>
              </a:ext>
            </a:extLst>
          </p:cNvPr>
          <p:cNvSpPr/>
          <p:nvPr/>
        </p:nvSpPr>
        <p:spPr>
          <a:xfrm>
            <a:off x="185343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D493C">
                  <a:shade val="30000"/>
                  <a:satMod val="115000"/>
                </a:srgbClr>
              </a:gs>
              <a:gs pos="50000">
                <a:srgbClr val="FD493C">
                  <a:shade val="67500"/>
                  <a:satMod val="115000"/>
                </a:srgbClr>
              </a:gs>
              <a:gs pos="100000">
                <a:srgbClr val="FD493C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7" name="Параллелограмм 16">
            <a:extLst>
              <a:ext uri="{FF2B5EF4-FFF2-40B4-BE49-F238E27FC236}">
                <a16:creationId xmlns:a16="http://schemas.microsoft.com/office/drawing/2014/main" id="{60C1C46E-718B-24D8-755E-DBD0D2425E3F}"/>
              </a:ext>
            </a:extLst>
          </p:cNvPr>
          <p:cNvSpPr/>
          <p:nvPr/>
        </p:nvSpPr>
        <p:spPr>
          <a:xfrm>
            <a:off x="885766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8F00FF">
                  <a:shade val="30000"/>
                  <a:satMod val="115000"/>
                </a:srgbClr>
              </a:gs>
              <a:gs pos="50000">
                <a:srgbClr val="8F00FF">
                  <a:shade val="67500"/>
                  <a:satMod val="115000"/>
                </a:srgbClr>
              </a:gs>
              <a:gs pos="100000">
                <a:srgbClr val="8F00FF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8" name="Параллелограмм 17">
            <a:extLst>
              <a:ext uri="{FF2B5EF4-FFF2-40B4-BE49-F238E27FC236}">
                <a16:creationId xmlns:a16="http://schemas.microsoft.com/office/drawing/2014/main" id="{62ADD8CD-CDF0-A7FF-DEE7-6ABE68D94E9B}"/>
              </a:ext>
            </a:extLst>
          </p:cNvPr>
          <p:cNvSpPr/>
          <p:nvPr/>
        </p:nvSpPr>
        <p:spPr>
          <a:xfrm>
            <a:off x="1119241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AAD7E0">
                  <a:shade val="30000"/>
                  <a:satMod val="115000"/>
                </a:srgbClr>
              </a:gs>
              <a:gs pos="50000">
                <a:srgbClr val="AAD7E0">
                  <a:shade val="67500"/>
                  <a:satMod val="115000"/>
                </a:srgbClr>
              </a:gs>
              <a:gs pos="100000">
                <a:srgbClr val="AAD7E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9" name="Параллелограмм 18">
            <a:extLst>
              <a:ext uri="{FF2B5EF4-FFF2-40B4-BE49-F238E27FC236}">
                <a16:creationId xmlns:a16="http://schemas.microsoft.com/office/drawing/2014/main" id="{1F036D4D-80FE-8177-39E8-EB75AA32A0F3}"/>
              </a:ext>
            </a:extLst>
          </p:cNvPr>
          <p:cNvSpPr/>
          <p:nvPr/>
        </p:nvSpPr>
        <p:spPr>
          <a:xfrm>
            <a:off x="1352715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0" name="Параллелограмм 19">
            <a:extLst>
              <a:ext uri="{FF2B5EF4-FFF2-40B4-BE49-F238E27FC236}">
                <a16:creationId xmlns:a16="http://schemas.microsoft.com/office/drawing/2014/main" id="{E897E93A-A89D-86F7-7C5E-D299D2E59219}"/>
              </a:ext>
            </a:extLst>
          </p:cNvPr>
          <p:cNvSpPr/>
          <p:nvPr/>
        </p:nvSpPr>
        <p:spPr>
          <a:xfrm>
            <a:off x="2053139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1" name="Параллелограмм 20">
            <a:extLst>
              <a:ext uri="{FF2B5EF4-FFF2-40B4-BE49-F238E27FC236}">
                <a16:creationId xmlns:a16="http://schemas.microsoft.com/office/drawing/2014/main" id="{E84CBC78-A82C-4153-6641-3BC33F504F44}"/>
              </a:ext>
            </a:extLst>
          </p:cNvPr>
          <p:cNvSpPr/>
          <p:nvPr/>
        </p:nvSpPr>
        <p:spPr>
          <a:xfrm>
            <a:off x="1819664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BB3C1">
                  <a:shade val="30000"/>
                  <a:satMod val="115000"/>
                </a:srgbClr>
              </a:gs>
              <a:gs pos="50000">
                <a:srgbClr val="FBB3C1">
                  <a:shade val="67500"/>
                  <a:satMod val="115000"/>
                </a:srgbClr>
              </a:gs>
              <a:gs pos="100000">
                <a:srgbClr val="FBB3C1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2" name="Параллелограмм 21">
            <a:extLst>
              <a:ext uri="{FF2B5EF4-FFF2-40B4-BE49-F238E27FC236}">
                <a16:creationId xmlns:a16="http://schemas.microsoft.com/office/drawing/2014/main" id="{051AE926-2B8A-F39E-C098-59432649A785}"/>
              </a:ext>
            </a:extLst>
          </p:cNvPr>
          <p:cNvSpPr/>
          <p:nvPr/>
        </p:nvSpPr>
        <p:spPr>
          <a:xfrm>
            <a:off x="1586190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D493C">
                  <a:shade val="30000"/>
                  <a:satMod val="115000"/>
                </a:srgbClr>
              </a:gs>
              <a:gs pos="50000">
                <a:srgbClr val="FD493C">
                  <a:shade val="67500"/>
                  <a:satMod val="115000"/>
                </a:srgbClr>
              </a:gs>
              <a:gs pos="100000">
                <a:srgbClr val="FD493C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3" name="Параллелограмм 22">
            <a:extLst>
              <a:ext uri="{FF2B5EF4-FFF2-40B4-BE49-F238E27FC236}">
                <a16:creationId xmlns:a16="http://schemas.microsoft.com/office/drawing/2014/main" id="{EA8A35E3-2F40-03ED-178F-DC91D8193CB1}"/>
              </a:ext>
            </a:extLst>
          </p:cNvPr>
          <p:cNvSpPr/>
          <p:nvPr/>
        </p:nvSpPr>
        <p:spPr>
          <a:xfrm>
            <a:off x="2286613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8F00FF">
                  <a:shade val="30000"/>
                  <a:satMod val="115000"/>
                </a:srgbClr>
              </a:gs>
              <a:gs pos="50000">
                <a:srgbClr val="8F00FF">
                  <a:shade val="67500"/>
                  <a:satMod val="115000"/>
                </a:srgbClr>
              </a:gs>
              <a:gs pos="100000">
                <a:srgbClr val="8F00FF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4" name="Параллелограмм 23">
            <a:extLst>
              <a:ext uri="{FF2B5EF4-FFF2-40B4-BE49-F238E27FC236}">
                <a16:creationId xmlns:a16="http://schemas.microsoft.com/office/drawing/2014/main" id="{E3FB1573-D547-D069-0E58-B8A82C92014A}"/>
              </a:ext>
            </a:extLst>
          </p:cNvPr>
          <p:cNvSpPr/>
          <p:nvPr/>
        </p:nvSpPr>
        <p:spPr>
          <a:xfrm>
            <a:off x="2520088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AAD7E0">
                  <a:shade val="30000"/>
                  <a:satMod val="115000"/>
                </a:srgbClr>
              </a:gs>
              <a:gs pos="50000">
                <a:srgbClr val="AAD7E0">
                  <a:shade val="67500"/>
                  <a:satMod val="115000"/>
                </a:srgbClr>
              </a:gs>
              <a:gs pos="100000">
                <a:srgbClr val="AAD7E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7" name="Параллелограмм 26">
            <a:extLst>
              <a:ext uri="{FF2B5EF4-FFF2-40B4-BE49-F238E27FC236}">
                <a16:creationId xmlns:a16="http://schemas.microsoft.com/office/drawing/2014/main" id="{55DE5CA3-4421-622D-6299-11F7A7A9A0B3}"/>
              </a:ext>
            </a:extLst>
          </p:cNvPr>
          <p:cNvSpPr/>
          <p:nvPr/>
        </p:nvSpPr>
        <p:spPr>
          <a:xfrm>
            <a:off x="275356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5" name="Google Shape;128;p2">
            <a:extLst>
              <a:ext uri="{FF2B5EF4-FFF2-40B4-BE49-F238E27FC236}">
                <a16:creationId xmlns:a16="http://schemas.microsoft.com/office/drawing/2014/main" id="{C1BBF493-04C5-F1A6-E37F-5501AE94436E}"/>
              </a:ext>
            </a:extLst>
          </p:cNvPr>
          <p:cNvSpPr txBox="1"/>
          <p:nvPr/>
        </p:nvSpPr>
        <p:spPr>
          <a:xfrm>
            <a:off x="185343" y="64915"/>
            <a:ext cx="10653942" cy="82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3667" tIns="103667" rIns="103667" bIns="103667" anchor="t" anchorCtr="0">
            <a:spAutoFit/>
          </a:bodyPr>
          <a:lstStyle/>
          <a:p>
            <a:pPr>
              <a:buClr>
                <a:srgbClr val="000000"/>
              </a:buClr>
              <a:buSzPts val="3000"/>
            </a:pPr>
            <a:r>
              <a:rPr lang="ru-RU" sz="4000" dirty="0">
                <a:solidFill>
                  <a:schemeClr val="bg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Звездная карта</a:t>
            </a:r>
            <a:endParaRPr sz="4000" dirty="0">
              <a:solidFill>
                <a:schemeClr val="bg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aphicFrame>
        <p:nvGraphicFramePr>
          <p:cNvPr id="2" name="Объект 3">
            <a:extLst>
              <a:ext uri="{FF2B5EF4-FFF2-40B4-BE49-F238E27FC236}">
                <a16:creationId xmlns:a16="http://schemas.microsoft.com/office/drawing/2014/main" id="{2E0C5DC3-07C8-4354-EEA3-3CF41E2233F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63227771"/>
              </p:ext>
            </p:extLst>
          </p:nvPr>
        </p:nvGraphicFramePr>
        <p:xfrm>
          <a:off x="619444" y="2009358"/>
          <a:ext cx="10953112" cy="2839284"/>
        </p:xfrm>
        <a:graphic>
          <a:graphicData uri="http://schemas.openxmlformats.org/drawingml/2006/table">
            <a:tbl>
              <a:tblPr firstRow="1" firstCol="1" bandRow="1"/>
              <a:tblGrid>
                <a:gridCol w="1977744">
                  <a:extLst>
                    <a:ext uri="{9D8B030D-6E8A-4147-A177-3AD203B41FA5}">
                      <a16:colId xmlns:a16="http://schemas.microsoft.com/office/drawing/2014/main" val="2738672293"/>
                    </a:ext>
                  </a:extLst>
                </a:gridCol>
                <a:gridCol w="974558">
                  <a:extLst>
                    <a:ext uri="{9D8B030D-6E8A-4147-A177-3AD203B41FA5}">
                      <a16:colId xmlns:a16="http://schemas.microsoft.com/office/drawing/2014/main" val="2631513251"/>
                    </a:ext>
                  </a:extLst>
                </a:gridCol>
                <a:gridCol w="1756611">
                  <a:extLst>
                    <a:ext uri="{9D8B030D-6E8A-4147-A177-3AD203B41FA5}">
                      <a16:colId xmlns:a16="http://schemas.microsoft.com/office/drawing/2014/main" val="836320215"/>
                    </a:ext>
                  </a:extLst>
                </a:gridCol>
                <a:gridCol w="1648326">
                  <a:extLst>
                    <a:ext uri="{9D8B030D-6E8A-4147-A177-3AD203B41FA5}">
                      <a16:colId xmlns:a16="http://schemas.microsoft.com/office/drawing/2014/main" val="3075936053"/>
                    </a:ext>
                  </a:extLst>
                </a:gridCol>
                <a:gridCol w="1804737">
                  <a:extLst>
                    <a:ext uri="{9D8B030D-6E8A-4147-A177-3AD203B41FA5}">
                      <a16:colId xmlns:a16="http://schemas.microsoft.com/office/drawing/2014/main" val="486999462"/>
                    </a:ext>
                  </a:extLst>
                </a:gridCol>
                <a:gridCol w="1250388">
                  <a:extLst>
                    <a:ext uri="{9D8B030D-6E8A-4147-A177-3AD203B41FA5}">
                      <a16:colId xmlns:a16="http://schemas.microsoft.com/office/drawing/2014/main" val="3753171306"/>
                    </a:ext>
                  </a:extLst>
                </a:gridCol>
                <a:gridCol w="1540748">
                  <a:extLst>
                    <a:ext uri="{9D8B030D-6E8A-4147-A177-3AD203B41FA5}">
                      <a16:colId xmlns:a16="http://schemas.microsoft.com/office/drawing/2014/main" val="1677202206"/>
                    </a:ext>
                  </a:extLst>
                </a:gridCol>
              </a:tblGrid>
              <a:tr h="958528">
                <a:tc>
                  <a:txBody>
                    <a:bodyPr/>
                    <a:lstStyle/>
                    <a:p>
                      <a:pPr algn="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ru-RU" sz="1500" b="0" i="0" u="none" strike="noStrike" kern="100" dirty="0">
                          <a:solidFill>
                            <a:schemeClr val="bg1"/>
                          </a:solidFill>
                          <a:effectLst/>
                          <a:latin typeface="Raleway" pitchFamily="2" charset="-52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Сотрудник</a:t>
                      </a:r>
                    </a:p>
                    <a:p>
                      <a:pPr algn="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ru-RU" sz="1500" b="0" i="0" u="none" strike="noStrike" kern="100" dirty="0">
                          <a:solidFill>
                            <a:schemeClr val="bg1"/>
                          </a:solidFill>
                          <a:effectLst/>
                          <a:latin typeface="Raleway" pitchFamily="2" charset="-52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300" b="0" i="0" u="none" strike="noStrike" dirty="0">
                        <a:solidFill>
                          <a:schemeClr val="bg1"/>
                        </a:solidFill>
                        <a:effectLst/>
                        <a:latin typeface="Raleway" pitchFamily="2" charset="-52"/>
                      </a:endParaRPr>
                    </a:p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ru-RU" sz="1500" b="0" i="0" u="none" strike="noStrike" kern="100" dirty="0">
                          <a:solidFill>
                            <a:schemeClr val="bg1"/>
                          </a:solidFill>
                          <a:effectLst/>
                          <a:latin typeface="Raleway" pitchFamily="2" charset="-52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Компетенция</a:t>
                      </a:r>
                      <a:endParaRPr lang="ru-RU" sz="2300" b="0" i="0" u="none" strike="noStrike" dirty="0">
                        <a:solidFill>
                          <a:schemeClr val="bg1"/>
                        </a:solidFill>
                        <a:effectLst/>
                        <a:latin typeface="Raleway" pitchFamily="2" charset="-52"/>
                      </a:endParaRPr>
                    </a:p>
                  </a:txBody>
                  <a:tcPr marL="85660" marR="85660" marT="1189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D493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ru-RU" sz="1600" b="0" i="0" u="none" strike="noStrike" kern="100" dirty="0">
                          <a:solidFill>
                            <a:schemeClr val="bg1"/>
                          </a:solidFill>
                          <a:effectLst/>
                          <a:latin typeface="Raleway" pitchFamily="2" charset="-52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Рук. проекта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Raleway" pitchFamily="2" charset="-52"/>
                      </a:endParaRPr>
                    </a:p>
                  </a:txBody>
                  <a:tcPr marL="85660" marR="85660" marT="118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493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ru-RU" sz="1600" b="0" i="0" u="none" strike="noStrike" kern="100" dirty="0">
                          <a:solidFill>
                            <a:schemeClr val="bg1"/>
                          </a:solidFill>
                          <a:effectLst/>
                          <a:latin typeface="Raleway" pitchFamily="2" charset="-52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Аналитическое сопровождение 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Raleway" pitchFamily="2" charset="-52"/>
                      </a:endParaRPr>
                    </a:p>
                  </a:txBody>
                  <a:tcPr marL="85660" marR="85660" marT="118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493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ru-RU" sz="1600" b="0" i="0" u="none" strike="noStrike" kern="100" dirty="0">
                          <a:solidFill>
                            <a:schemeClr val="bg1"/>
                          </a:solidFill>
                          <a:effectLst/>
                          <a:latin typeface="Raleway" pitchFamily="2" charset="-52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Управление человеческими ресурсами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Raleway" pitchFamily="2" charset="-52"/>
                      </a:endParaRPr>
                    </a:p>
                  </a:txBody>
                  <a:tcPr marL="85660" marR="85660" marT="118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493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ru-RU" sz="1600" b="0" i="0" u="none" strike="noStrike" kern="100" dirty="0">
                          <a:solidFill>
                            <a:schemeClr val="bg1"/>
                          </a:solidFill>
                          <a:effectLst/>
                          <a:latin typeface="Raleway" pitchFamily="2" charset="-52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Управления финансовыми ресурсами 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Raleway" pitchFamily="2" charset="-52"/>
                      </a:endParaRPr>
                    </a:p>
                  </a:txBody>
                  <a:tcPr marL="85660" marR="85660" marT="118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493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ru-RU" sz="1600" b="0" i="0" u="none" strike="noStrike" kern="100" dirty="0">
                          <a:solidFill>
                            <a:schemeClr val="bg1"/>
                          </a:solidFill>
                          <a:effectLst/>
                          <a:latin typeface="Raleway" pitchFamily="2" charset="-52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Медиа сопровождение 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Raleway" pitchFamily="2" charset="-52"/>
                      </a:endParaRPr>
                    </a:p>
                  </a:txBody>
                  <a:tcPr marL="85660" marR="85660" marT="118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493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ru-RU" sz="1600" b="0" i="0" u="none" strike="noStrike" kern="100" dirty="0">
                          <a:solidFill>
                            <a:schemeClr val="bg1"/>
                          </a:solidFill>
                          <a:effectLst/>
                          <a:latin typeface="Raleway" pitchFamily="2" charset="-52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Разработка </a:t>
                      </a:r>
                      <a:r>
                        <a:rPr lang="en-US" sz="1600" b="0" i="0" u="none" strike="noStrike" kern="100" dirty="0">
                          <a:solidFill>
                            <a:schemeClr val="bg1"/>
                          </a:solidFill>
                          <a:effectLst/>
                          <a:latin typeface="Raleway" pitchFamily="2" charset="-52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WEB-</a:t>
                      </a:r>
                      <a:r>
                        <a:rPr lang="ru-RU" sz="1600" b="0" i="0" u="none" strike="noStrike" kern="100" dirty="0">
                          <a:solidFill>
                            <a:schemeClr val="bg1"/>
                          </a:solidFill>
                          <a:effectLst/>
                          <a:latin typeface="Raleway" pitchFamily="2" charset="-52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дизайна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Raleway" pitchFamily="2" charset="-52"/>
                      </a:endParaRPr>
                    </a:p>
                  </a:txBody>
                  <a:tcPr marL="85660" marR="85660" marT="118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493C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357494"/>
                  </a:ext>
                </a:extLst>
              </a:tr>
              <a:tr h="374263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ru-RU" sz="2400" b="0" i="0" u="none" strike="noStrike" kern="100" dirty="0">
                          <a:solidFill>
                            <a:schemeClr val="bg1"/>
                          </a:solidFill>
                          <a:effectLst/>
                          <a:latin typeface="Raleway" pitchFamily="2" charset="-52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Чмут Д.</a:t>
                      </a:r>
                      <a:endParaRPr lang="ru-RU" sz="2400" b="0" i="0" u="none" strike="noStrike" dirty="0">
                        <a:solidFill>
                          <a:schemeClr val="bg1"/>
                        </a:solidFill>
                        <a:effectLst/>
                        <a:latin typeface="Raleway" pitchFamily="2" charset="-52"/>
                      </a:endParaRPr>
                    </a:p>
                  </a:txBody>
                  <a:tcPr marL="85660" marR="85660" marT="1189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493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ru-RU" sz="2400" b="1" i="0" u="none" strike="noStrike" kern="100" dirty="0">
                          <a:solidFill>
                            <a:schemeClr val="bg1"/>
                          </a:solidFill>
                          <a:effectLst/>
                          <a:latin typeface="Raleway" pitchFamily="2" charset="-52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2400" b="1" i="0" u="none" strike="noStrike" dirty="0">
                        <a:solidFill>
                          <a:schemeClr val="bg1"/>
                        </a:solidFill>
                        <a:effectLst/>
                        <a:latin typeface="Raleway" pitchFamily="2" charset="-52"/>
                      </a:endParaRPr>
                    </a:p>
                  </a:txBody>
                  <a:tcPr marL="85660" marR="85660" marT="118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493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ru-RU" sz="2400" b="1" i="0" u="none" strike="noStrike" kern="100" dirty="0">
                          <a:solidFill>
                            <a:schemeClr val="bg1"/>
                          </a:solidFill>
                          <a:effectLst/>
                          <a:latin typeface="Raleway" pitchFamily="2" charset="-52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400" b="1" i="0" u="none" strike="noStrike" dirty="0">
                        <a:solidFill>
                          <a:schemeClr val="bg1"/>
                        </a:solidFill>
                        <a:effectLst/>
                        <a:latin typeface="Raleway" pitchFamily="2" charset="-52"/>
                      </a:endParaRPr>
                    </a:p>
                  </a:txBody>
                  <a:tcPr marL="85660" marR="85660" marT="118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493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ru-RU" sz="2400" b="1" i="0" u="none" strike="noStrike" kern="100" dirty="0">
                          <a:solidFill>
                            <a:schemeClr val="bg1"/>
                          </a:solidFill>
                          <a:effectLst/>
                          <a:latin typeface="Raleway" pitchFamily="2" charset="-52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2400" b="1" i="0" u="none" strike="noStrike" dirty="0">
                        <a:solidFill>
                          <a:schemeClr val="bg1"/>
                        </a:solidFill>
                        <a:effectLst/>
                        <a:latin typeface="Raleway" pitchFamily="2" charset="-52"/>
                      </a:endParaRPr>
                    </a:p>
                  </a:txBody>
                  <a:tcPr marL="85660" marR="85660" marT="118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493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ru-RU" sz="2400" b="1" i="0" u="none" strike="noStrike" kern="100">
                          <a:solidFill>
                            <a:schemeClr val="bg1"/>
                          </a:solidFill>
                          <a:effectLst/>
                          <a:latin typeface="Raleway" pitchFamily="2" charset="-52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2400" b="1" i="0" u="none" strike="noStrike">
                        <a:solidFill>
                          <a:schemeClr val="bg1"/>
                        </a:solidFill>
                        <a:effectLst/>
                        <a:latin typeface="Raleway" pitchFamily="2" charset="-52"/>
                      </a:endParaRPr>
                    </a:p>
                  </a:txBody>
                  <a:tcPr marL="85660" marR="85660" marT="118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493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ru-RU" sz="2400" b="1" i="0" u="none" strike="noStrike" kern="100">
                          <a:solidFill>
                            <a:schemeClr val="bg1"/>
                          </a:solidFill>
                          <a:effectLst/>
                          <a:latin typeface="Raleway" pitchFamily="2" charset="-52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400" b="1" i="0" u="none" strike="noStrike">
                        <a:solidFill>
                          <a:schemeClr val="bg1"/>
                        </a:solidFill>
                        <a:effectLst/>
                        <a:latin typeface="Raleway" pitchFamily="2" charset="-52"/>
                      </a:endParaRPr>
                    </a:p>
                  </a:txBody>
                  <a:tcPr marL="85660" marR="85660" marT="118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493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ru-RU" sz="2400" b="1" i="0" u="none" strike="noStrike" dirty="0">
                        <a:solidFill>
                          <a:schemeClr val="bg1"/>
                        </a:solidFill>
                        <a:effectLst/>
                        <a:latin typeface="Raleway" pitchFamily="2" charset="-52"/>
                      </a:endParaRPr>
                    </a:p>
                  </a:txBody>
                  <a:tcPr marL="85660" marR="85660" marT="118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493C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6254182"/>
                  </a:ext>
                </a:extLst>
              </a:tr>
              <a:tr h="374263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ru-RU" sz="2400" b="0" i="0" u="none" strike="noStrike" kern="100" dirty="0" err="1">
                          <a:solidFill>
                            <a:schemeClr val="bg1"/>
                          </a:solidFill>
                          <a:effectLst/>
                          <a:latin typeface="Raleway" pitchFamily="2" charset="-52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Алванян</a:t>
                      </a:r>
                      <a:r>
                        <a:rPr lang="ru-RU" sz="2400" b="0" i="0" u="none" strike="noStrike" kern="100" dirty="0">
                          <a:solidFill>
                            <a:schemeClr val="bg1"/>
                          </a:solidFill>
                          <a:effectLst/>
                          <a:latin typeface="Raleway" pitchFamily="2" charset="-52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Х.</a:t>
                      </a:r>
                      <a:endParaRPr lang="ru-RU" sz="2400" b="0" i="0" u="none" strike="noStrike" dirty="0">
                        <a:solidFill>
                          <a:schemeClr val="bg1"/>
                        </a:solidFill>
                        <a:effectLst/>
                        <a:latin typeface="Raleway" pitchFamily="2" charset="-52"/>
                      </a:endParaRPr>
                    </a:p>
                  </a:txBody>
                  <a:tcPr marL="85660" marR="85660" marT="1189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493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ru-RU" sz="2400" b="1" i="0" u="none" strike="noStrike" kern="100" dirty="0">
                          <a:solidFill>
                            <a:schemeClr val="bg1"/>
                          </a:solidFill>
                          <a:effectLst/>
                          <a:latin typeface="Raleway" pitchFamily="2" charset="-52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400" b="1" i="0" u="none" strike="noStrike" dirty="0">
                        <a:solidFill>
                          <a:schemeClr val="bg1"/>
                        </a:solidFill>
                        <a:effectLst/>
                        <a:latin typeface="Raleway" pitchFamily="2" charset="-52"/>
                      </a:endParaRPr>
                    </a:p>
                  </a:txBody>
                  <a:tcPr marL="85660" marR="85660" marT="118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493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ru-RU" sz="2400" b="1" i="0" u="none" strike="noStrike" kern="100" dirty="0">
                          <a:solidFill>
                            <a:schemeClr val="bg1"/>
                          </a:solidFill>
                          <a:effectLst/>
                          <a:latin typeface="Raleway" pitchFamily="2" charset="-52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2400" b="1" i="0" u="none" strike="noStrike" dirty="0">
                        <a:solidFill>
                          <a:schemeClr val="bg1"/>
                        </a:solidFill>
                        <a:effectLst/>
                        <a:latin typeface="Raleway" pitchFamily="2" charset="-52"/>
                      </a:endParaRPr>
                    </a:p>
                  </a:txBody>
                  <a:tcPr marL="85660" marR="85660" marT="118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493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ru-RU" sz="2400" b="1" i="0" u="none" strike="noStrike" kern="100" dirty="0">
                          <a:solidFill>
                            <a:schemeClr val="bg1"/>
                          </a:solidFill>
                          <a:effectLst/>
                          <a:latin typeface="Raleway" pitchFamily="2" charset="-52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400" b="1" i="0" u="none" strike="noStrike" dirty="0">
                        <a:solidFill>
                          <a:schemeClr val="bg1"/>
                        </a:solidFill>
                        <a:effectLst/>
                        <a:latin typeface="Raleway" pitchFamily="2" charset="-52"/>
                      </a:endParaRPr>
                    </a:p>
                  </a:txBody>
                  <a:tcPr marL="85660" marR="85660" marT="118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493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ru-RU" sz="2400" b="1" i="0" u="none" strike="noStrike" kern="100" dirty="0">
                          <a:solidFill>
                            <a:schemeClr val="bg1"/>
                          </a:solidFill>
                          <a:effectLst/>
                          <a:latin typeface="Raleway" pitchFamily="2" charset="-52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400" b="1" i="0" u="none" strike="noStrike" dirty="0">
                        <a:solidFill>
                          <a:schemeClr val="bg1"/>
                        </a:solidFill>
                        <a:effectLst/>
                        <a:latin typeface="Raleway" pitchFamily="2" charset="-52"/>
                      </a:endParaRPr>
                    </a:p>
                  </a:txBody>
                  <a:tcPr marL="85660" marR="85660" marT="118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493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ru-RU" sz="2400" b="1" i="0" u="none" strike="noStrike" kern="100">
                          <a:solidFill>
                            <a:schemeClr val="bg1"/>
                          </a:solidFill>
                          <a:effectLst/>
                          <a:latin typeface="Raleway" pitchFamily="2" charset="-52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2400" b="1" i="0" u="none" strike="noStrike">
                        <a:solidFill>
                          <a:schemeClr val="bg1"/>
                        </a:solidFill>
                        <a:effectLst/>
                        <a:latin typeface="Raleway" pitchFamily="2" charset="-52"/>
                      </a:endParaRPr>
                    </a:p>
                  </a:txBody>
                  <a:tcPr marL="85660" marR="85660" marT="118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493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ru-RU" sz="2400" b="1" i="0" u="none" strike="noStrike" dirty="0">
                        <a:solidFill>
                          <a:schemeClr val="bg1"/>
                        </a:solidFill>
                        <a:effectLst/>
                        <a:latin typeface="Raleway" pitchFamily="2" charset="-52"/>
                      </a:endParaRPr>
                    </a:p>
                  </a:txBody>
                  <a:tcPr marL="85660" marR="85660" marT="118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493C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9383849"/>
                  </a:ext>
                </a:extLst>
              </a:tr>
              <a:tr h="537130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ru-RU" sz="2400" b="0" i="0" u="none" strike="noStrike" kern="100" dirty="0" err="1">
                          <a:solidFill>
                            <a:schemeClr val="bg1"/>
                          </a:solidFill>
                          <a:effectLst/>
                          <a:latin typeface="Raleway" pitchFamily="2" charset="-52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Абовянц</a:t>
                      </a:r>
                      <a:r>
                        <a:rPr lang="ru-RU" sz="2400" b="0" i="0" u="none" strike="noStrike" kern="100" dirty="0">
                          <a:solidFill>
                            <a:schemeClr val="bg1"/>
                          </a:solidFill>
                          <a:effectLst/>
                          <a:latin typeface="Raleway" pitchFamily="2" charset="-52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В.</a:t>
                      </a:r>
                      <a:endParaRPr lang="ru-RU" sz="2400" b="0" i="0" u="none" strike="noStrike" dirty="0">
                        <a:solidFill>
                          <a:schemeClr val="bg1"/>
                        </a:solidFill>
                        <a:effectLst/>
                        <a:latin typeface="Raleway" pitchFamily="2" charset="-52"/>
                      </a:endParaRPr>
                    </a:p>
                  </a:txBody>
                  <a:tcPr marL="85660" marR="85660" marT="1189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493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ru-RU" sz="2400" b="1" i="0" u="none" strike="noStrike" kern="100">
                          <a:solidFill>
                            <a:schemeClr val="bg1"/>
                          </a:solidFill>
                          <a:effectLst/>
                          <a:latin typeface="Raleway" pitchFamily="2" charset="-52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400" b="1" i="0" u="none" strike="noStrike">
                        <a:solidFill>
                          <a:schemeClr val="bg1"/>
                        </a:solidFill>
                        <a:effectLst/>
                        <a:latin typeface="Raleway" pitchFamily="2" charset="-52"/>
                      </a:endParaRPr>
                    </a:p>
                  </a:txBody>
                  <a:tcPr marL="85660" marR="85660" marT="118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493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ru-RU" sz="2400" b="1" i="0" u="none" strike="noStrike" dirty="0">
                        <a:solidFill>
                          <a:schemeClr val="bg1"/>
                        </a:solidFill>
                        <a:effectLst/>
                        <a:latin typeface="Raleway" pitchFamily="2" charset="-52"/>
                      </a:endParaRPr>
                    </a:p>
                  </a:txBody>
                  <a:tcPr marL="85660" marR="85660" marT="118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493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ru-RU" sz="2400" b="1" i="0" u="none" strike="noStrike" kern="100" dirty="0">
                          <a:solidFill>
                            <a:schemeClr val="bg1"/>
                          </a:solidFill>
                          <a:effectLst/>
                          <a:latin typeface="Raleway" pitchFamily="2" charset="-52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400" b="1" i="0" u="none" strike="noStrike" dirty="0">
                        <a:solidFill>
                          <a:schemeClr val="bg1"/>
                        </a:solidFill>
                        <a:effectLst/>
                        <a:latin typeface="Raleway" pitchFamily="2" charset="-52"/>
                      </a:endParaRPr>
                    </a:p>
                  </a:txBody>
                  <a:tcPr marL="85660" marR="85660" marT="118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493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ru-RU" sz="2400" b="1" i="0" u="none" strike="noStrike" kern="100" dirty="0">
                          <a:solidFill>
                            <a:schemeClr val="bg1"/>
                          </a:solidFill>
                          <a:effectLst/>
                          <a:latin typeface="Raleway" pitchFamily="2" charset="-52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400" b="1" i="0" u="none" strike="noStrike" dirty="0">
                        <a:solidFill>
                          <a:schemeClr val="bg1"/>
                        </a:solidFill>
                        <a:effectLst/>
                        <a:latin typeface="Raleway" pitchFamily="2" charset="-52"/>
                      </a:endParaRPr>
                    </a:p>
                  </a:txBody>
                  <a:tcPr marL="85660" marR="85660" marT="118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493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ru-RU" sz="2400" b="1" i="0" u="none" strike="noStrike" kern="100" dirty="0">
                          <a:solidFill>
                            <a:schemeClr val="bg1"/>
                          </a:solidFill>
                          <a:effectLst/>
                          <a:latin typeface="Raleway" pitchFamily="2" charset="-52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2400" b="1" i="0" u="none" strike="noStrike" dirty="0">
                        <a:solidFill>
                          <a:schemeClr val="bg1"/>
                        </a:solidFill>
                        <a:effectLst/>
                        <a:latin typeface="Raleway" pitchFamily="2" charset="-52"/>
                      </a:endParaRPr>
                    </a:p>
                  </a:txBody>
                  <a:tcPr marL="85660" marR="85660" marT="118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493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ru-RU" sz="2400" b="1" i="0" u="none" strike="noStrike" kern="100" dirty="0">
                          <a:solidFill>
                            <a:schemeClr val="bg1"/>
                          </a:solidFill>
                          <a:effectLst/>
                          <a:latin typeface="Raleway" pitchFamily="2" charset="-52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+</a:t>
                      </a:r>
                      <a:endParaRPr lang="ru-RU" sz="2400" b="1" i="0" u="none" strike="noStrike" dirty="0">
                        <a:solidFill>
                          <a:schemeClr val="bg1"/>
                        </a:solidFill>
                        <a:effectLst/>
                        <a:latin typeface="Raleway" pitchFamily="2" charset="-52"/>
                      </a:endParaRPr>
                    </a:p>
                  </a:txBody>
                  <a:tcPr marL="85660" marR="85660" marT="118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493C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7140483"/>
                  </a:ext>
                </a:extLst>
              </a:tr>
              <a:tr h="537130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ru-RU" sz="2400" b="0" i="0" u="none" strike="noStrike" dirty="0">
                          <a:solidFill>
                            <a:schemeClr val="bg1"/>
                          </a:solidFill>
                          <a:effectLst/>
                          <a:latin typeface="Raleway" pitchFamily="2" charset="-52"/>
                          <a:cs typeface="Times New Roman" panose="02020603050405020304" pitchFamily="18" charset="0"/>
                        </a:rPr>
                        <a:t>Макаров Н.</a:t>
                      </a:r>
                    </a:p>
                  </a:txBody>
                  <a:tcPr marL="85660" marR="85660" marT="1189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493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ru-RU" sz="2400" b="1" i="0" u="none" strike="noStrike" dirty="0">
                        <a:solidFill>
                          <a:schemeClr val="bg1"/>
                        </a:solidFill>
                        <a:effectLst/>
                        <a:latin typeface="Raleway" pitchFamily="2" charset="-52"/>
                        <a:cs typeface="Times New Roman" panose="02020603050405020304" pitchFamily="18" charset="0"/>
                      </a:endParaRPr>
                    </a:p>
                  </a:txBody>
                  <a:tcPr marL="85660" marR="85660" marT="118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493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ru-RU" sz="2400" b="1" i="0" u="none" strike="noStrike" dirty="0">
                        <a:solidFill>
                          <a:schemeClr val="bg1"/>
                        </a:solidFill>
                        <a:effectLst/>
                        <a:latin typeface="Raleway" pitchFamily="2" charset="-52"/>
                        <a:cs typeface="Times New Roman" panose="02020603050405020304" pitchFamily="18" charset="0"/>
                      </a:endParaRPr>
                    </a:p>
                  </a:txBody>
                  <a:tcPr marL="85660" marR="85660" marT="118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493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ru-RU" sz="2400" b="1" i="0" u="none" strike="noStrike">
                        <a:solidFill>
                          <a:schemeClr val="bg1"/>
                        </a:solidFill>
                        <a:effectLst/>
                        <a:latin typeface="Raleway" pitchFamily="2" charset="-52"/>
                        <a:cs typeface="Times New Roman" panose="02020603050405020304" pitchFamily="18" charset="0"/>
                      </a:endParaRPr>
                    </a:p>
                  </a:txBody>
                  <a:tcPr marL="85660" marR="85660" marT="118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493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ru-RU" sz="2400" b="1" i="0" u="none" strike="noStrike" dirty="0">
                          <a:solidFill>
                            <a:schemeClr val="bg1"/>
                          </a:solidFill>
                          <a:effectLst/>
                          <a:latin typeface="Raleway" pitchFamily="2" charset="-52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85660" marR="85660" marT="118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493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ru-RU" sz="2400" b="1" i="0" u="none" strike="noStrike" dirty="0">
                        <a:solidFill>
                          <a:schemeClr val="bg1"/>
                        </a:solidFill>
                        <a:effectLst/>
                        <a:latin typeface="Raleway" pitchFamily="2" charset="-52"/>
                        <a:cs typeface="Times New Roman" panose="02020603050405020304" pitchFamily="18" charset="0"/>
                      </a:endParaRPr>
                    </a:p>
                  </a:txBody>
                  <a:tcPr marL="85660" marR="85660" marT="118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493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ru-RU" sz="2400" b="1" i="0" u="none" strike="noStrike" dirty="0">
                          <a:solidFill>
                            <a:schemeClr val="bg1"/>
                          </a:solidFill>
                          <a:effectLst/>
                          <a:latin typeface="Raleway" pitchFamily="2" charset="-52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85660" marR="85660" marT="118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493C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3867514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E959E34-00FD-026E-F187-551389A7C9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63924" y="1422667"/>
            <a:ext cx="586691" cy="58669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FDB2639-64FE-6B8C-0CCD-F52F6BE527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98511" y="1389343"/>
            <a:ext cx="586691" cy="58669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2380C77-BBDE-9F55-D17E-87A006C27F4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02654" y="1333116"/>
            <a:ext cx="586692" cy="58669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87C88-BB34-8615-2575-7F91D8846B9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575241" y="1279393"/>
            <a:ext cx="586692" cy="58669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4B6353B-8E71-356B-F4E6-1A0870C74B2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545939" y="1357752"/>
            <a:ext cx="586691" cy="58669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412CCD-9867-24FC-0583-9B637941093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134730" y="1279393"/>
            <a:ext cx="586692" cy="586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5899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0">
            <a:extLst>
              <a:ext uri="{FF2B5EF4-FFF2-40B4-BE49-F238E27FC236}">
                <a16:creationId xmlns:a16="http://schemas.microsoft.com/office/drawing/2014/main" id="{4EA04267-FA82-585C-2835-472195FFA8FA}"/>
              </a:ext>
            </a:extLst>
          </p:cNvPr>
          <p:cNvSpPr/>
          <p:nvPr/>
        </p:nvSpPr>
        <p:spPr>
          <a:xfrm>
            <a:off x="6285053" y="0"/>
            <a:ext cx="5906948" cy="191240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18900000" scaled="1"/>
            <a:tileRect/>
          </a:gra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sz="2400"/>
          </a:p>
        </p:txBody>
      </p:sp>
      <p:sp>
        <p:nvSpPr>
          <p:cNvPr id="7" name="Прямоугольник 7">
            <a:extLst>
              <a:ext uri="{FF2B5EF4-FFF2-40B4-BE49-F238E27FC236}">
                <a16:creationId xmlns:a16="http://schemas.microsoft.com/office/drawing/2014/main" id="{AA2C4D4F-EF37-E740-1B13-35A87E8CCA5E}"/>
              </a:ext>
            </a:extLst>
          </p:cNvPr>
          <p:cNvSpPr/>
          <p:nvPr/>
        </p:nvSpPr>
        <p:spPr>
          <a:xfrm>
            <a:off x="6285051" y="4210032"/>
            <a:ext cx="3694971" cy="2647967"/>
          </a:xfrm>
          <a:prstGeom prst="rect">
            <a:avLst/>
          </a:prstGeom>
          <a:gradFill flip="none" rotWithShape="1">
            <a:gsLst>
              <a:gs pos="0">
                <a:srgbClr val="8F00FF">
                  <a:shade val="30000"/>
                  <a:satMod val="115000"/>
                </a:srgbClr>
              </a:gs>
              <a:gs pos="50000">
                <a:srgbClr val="8F00FF">
                  <a:shade val="67500"/>
                  <a:satMod val="115000"/>
                </a:srgbClr>
              </a:gs>
              <a:gs pos="100000">
                <a:srgbClr val="8F00FF">
                  <a:shade val="100000"/>
                  <a:satMod val="115000"/>
                </a:srgbClr>
              </a:gs>
            </a:gsLst>
            <a:lin ang="18900000" scaled="1"/>
            <a:tileRect/>
          </a:gra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pic>
        <p:nvPicPr>
          <p:cNvPr id="8" name="Рисунок 7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B3DE3BD1-7D51-39DB-42A9-A9894B6984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9760" y="4255342"/>
            <a:ext cx="3399426" cy="269661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69650"/>
              </a:prstClr>
            </a:outerShdw>
          </a:effectLst>
        </p:spPr>
      </p:pic>
      <p:sp>
        <p:nvSpPr>
          <p:cNvPr id="9" name="Прямоугольник 13">
            <a:extLst>
              <a:ext uri="{FF2B5EF4-FFF2-40B4-BE49-F238E27FC236}">
                <a16:creationId xmlns:a16="http://schemas.microsoft.com/office/drawing/2014/main" id="{F6AA3BAD-F943-183C-2420-21BA2490A5F2}"/>
              </a:ext>
            </a:extLst>
          </p:cNvPr>
          <p:cNvSpPr/>
          <p:nvPr/>
        </p:nvSpPr>
        <p:spPr>
          <a:xfrm>
            <a:off x="8792573" y="1912408"/>
            <a:ext cx="3399426" cy="2362058"/>
          </a:xfrm>
          <a:prstGeom prst="rect">
            <a:avLst/>
          </a:prstGeom>
          <a:gradFill flip="none" rotWithShape="1">
            <a:gsLst>
              <a:gs pos="0">
                <a:srgbClr val="FD493C">
                  <a:shade val="30000"/>
                  <a:satMod val="115000"/>
                </a:srgbClr>
              </a:gs>
              <a:gs pos="50000">
                <a:srgbClr val="FD493C">
                  <a:shade val="67500"/>
                  <a:satMod val="115000"/>
                </a:srgbClr>
              </a:gs>
              <a:gs pos="100000">
                <a:srgbClr val="FD493C">
                  <a:shade val="100000"/>
                  <a:satMod val="115000"/>
                </a:srgbClr>
              </a:gs>
            </a:gsLst>
            <a:lin ang="18900000" scaled="1"/>
            <a:tileRect/>
          </a:gra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dirty="0">
              <a:solidFill>
                <a:srgbClr val="FFC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632B023-F44E-35AA-FD03-566D98D45413}"/>
              </a:ext>
            </a:extLst>
          </p:cNvPr>
          <p:cNvSpPr txBox="1"/>
          <p:nvPr/>
        </p:nvSpPr>
        <p:spPr>
          <a:xfrm>
            <a:off x="9009199" y="2062557"/>
            <a:ext cx="2758051" cy="1107992"/>
          </a:xfrm>
          <a:prstGeom prst="rect">
            <a:avLst/>
          </a:prstGeom>
          <a:noFill/>
          <a:ln w="12700" cap="flat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5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20.35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D43B66D-970E-EB62-F284-DB5D1FFF5027}"/>
              </a:ext>
            </a:extLst>
          </p:cNvPr>
          <p:cNvSpPr txBox="1"/>
          <p:nvPr/>
        </p:nvSpPr>
        <p:spPr>
          <a:xfrm>
            <a:off x="9010649" y="2871524"/>
            <a:ext cx="3181349" cy="1477323"/>
          </a:xfrm>
          <a:prstGeom prst="rect">
            <a:avLst/>
          </a:prstGeom>
          <a:noFill/>
          <a:ln w="12700" cap="flat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НАЦИОНАЛЬНАЯ 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ТЕХНОЛОГИЧЕСКАЯ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ИНИЦИАТИВА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F545FBB-9125-ED81-71F8-A8B6045E6B22}"/>
              </a:ext>
            </a:extLst>
          </p:cNvPr>
          <p:cNvSpPr txBox="1"/>
          <p:nvPr/>
        </p:nvSpPr>
        <p:spPr>
          <a:xfrm>
            <a:off x="6767600" y="211528"/>
            <a:ext cx="4999651" cy="1446546"/>
          </a:xfrm>
          <a:prstGeom prst="rect">
            <a:avLst/>
          </a:prstGeom>
          <a:noFill/>
          <a:ln w="12700" cap="flat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4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Технологии Будущего </a:t>
            </a:r>
            <a:endParaRPr kumimoji="0" lang="ru-RU" sz="44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endParaRPr>
          </a:p>
        </p:txBody>
      </p:sp>
      <p:sp>
        <p:nvSpPr>
          <p:cNvPr id="14" name="Прямоугольник 7">
            <a:extLst>
              <a:ext uri="{FF2B5EF4-FFF2-40B4-BE49-F238E27FC236}">
                <a16:creationId xmlns:a16="http://schemas.microsoft.com/office/drawing/2014/main" id="{693073BC-C12A-B331-DAD9-69E940A27714}"/>
              </a:ext>
            </a:extLst>
          </p:cNvPr>
          <p:cNvSpPr/>
          <p:nvPr/>
        </p:nvSpPr>
        <p:spPr>
          <a:xfrm>
            <a:off x="9953896" y="4274466"/>
            <a:ext cx="2238104" cy="2583533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8900000" scaled="1"/>
            <a:tileRect/>
          </a:gra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6" name="Текст 2">
            <a:extLst>
              <a:ext uri="{FF2B5EF4-FFF2-40B4-BE49-F238E27FC236}">
                <a16:creationId xmlns:a16="http://schemas.microsoft.com/office/drawing/2014/main" id="{F2FEA170-1A38-3438-7943-CF26C58D8D47}"/>
              </a:ext>
            </a:extLst>
          </p:cNvPr>
          <p:cNvSpPr txBox="1"/>
          <p:nvPr/>
        </p:nvSpPr>
        <p:spPr>
          <a:xfrm>
            <a:off x="147802" y="1912408"/>
            <a:ext cx="8643321" cy="2362058"/>
          </a:xfrm>
          <a:prstGeom prst="rect">
            <a:avLst/>
          </a:prstGeom>
          <a:ln w="12700"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 fontScale="92500"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8000" dirty="0">
                <a:solidFill>
                  <a:srgbClr val="3159A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Хорошая экология – здоровая нация</a:t>
            </a:r>
            <a:endParaRPr sz="8000" dirty="0">
              <a:solidFill>
                <a:srgbClr val="3159A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sz="5400" dirty="0">
              <a:solidFill>
                <a:srgbClr val="3159A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9B37549-37A2-A26D-4556-AF17AA621F37}"/>
              </a:ext>
            </a:extLst>
          </p:cNvPr>
          <p:cNvSpPr txBox="1"/>
          <p:nvPr/>
        </p:nvSpPr>
        <p:spPr>
          <a:xfrm>
            <a:off x="141153" y="3978820"/>
            <a:ext cx="6115638" cy="302390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b="1" dirty="0">
                <a:solidFill>
                  <a:srgbClr val="3159A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Контакты ВК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b="1" dirty="0">
                <a:solidFill>
                  <a:srgbClr val="3159A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Денис - </a:t>
            </a:r>
            <a:r>
              <a:rPr lang="en-US" b="1" dirty="0">
                <a:solidFill>
                  <a:srgbClr val="3159A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https://vk.com/realgadman</a:t>
            </a:r>
            <a:endParaRPr lang="ru-RU" b="1" dirty="0">
              <a:solidFill>
                <a:srgbClr val="3159A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b="1" dirty="0">
                <a:solidFill>
                  <a:srgbClr val="3159A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Хачатур - </a:t>
            </a:r>
            <a:r>
              <a:rPr lang="en-US" b="1" dirty="0">
                <a:solidFill>
                  <a:srgbClr val="3159A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hlinkClick r:id="rId3"/>
              </a:rPr>
              <a:t>https://vk.com/id203843673</a:t>
            </a:r>
            <a:endParaRPr lang="ru-RU" b="1" dirty="0">
              <a:solidFill>
                <a:srgbClr val="3159A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b="1" dirty="0">
                <a:solidFill>
                  <a:srgbClr val="3159A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Вазген - </a:t>
            </a:r>
            <a:r>
              <a:rPr lang="en-US" b="1" dirty="0">
                <a:solidFill>
                  <a:srgbClr val="3159A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hlinkClick r:id="rId4"/>
              </a:rPr>
              <a:t>https://vk.com/vazgenatorrr</a:t>
            </a:r>
            <a:endParaRPr lang="ru-RU" b="1" dirty="0">
              <a:solidFill>
                <a:srgbClr val="3159A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b="1" dirty="0">
                <a:solidFill>
                  <a:srgbClr val="3159A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Никита - </a:t>
            </a:r>
            <a:r>
              <a:rPr lang="en-US" b="1" dirty="0">
                <a:solidFill>
                  <a:srgbClr val="3159A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https://vk.com/nekit.makkk</a:t>
            </a:r>
            <a:endParaRPr lang="ru-RU" b="1" dirty="0">
              <a:solidFill>
                <a:srgbClr val="3159A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1" i="0" u="none" strike="noStrike" cap="none" spc="0" normalizeH="0" baseline="0" dirty="0">
              <a:ln>
                <a:noFill/>
              </a:ln>
              <a:solidFill>
                <a:srgbClr val="3159A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DD3FF4FD-BB1A-ABCC-DDAF-D8574EF504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153448" y="4596223"/>
            <a:ext cx="1875583" cy="1875583"/>
          </a:xfrm>
          <a:prstGeom prst="rect">
            <a:avLst/>
          </a:prstGeom>
        </p:spPr>
      </p:pic>
      <p:pic>
        <p:nvPicPr>
          <p:cNvPr id="5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F96D09C7-FA12-6A24-6470-C5CBC1CB637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0075" y="-459874"/>
            <a:ext cx="6303853" cy="25224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9406384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640</TotalTime>
  <Words>2136</Words>
  <Application>Microsoft Office PowerPoint</Application>
  <PresentationFormat>Широкоэкранный</PresentationFormat>
  <Paragraphs>447</Paragraphs>
  <Slides>20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32" baseType="lpstr">
      <vt:lpstr>Gilroy-Light</vt:lpstr>
      <vt:lpstr>Times New Roman</vt:lpstr>
      <vt:lpstr>Calibri</vt:lpstr>
      <vt:lpstr>Gilroy-ExtraBold</vt:lpstr>
      <vt:lpstr>Arial</vt:lpstr>
      <vt:lpstr>Wingdings</vt:lpstr>
      <vt:lpstr>Helvetica Neue</vt:lpstr>
      <vt:lpstr>Raleway SemiBold</vt:lpstr>
      <vt:lpstr>Calibri Light</vt:lpstr>
      <vt:lpstr>Franklin Gothic Medium Cond</vt:lpstr>
      <vt:lpstr>Raleway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Айвазян Мартирос Андраникович</dc:creator>
  <cp:lastModifiedBy>Абовянц Вазген Арменович</cp:lastModifiedBy>
  <cp:revision>43</cp:revision>
  <dcterms:created xsi:type="dcterms:W3CDTF">2023-09-15T12:14:22Z</dcterms:created>
  <dcterms:modified xsi:type="dcterms:W3CDTF">2023-11-09T19:24:47Z</dcterms:modified>
</cp:coreProperties>
</file>