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0" r:id="rId1"/>
    <p:sldMasterId id="2147483713" r:id="rId2"/>
    <p:sldMasterId id="2147483726" r:id="rId3"/>
    <p:sldMasterId id="2147483738" r:id="rId4"/>
    <p:sldMasterId id="2147483751" r:id="rId5"/>
  </p:sldMasterIdLst>
  <p:sldIdLst>
    <p:sldId id="309" r:id="rId6"/>
    <p:sldId id="310" r:id="rId7"/>
    <p:sldId id="311" r:id="rId8"/>
    <p:sldId id="312" r:id="rId9"/>
    <p:sldId id="303" r:id="rId10"/>
    <p:sldId id="313" r:id="rId11"/>
    <p:sldId id="314" r:id="rId12"/>
    <p:sldId id="315" r:id="rId13"/>
    <p:sldId id="304" r:id="rId14"/>
    <p:sldId id="316" r:id="rId15"/>
    <p:sldId id="317" r:id="rId16"/>
    <p:sldId id="305" r:id="rId17"/>
    <p:sldId id="308" r:id="rId18"/>
    <p:sldId id="290" r:id="rId19"/>
    <p:sldId id="291" r:id="rId20"/>
    <p:sldId id="318" r:id="rId21"/>
    <p:sldId id="319" r:id="rId22"/>
    <p:sldId id="264" r:id="rId23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4E2"/>
    <a:srgbClr val="018B9D"/>
    <a:srgbClr val="008C9D"/>
    <a:srgbClr val="00B7D0"/>
    <a:srgbClr val="00D5F2"/>
    <a:srgbClr val="018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269" autoAdjust="0"/>
  </p:normalViewPr>
  <p:slideViewPr>
    <p:cSldViewPr>
      <p:cViewPr varScale="1">
        <p:scale>
          <a:sx n="107" d="100"/>
          <a:sy n="107" d="100"/>
        </p:scale>
        <p:origin x="365" y="96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1280" cy="5795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1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1260472" y="928692"/>
            <a:ext cx="7559673" cy="1973266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260472" y="2978145"/>
            <a:ext cx="7559673" cy="137000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3588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5870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87391" y="1414467"/>
            <a:ext cx="8694736" cy="2357432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687391" y="3794129"/>
            <a:ext cx="8694736" cy="1241426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931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>
          <a:xfrm>
            <a:off x="503240" y="1327151"/>
            <a:ext cx="4459291" cy="32877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idx="2"/>
          </p:nvPr>
        </p:nvSpPr>
        <p:spPr>
          <a:xfrm>
            <a:off x="5114925" y="1327151"/>
            <a:ext cx="4460872" cy="32877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93539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93736" y="301623"/>
            <a:ext cx="8694736" cy="10969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693736" y="1390646"/>
            <a:ext cx="4265611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idx="2"/>
          </p:nvPr>
        </p:nvSpPr>
        <p:spPr>
          <a:xfrm>
            <a:off x="693736" y="2071692"/>
            <a:ext cx="4265611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idx="3"/>
          </p:nvPr>
        </p:nvSpPr>
        <p:spPr>
          <a:xfrm>
            <a:off x="5103815" y="1390646"/>
            <a:ext cx="4284658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 txBox="1">
            <a:spLocks noGrp="1"/>
          </p:cNvSpPr>
          <p:nvPr>
            <p:ph idx="4"/>
          </p:nvPr>
        </p:nvSpPr>
        <p:spPr>
          <a:xfrm>
            <a:off x="5103815" y="2071692"/>
            <a:ext cx="4284658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3427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1808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840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5782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 txBox="1">
            <a:spLocks noGrp="1"/>
          </p:cNvSpPr>
          <p:nvPr>
            <p:ph type="pic"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6835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2878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 txBox="1">
            <a:spLocks noGrp="1"/>
          </p:cNvSpPr>
          <p:nvPr>
            <p:ph type="title" orient="vert"/>
          </p:nvPr>
        </p:nvSpPr>
        <p:spPr>
          <a:xfrm>
            <a:off x="7308854" y="74615"/>
            <a:ext cx="2266953" cy="4540252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>
          <a:xfrm>
            <a:off x="503240" y="74615"/>
            <a:ext cx="6653210" cy="4540252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7706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070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 txBox="1">
            <a:spLocks noGrp="1"/>
          </p:cNvSpPr>
          <p:nvPr>
            <p:ph type="title"/>
          </p:nvPr>
        </p:nvSpPr>
        <p:spPr>
          <a:xfrm>
            <a:off x="503998" y="74157"/>
            <a:ext cx="9071277" cy="1250277"/>
          </a:xfrm>
        </p:spPr>
        <p:txBody>
          <a:bodyPr anchorCtr="1"/>
          <a:lstStyle>
            <a:lvl1pPr algn="ctr">
              <a:defRPr sz="4400"/>
            </a:lvl1pPr>
          </a:lstStyle>
          <a:p>
            <a:pPr lvl="0"/>
            <a:endParaRPr lang="ru-RU"/>
          </a:p>
        </p:txBody>
      </p:sp>
      <p:sp>
        <p:nvSpPr>
          <p:cNvPr id="3" name="PlaceHolder 2"/>
          <p:cNvSpPr txBox="1">
            <a:spLocks noGrp="1"/>
          </p:cNvSpPr>
          <p:nvPr>
            <p:ph type="subTitle" idx="4294967295"/>
          </p:nvPr>
        </p:nvSpPr>
        <p:spPr>
          <a:xfrm>
            <a:off x="503998" y="1326602"/>
            <a:ext cx="9072000" cy="3288603"/>
          </a:xfrm>
        </p:spPr>
        <p:txBody>
          <a:bodyPr anchor="ctr" anchorCtr="1">
            <a:noAutofit/>
          </a:bodyPr>
          <a:lstStyle>
            <a:lvl1pPr marL="0" indent="0" algn="ctr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21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 txBox="1">
            <a:spLocks noGrp="1"/>
          </p:cNvSpPr>
          <p:nvPr>
            <p:ph type="title"/>
          </p:nvPr>
        </p:nvSpPr>
        <p:spPr>
          <a:xfrm>
            <a:off x="503998" y="74157"/>
            <a:ext cx="9071277" cy="1250277"/>
          </a:xfrm>
        </p:spPr>
        <p:txBody>
          <a:bodyPr anchorCtr="1"/>
          <a:lstStyle>
            <a:lvl1pPr algn="ctr">
              <a:defRPr sz="4400"/>
            </a:lvl1pPr>
          </a:lstStyle>
          <a:p>
            <a:pPr lvl="0"/>
            <a:endParaRPr lang="ru-RU"/>
          </a:p>
        </p:txBody>
      </p:sp>
      <p:sp>
        <p:nvSpPr>
          <p:cNvPr id="3" name="PlaceHolder 2"/>
          <p:cNvSpPr txBox="1">
            <a:spLocks noGrp="1"/>
          </p:cNvSpPr>
          <p:nvPr>
            <p:ph idx="1"/>
          </p:nvPr>
        </p:nvSpPr>
        <p:spPr>
          <a:xfrm>
            <a:off x="503998" y="1326602"/>
            <a:ext cx="9072000" cy="328860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9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 txBox="1">
            <a:spLocks noGrp="1"/>
          </p:cNvSpPr>
          <p:nvPr>
            <p:ph type="title"/>
          </p:nvPr>
        </p:nvSpPr>
        <p:spPr>
          <a:xfrm>
            <a:off x="503998" y="74157"/>
            <a:ext cx="9071277" cy="1250277"/>
          </a:xfrm>
        </p:spPr>
        <p:txBody>
          <a:bodyPr anchorCtr="1"/>
          <a:lstStyle>
            <a:lvl1pPr algn="ctr">
              <a:defRPr sz="4400"/>
            </a:lvl1pPr>
          </a:lstStyle>
          <a:p>
            <a:pPr lvl="0"/>
            <a:endParaRPr lang="ru-RU"/>
          </a:p>
        </p:txBody>
      </p:sp>
      <p:sp>
        <p:nvSpPr>
          <p:cNvPr id="3" name="PlaceHolder 2"/>
          <p:cNvSpPr txBox="1">
            <a:spLocks noGrp="1"/>
          </p:cNvSpPr>
          <p:nvPr>
            <p:ph idx="1"/>
          </p:nvPr>
        </p:nvSpPr>
        <p:spPr>
          <a:xfrm>
            <a:off x="503998" y="1326602"/>
            <a:ext cx="4426921" cy="328860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  <p:sp>
        <p:nvSpPr>
          <p:cNvPr id="4" name="PlaceHolder 3"/>
          <p:cNvSpPr txBox="1">
            <a:spLocks noGrp="1"/>
          </p:cNvSpPr>
          <p:nvPr>
            <p:ph idx="2"/>
          </p:nvPr>
        </p:nvSpPr>
        <p:spPr>
          <a:xfrm>
            <a:off x="5152680" y="1326602"/>
            <a:ext cx="4426921" cy="328860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53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 txBox="1">
            <a:spLocks noGrp="1"/>
          </p:cNvSpPr>
          <p:nvPr>
            <p:ph type="title"/>
          </p:nvPr>
        </p:nvSpPr>
        <p:spPr>
          <a:xfrm>
            <a:off x="503998" y="74157"/>
            <a:ext cx="9071277" cy="1250277"/>
          </a:xfrm>
        </p:spPr>
        <p:txBody>
          <a:bodyPr anchorCtr="1"/>
          <a:lstStyle>
            <a:lvl1pPr algn="ctr">
              <a:defRPr sz="44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62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 txBox="1">
            <a:spLocks noGrp="1"/>
          </p:cNvSpPr>
          <p:nvPr>
            <p:ph type="subTitle" idx="4294967295"/>
          </p:nvPr>
        </p:nvSpPr>
        <p:spPr>
          <a:xfrm>
            <a:off x="503998" y="74157"/>
            <a:ext cx="9071277" cy="5795284"/>
          </a:xfrm>
        </p:spPr>
        <p:txBody>
          <a:bodyPr anchor="ctr" anchorCtr="1">
            <a:noAutofit/>
          </a:bodyPr>
          <a:lstStyle>
            <a:lvl1pPr marL="0" indent="0" algn="ctr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34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 txBox="1">
            <a:spLocks noGrp="1"/>
          </p:cNvSpPr>
          <p:nvPr>
            <p:ph type="title"/>
          </p:nvPr>
        </p:nvSpPr>
        <p:spPr>
          <a:xfrm>
            <a:off x="503998" y="74157"/>
            <a:ext cx="9071277" cy="1250277"/>
          </a:xfrm>
        </p:spPr>
        <p:txBody>
          <a:bodyPr anchorCtr="1"/>
          <a:lstStyle>
            <a:lvl1pPr algn="ctr">
              <a:defRPr sz="4400"/>
            </a:lvl1pPr>
          </a:lstStyle>
          <a:p>
            <a:pPr lvl="0"/>
            <a:endParaRPr lang="ru-RU"/>
          </a:p>
        </p:txBody>
      </p:sp>
      <p:sp>
        <p:nvSpPr>
          <p:cNvPr id="3" name="PlaceHolder 2"/>
          <p:cNvSpPr txBox="1">
            <a:spLocks noGrp="1"/>
          </p:cNvSpPr>
          <p:nvPr>
            <p:ph idx="1"/>
          </p:nvPr>
        </p:nvSpPr>
        <p:spPr>
          <a:xfrm>
            <a:off x="503998" y="1326602"/>
            <a:ext cx="442692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  <p:sp>
        <p:nvSpPr>
          <p:cNvPr id="4" name="PlaceHolder 3"/>
          <p:cNvSpPr txBox="1">
            <a:spLocks noGrp="1"/>
          </p:cNvSpPr>
          <p:nvPr>
            <p:ph idx="2"/>
          </p:nvPr>
        </p:nvSpPr>
        <p:spPr>
          <a:xfrm>
            <a:off x="5152680" y="1326602"/>
            <a:ext cx="4426921" cy="328860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  <p:sp>
        <p:nvSpPr>
          <p:cNvPr id="5" name="PlaceHolder 4"/>
          <p:cNvSpPr txBox="1">
            <a:spLocks noGrp="1"/>
          </p:cNvSpPr>
          <p:nvPr>
            <p:ph idx="3"/>
          </p:nvPr>
        </p:nvSpPr>
        <p:spPr>
          <a:xfrm>
            <a:off x="503998" y="3044522"/>
            <a:ext cx="442692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75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 txBox="1">
            <a:spLocks noGrp="1"/>
          </p:cNvSpPr>
          <p:nvPr>
            <p:ph type="title"/>
          </p:nvPr>
        </p:nvSpPr>
        <p:spPr>
          <a:xfrm>
            <a:off x="503998" y="74157"/>
            <a:ext cx="9071277" cy="1250277"/>
          </a:xfrm>
        </p:spPr>
        <p:txBody>
          <a:bodyPr anchorCtr="1"/>
          <a:lstStyle>
            <a:lvl1pPr algn="ctr">
              <a:defRPr sz="4400"/>
            </a:lvl1pPr>
          </a:lstStyle>
          <a:p>
            <a:pPr lvl="0"/>
            <a:endParaRPr lang="ru-RU"/>
          </a:p>
        </p:txBody>
      </p:sp>
      <p:sp>
        <p:nvSpPr>
          <p:cNvPr id="3" name="PlaceHolder 2"/>
          <p:cNvSpPr txBox="1">
            <a:spLocks noGrp="1"/>
          </p:cNvSpPr>
          <p:nvPr>
            <p:ph idx="1"/>
          </p:nvPr>
        </p:nvSpPr>
        <p:spPr>
          <a:xfrm>
            <a:off x="503998" y="1326602"/>
            <a:ext cx="4426921" cy="328860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  <p:sp>
        <p:nvSpPr>
          <p:cNvPr id="4" name="PlaceHolder 3"/>
          <p:cNvSpPr txBox="1">
            <a:spLocks noGrp="1"/>
          </p:cNvSpPr>
          <p:nvPr>
            <p:ph idx="2"/>
          </p:nvPr>
        </p:nvSpPr>
        <p:spPr>
          <a:xfrm>
            <a:off x="5152680" y="1326602"/>
            <a:ext cx="442692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  <p:sp>
        <p:nvSpPr>
          <p:cNvPr id="5" name="PlaceHolder 4"/>
          <p:cNvSpPr txBox="1">
            <a:spLocks noGrp="1"/>
          </p:cNvSpPr>
          <p:nvPr>
            <p:ph idx="3"/>
          </p:nvPr>
        </p:nvSpPr>
        <p:spPr>
          <a:xfrm>
            <a:off x="5152680" y="3044522"/>
            <a:ext cx="442692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85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 txBox="1">
            <a:spLocks noGrp="1"/>
          </p:cNvSpPr>
          <p:nvPr>
            <p:ph type="title"/>
          </p:nvPr>
        </p:nvSpPr>
        <p:spPr>
          <a:xfrm>
            <a:off x="503998" y="74157"/>
            <a:ext cx="9071277" cy="1250277"/>
          </a:xfrm>
        </p:spPr>
        <p:txBody>
          <a:bodyPr anchorCtr="1"/>
          <a:lstStyle>
            <a:lvl1pPr algn="ctr">
              <a:defRPr sz="4400"/>
            </a:lvl1pPr>
          </a:lstStyle>
          <a:p>
            <a:pPr lvl="0"/>
            <a:endParaRPr lang="ru-RU"/>
          </a:p>
        </p:txBody>
      </p:sp>
      <p:sp>
        <p:nvSpPr>
          <p:cNvPr id="3" name="PlaceHolder 2"/>
          <p:cNvSpPr txBox="1">
            <a:spLocks noGrp="1"/>
          </p:cNvSpPr>
          <p:nvPr>
            <p:ph type="body" idx="3"/>
          </p:nvPr>
        </p:nvSpPr>
        <p:spPr>
          <a:xfrm>
            <a:off x="503998" y="1326602"/>
            <a:ext cx="442692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  <p:sp>
        <p:nvSpPr>
          <p:cNvPr id="4" name="PlaceHolder 3"/>
          <p:cNvSpPr txBox="1">
            <a:spLocks noGrp="1"/>
          </p:cNvSpPr>
          <p:nvPr>
            <p:ph idx="1"/>
          </p:nvPr>
        </p:nvSpPr>
        <p:spPr>
          <a:xfrm>
            <a:off x="5152680" y="1326602"/>
            <a:ext cx="442692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  <p:sp>
        <p:nvSpPr>
          <p:cNvPr id="5" name="PlaceHolder 4"/>
          <p:cNvSpPr txBox="1">
            <a:spLocks noGrp="1"/>
          </p:cNvSpPr>
          <p:nvPr>
            <p:ph idx="2"/>
          </p:nvPr>
        </p:nvSpPr>
        <p:spPr>
          <a:xfrm>
            <a:off x="503998" y="3044522"/>
            <a:ext cx="9072000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59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 txBox="1">
            <a:spLocks noGrp="1"/>
          </p:cNvSpPr>
          <p:nvPr>
            <p:ph type="title"/>
          </p:nvPr>
        </p:nvSpPr>
        <p:spPr>
          <a:xfrm>
            <a:off x="503998" y="74157"/>
            <a:ext cx="9071277" cy="1250277"/>
          </a:xfrm>
        </p:spPr>
        <p:txBody>
          <a:bodyPr anchorCtr="1"/>
          <a:lstStyle>
            <a:lvl1pPr algn="ctr">
              <a:defRPr sz="4400"/>
            </a:lvl1pPr>
          </a:lstStyle>
          <a:p>
            <a:pPr lvl="0"/>
            <a:endParaRPr lang="ru-RU"/>
          </a:p>
        </p:txBody>
      </p:sp>
      <p:sp>
        <p:nvSpPr>
          <p:cNvPr id="3" name="PlaceHolder 2"/>
          <p:cNvSpPr txBox="1">
            <a:spLocks noGrp="1"/>
          </p:cNvSpPr>
          <p:nvPr>
            <p:ph type="body" idx="2"/>
          </p:nvPr>
        </p:nvSpPr>
        <p:spPr>
          <a:xfrm>
            <a:off x="503998" y="1326602"/>
            <a:ext cx="9072000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  <p:sp>
        <p:nvSpPr>
          <p:cNvPr id="4" name="PlaceHolder 3"/>
          <p:cNvSpPr txBox="1">
            <a:spLocks noGrp="1"/>
          </p:cNvSpPr>
          <p:nvPr>
            <p:ph idx="1"/>
          </p:nvPr>
        </p:nvSpPr>
        <p:spPr>
          <a:xfrm>
            <a:off x="503998" y="3044522"/>
            <a:ext cx="9072000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85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 txBox="1">
            <a:spLocks noGrp="1"/>
          </p:cNvSpPr>
          <p:nvPr>
            <p:ph type="title"/>
          </p:nvPr>
        </p:nvSpPr>
        <p:spPr>
          <a:xfrm>
            <a:off x="503998" y="74157"/>
            <a:ext cx="9071277" cy="1250277"/>
          </a:xfrm>
        </p:spPr>
        <p:txBody>
          <a:bodyPr anchorCtr="1"/>
          <a:lstStyle>
            <a:lvl1pPr algn="ctr">
              <a:defRPr sz="4400"/>
            </a:lvl1pPr>
          </a:lstStyle>
          <a:p>
            <a:pPr lvl="0"/>
            <a:endParaRPr lang="ru-RU"/>
          </a:p>
        </p:txBody>
      </p:sp>
      <p:sp>
        <p:nvSpPr>
          <p:cNvPr id="3" name="PlaceHolder 2"/>
          <p:cNvSpPr txBox="1">
            <a:spLocks noGrp="1"/>
          </p:cNvSpPr>
          <p:nvPr>
            <p:ph idx="1"/>
          </p:nvPr>
        </p:nvSpPr>
        <p:spPr>
          <a:xfrm>
            <a:off x="503998" y="1326602"/>
            <a:ext cx="442692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  <p:sp>
        <p:nvSpPr>
          <p:cNvPr id="4" name="PlaceHolder 3"/>
          <p:cNvSpPr txBox="1">
            <a:spLocks noGrp="1"/>
          </p:cNvSpPr>
          <p:nvPr>
            <p:ph idx="2"/>
          </p:nvPr>
        </p:nvSpPr>
        <p:spPr>
          <a:xfrm>
            <a:off x="5152680" y="1326602"/>
            <a:ext cx="442692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  <p:sp>
        <p:nvSpPr>
          <p:cNvPr id="5" name="PlaceHolder 4"/>
          <p:cNvSpPr txBox="1">
            <a:spLocks noGrp="1"/>
          </p:cNvSpPr>
          <p:nvPr>
            <p:ph idx="3"/>
          </p:nvPr>
        </p:nvSpPr>
        <p:spPr>
          <a:xfrm>
            <a:off x="503998" y="3044522"/>
            <a:ext cx="442692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  <p:sp>
        <p:nvSpPr>
          <p:cNvPr id="6" name="PlaceHolder 5"/>
          <p:cNvSpPr txBox="1">
            <a:spLocks noGrp="1"/>
          </p:cNvSpPr>
          <p:nvPr>
            <p:ph idx="4"/>
          </p:nvPr>
        </p:nvSpPr>
        <p:spPr>
          <a:xfrm>
            <a:off x="5152680" y="3044522"/>
            <a:ext cx="442692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83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 txBox="1">
            <a:spLocks noGrp="1"/>
          </p:cNvSpPr>
          <p:nvPr>
            <p:ph type="title" idx="4294967295"/>
          </p:nvPr>
        </p:nvSpPr>
        <p:spPr>
          <a:xfrm>
            <a:off x="503998" y="74157"/>
            <a:ext cx="9071277" cy="1250277"/>
          </a:xfrm>
        </p:spPr>
        <p:txBody>
          <a:bodyPr anchorCtr="1"/>
          <a:lstStyle>
            <a:lvl1pPr algn="ctr">
              <a:defRPr sz="4400"/>
            </a:lvl1pPr>
          </a:lstStyle>
          <a:p>
            <a:pPr lvl="0"/>
            <a:endParaRPr lang="ru-RU"/>
          </a:p>
        </p:txBody>
      </p:sp>
      <p:sp>
        <p:nvSpPr>
          <p:cNvPr id="3" name="PlaceHolder 2"/>
          <p:cNvSpPr txBox="1">
            <a:spLocks noGrp="1"/>
          </p:cNvSpPr>
          <p:nvPr>
            <p:ph type="body" idx="4294967295"/>
          </p:nvPr>
        </p:nvSpPr>
        <p:spPr>
          <a:xfrm>
            <a:off x="503998" y="1326602"/>
            <a:ext cx="292104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endParaRPr lang="ru-RU"/>
          </a:p>
        </p:txBody>
      </p:sp>
      <p:sp>
        <p:nvSpPr>
          <p:cNvPr id="4" name="PlaceHolder 3"/>
          <p:cNvSpPr txBox="1">
            <a:spLocks noGrp="1"/>
          </p:cNvSpPr>
          <p:nvPr>
            <p:ph type="body" idx="4294967295"/>
          </p:nvPr>
        </p:nvSpPr>
        <p:spPr>
          <a:xfrm>
            <a:off x="3571564" y="1326602"/>
            <a:ext cx="292104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endParaRPr lang="ru-RU"/>
          </a:p>
        </p:txBody>
      </p:sp>
      <p:sp>
        <p:nvSpPr>
          <p:cNvPr id="5" name="PlaceHolder 4"/>
          <p:cNvSpPr txBox="1">
            <a:spLocks noGrp="1"/>
          </p:cNvSpPr>
          <p:nvPr>
            <p:ph type="body" idx="4294967295"/>
          </p:nvPr>
        </p:nvSpPr>
        <p:spPr>
          <a:xfrm>
            <a:off x="6639120" y="1326602"/>
            <a:ext cx="292104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endParaRPr lang="ru-RU"/>
          </a:p>
        </p:txBody>
      </p:sp>
      <p:sp>
        <p:nvSpPr>
          <p:cNvPr id="6" name="PlaceHolder 5"/>
          <p:cNvSpPr txBox="1">
            <a:spLocks noGrp="1"/>
          </p:cNvSpPr>
          <p:nvPr>
            <p:ph type="body" idx="4294967295"/>
          </p:nvPr>
        </p:nvSpPr>
        <p:spPr>
          <a:xfrm>
            <a:off x="503998" y="3044522"/>
            <a:ext cx="292104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endParaRPr lang="ru-RU"/>
          </a:p>
        </p:txBody>
      </p:sp>
      <p:sp>
        <p:nvSpPr>
          <p:cNvPr id="7" name="PlaceHolder 6"/>
          <p:cNvSpPr txBox="1">
            <a:spLocks noGrp="1"/>
          </p:cNvSpPr>
          <p:nvPr>
            <p:ph type="body" idx="4294967295"/>
          </p:nvPr>
        </p:nvSpPr>
        <p:spPr>
          <a:xfrm>
            <a:off x="3571564" y="3044522"/>
            <a:ext cx="292104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endParaRPr lang="ru-RU"/>
          </a:p>
        </p:txBody>
      </p:sp>
      <p:sp>
        <p:nvSpPr>
          <p:cNvPr id="8" name="PlaceHolder 7"/>
          <p:cNvSpPr txBox="1">
            <a:spLocks noGrp="1"/>
          </p:cNvSpPr>
          <p:nvPr>
            <p:ph type="body" idx="4294967295"/>
          </p:nvPr>
        </p:nvSpPr>
        <p:spPr>
          <a:xfrm>
            <a:off x="6639120" y="3044522"/>
            <a:ext cx="2921041" cy="15685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74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1260472" y="928692"/>
            <a:ext cx="7559673" cy="1973266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260472" y="2978145"/>
            <a:ext cx="7559673" cy="137000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7549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9036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87391" y="1414467"/>
            <a:ext cx="8694736" cy="2357432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687391" y="3794129"/>
            <a:ext cx="8694736" cy="1241426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82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>
          <a:xfrm>
            <a:off x="503240" y="1327151"/>
            <a:ext cx="2136779" cy="156845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idx="2"/>
          </p:nvPr>
        </p:nvSpPr>
        <p:spPr>
          <a:xfrm>
            <a:off x="2792413" y="1327151"/>
            <a:ext cx="2138360" cy="156845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1363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93736" y="301623"/>
            <a:ext cx="8694736" cy="10969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693736" y="1390646"/>
            <a:ext cx="4265611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idx="2"/>
          </p:nvPr>
        </p:nvSpPr>
        <p:spPr>
          <a:xfrm>
            <a:off x="693736" y="2071692"/>
            <a:ext cx="4265611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idx="3"/>
          </p:nvPr>
        </p:nvSpPr>
        <p:spPr>
          <a:xfrm>
            <a:off x="5103815" y="1390646"/>
            <a:ext cx="4284658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 txBox="1">
            <a:spLocks noGrp="1"/>
          </p:cNvSpPr>
          <p:nvPr>
            <p:ph idx="4"/>
          </p:nvPr>
        </p:nvSpPr>
        <p:spPr>
          <a:xfrm>
            <a:off x="5103815" y="2071692"/>
            <a:ext cx="4284658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0160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2093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15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2669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 txBox="1">
            <a:spLocks noGrp="1"/>
          </p:cNvSpPr>
          <p:nvPr>
            <p:ph type="pic"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2221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9936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 txBox="1">
            <a:spLocks noGrp="1"/>
          </p:cNvSpPr>
          <p:nvPr>
            <p:ph type="title" orient="vert"/>
          </p:nvPr>
        </p:nvSpPr>
        <p:spPr>
          <a:xfrm>
            <a:off x="7308854" y="74615"/>
            <a:ext cx="2266953" cy="282098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>
          <a:xfrm>
            <a:off x="503240" y="74615"/>
            <a:ext cx="6653210" cy="282098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4120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 fontScale="2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8" y="74157"/>
            <a:ext cx="9071277" cy="12502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8" y="1326602"/>
            <a:ext cx="9072000" cy="328860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35461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ctr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4400" b="0" i="0" u="none" strike="noStrike" kern="0" cap="none" spc="-1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Arial"/>
        </a:defRPr>
      </a:lvl1pPr>
    </p:titleStyle>
    <p:bodyStyle>
      <a:lvl1pPr marL="0" marR="0" lvl="0" indent="0" algn="l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3200" b="0" i="0" u="none" strike="noStrike" kern="0" cap="none" spc="-1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Arial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 txBox="1">
            <a:spLocks noGrp="1"/>
          </p:cNvSpPr>
          <p:nvPr>
            <p:ph type="title"/>
          </p:nvPr>
        </p:nvSpPr>
        <p:spPr>
          <a:xfrm>
            <a:off x="503998" y="74157"/>
            <a:ext cx="9071277" cy="12499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r>
              <a:rPr lang="ru-RU"/>
              <a:t>Для правки текста заглавия щёлкните мышью</a:t>
            </a:r>
          </a:p>
        </p:txBody>
      </p:sp>
      <p:sp>
        <p:nvSpPr>
          <p:cNvPr id="3" name="PlaceHolder 2"/>
          <p:cNvSpPr txBox="1">
            <a:spLocks noGrp="1"/>
          </p:cNvSpPr>
          <p:nvPr>
            <p:ph type="body" idx="1"/>
          </p:nvPr>
        </p:nvSpPr>
        <p:spPr>
          <a:xfrm>
            <a:off x="503998" y="1326602"/>
            <a:ext cx="4426555" cy="15678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ru-RU"/>
              <a:t>Для правки структуры щёлкните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</p:txBody>
      </p:sp>
      <p:sp>
        <p:nvSpPr>
          <p:cNvPr id="4" name="PlaceHolder 3"/>
          <p:cNvSpPr txBox="1">
            <a:spLocks noGrp="1"/>
          </p:cNvSpPr>
          <p:nvPr>
            <p:ph type="body" sz="quarter" idx="4294967295"/>
          </p:nvPr>
        </p:nvSpPr>
        <p:spPr>
          <a:xfrm>
            <a:off x="5152680" y="1326602"/>
            <a:ext cx="4426555" cy="15678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ru-RU"/>
              <a:t>Для правки структуры щёлкните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</p:txBody>
      </p:sp>
      <p:sp>
        <p:nvSpPr>
          <p:cNvPr id="5" name="PlaceHolder 4"/>
          <p:cNvSpPr txBox="1">
            <a:spLocks noGrp="1"/>
          </p:cNvSpPr>
          <p:nvPr>
            <p:ph type="body" sz="quarter" idx="4294967295"/>
          </p:nvPr>
        </p:nvSpPr>
        <p:spPr>
          <a:xfrm>
            <a:off x="503998" y="3044156"/>
            <a:ext cx="9071277" cy="15678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ru-RU"/>
              <a:t>Для правки структуры щёлкните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3986396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0" cap="none" spc="-1" baseline="0">
          <a:solidFill>
            <a:srgbClr val="000000"/>
          </a:solidFill>
          <a:uFillTx/>
          <a:latin typeface="Arial"/>
        </a:defRPr>
      </a:lvl1pPr>
    </p:titleStyle>
    <p:bodyStyle>
      <a:lvl1pPr marL="431999" marR="0" lvl="0" indent="-323999" defTabSz="914400" rtl="0" fontAlgn="auto" hangingPunct="1">
        <a:lnSpc>
          <a:spcPct val="100000"/>
        </a:lnSpc>
        <a:spcBef>
          <a:spcPts val="1415"/>
        </a:spcBef>
        <a:spcAft>
          <a:spcPts val="0"/>
        </a:spcAft>
        <a:buClr>
          <a:srgbClr val="000000"/>
        </a:buClr>
        <a:buSzPct val="45000"/>
        <a:buFont typeface="Wingdings"/>
        <a:buChar char=""/>
        <a:tabLst/>
        <a:defRPr lang="ru-RU" sz="1000" b="0" i="0" u="none" strike="noStrike" kern="0" cap="none" spc="-1" baseline="0">
          <a:solidFill>
            <a:srgbClr val="000000"/>
          </a:solidFill>
          <a:uFillTx/>
          <a:latin typeface="Arial"/>
        </a:defRPr>
      </a:lvl1pPr>
      <a:lvl2pPr marL="863998" marR="0" lvl="1" indent="-323999" defTabSz="914400" rtl="0" fontAlgn="auto" hangingPunct="1">
        <a:lnSpc>
          <a:spcPct val="100000"/>
        </a:lnSpc>
        <a:spcBef>
          <a:spcPts val="1135"/>
        </a:spcBef>
        <a:spcAft>
          <a:spcPts val="0"/>
        </a:spcAft>
        <a:buClr>
          <a:srgbClr val="000000"/>
        </a:buClr>
        <a:buSzPct val="75000"/>
        <a:buFont typeface="Symbol"/>
        <a:buChar char=""/>
        <a:tabLst/>
        <a:defRPr lang="ru-RU" sz="1000" b="0" i="0" u="none" strike="noStrike" kern="0" cap="none" spc="-1" baseline="0">
          <a:solidFill>
            <a:srgbClr val="000000"/>
          </a:solidFill>
          <a:uFillTx/>
          <a:latin typeface="Arial"/>
        </a:defRPr>
      </a:lvl2pPr>
      <a:lvl3pPr marL="1295997" marR="0" lvl="2" indent="-287999" defTabSz="914400" rtl="0" fontAlgn="auto" hangingPunct="1">
        <a:lnSpc>
          <a:spcPct val="100000"/>
        </a:lnSpc>
        <a:spcBef>
          <a:spcPts val="850"/>
        </a:spcBef>
        <a:spcAft>
          <a:spcPts val="0"/>
        </a:spcAft>
        <a:buClr>
          <a:srgbClr val="000000"/>
        </a:buClr>
        <a:buSzPct val="45000"/>
        <a:buFont typeface="Wingdings"/>
        <a:buChar char=""/>
        <a:tabLst/>
        <a:defRPr lang="ru-RU" sz="1000" b="0" i="0" u="none" strike="noStrike" kern="0" cap="none" spc="-1" baseline="0">
          <a:solidFill>
            <a:srgbClr val="000000"/>
          </a:solidFill>
          <a:uFillTx/>
          <a:latin typeface="Arial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565"/>
        </a:spcBef>
        <a:spcAft>
          <a:spcPts val="0"/>
        </a:spcAft>
        <a:buClr>
          <a:srgbClr val="000000"/>
        </a:buClr>
        <a:buSzPct val="75000"/>
        <a:buFont typeface="Symbol"/>
        <a:buChar char=""/>
        <a:tabLst/>
        <a:defRPr lang="ru-RU" sz="1000" b="0" i="0" u="none" strike="noStrike" kern="0" cap="none" spc="-1" baseline="0">
          <a:solidFill>
            <a:srgbClr val="000000"/>
          </a:solidFill>
          <a:uFillTx/>
          <a:latin typeface="Arial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285"/>
        </a:spcBef>
        <a:spcAft>
          <a:spcPts val="0"/>
        </a:spcAft>
        <a:buClr>
          <a:srgbClr val="000000"/>
        </a:buClr>
        <a:buSzPct val="45000"/>
        <a:buFont typeface="Wingdings"/>
        <a:buChar char=""/>
        <a:tabLst/>
        <a:defRPr lang="ru-RU" sz="1000" b="0" i="0" u="none" strike="noStrike" kern="0" cap="none" spc="-1" baseline="0">
          <a:solidFill>
            <a:srgbClr val="000000"/>
          </a:solidFill>
          <a:uFillTx/>
          <a:latin typeface="Arial"/>
        </a:defRPr>
      </a:lvl5pPr>
      <a:lvl6pPr marL="2592003" marR="0" lvl="5" indent="-215999" defTabSz="914400" rtl="0" fontAlgn="auto" hangingPunct="1">
        <a:lnSpc>
          <a:spcPct val="100000"/>
        </a:lnSpc>
        <a:spcBef>
          <a:spcPts val="285"/>
        </a:spcBef>
        <a:spcAft>
          <a:spcPts val="0"/>
        </a:spcAft>
        <a:buClr>
          <a:srgbClr val="000000"/>
        </a:buClr>
        <a:buSzPct val="45000"/>
        <a:buFont typeface="Wingdings"/>
        <a:buChar char=""/>
        <a:tabLst/>
        <a:defRPr lang="ru-RU" sz="1000" b="0" i="0" u="none" strike="noStrike" kern="0" cap="none" spc="-1" baseline="0">
          <a:solidFill>
            <a:srgbClr val="000000"/>
          </a:solidFill>
          <a:uFillTx/>
          <a:latin typeface="Arial"/>
        </a:defRPr>
      </a:lvl6pPr>
      <a:lvl7pPr marL="3024003" marR="0" lvl="6" indent="-215999" defTabSz="914400" rtl="0" fontAlgn="auto" hangingPunct="1">
        <a:lnSpc>
          <a:spcPct val="100000"/>
        </a:lnSpc>
        <a:spcBef>
          <a:spcPts val="285"/>
        </a:spcBef>
        <a:spcAft>
          <a:spcPts val="0"/>
        </a:spcAft>
        <a:buClr>
          <a:srgbClr val="000000"/>
        </a:buClr>
        <a:buSzPct val="45000"/>
        <a:buFont typeface="Wingdings"/>
        <a:buChar char=""/>
        <a:tabLst/>
        <a:defRPr lang="ru-RU" sz="1000" b="0" i="0" u="none" strike="noStrike" kern="0" cap="none" spc="-1" baseline="0">
          <a:solidFill>
            <a:srgbClr val="000000"/>
          </a:solidFill>
          <a:uFillTx/>
          <a:latin typeface="Arial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8" y="74157"/>
            <a:ext cx="9071277" cy="12502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8" y="1326602"/>
            <a:ext cx="4426921" cy="15685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sz="quarter" idx="4294967295"/>
          </p:nvPr>
        </p:nvSpPr>
        <p:spPr>
          <a:xfrm>
            <a:off x="5152680" y="1326602"/>
            <a:ext cx="4426921" cy="15685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ru-RU"/>
          </a:p>
        </p:txBody>
      </p:sp>
      <p:sp>
        <p:nvSpPr>
          <p:cNvPr id="5" name="Текст 4"/>
          <p:cNvSpPr txBox="1">
            <a:spLocks noGrp="1"/>
          </p:cNvSpPr>
          <p:nvPr>
            <p:ph type="body" sz="quarter" idx="4294967295"/>
          </p:nvPr>
        </p:nvSpPr>
        <p:spPr>
          <a:xfrm>
            <a:off x="503998" y="3044522"/>
            <a:ext cx="9072000" cy="15685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20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ctr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4400" b="0" i="0" u="none" strike="noStrike" kern="0" cap="none" spc="-1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Arial"/>
        </a:defRPr>
      </a:lvl1pPr>
    </p:titleStyle>
    <p:bodyStyle>
      <a:lvl1pPr marL="0" marR="0" lvl="0" indent="0" algn="l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3200" b="0" i="0" u="none" strike="noStrike" kern="0" cap="none" spc="-1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Arial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1030437" y="1672327"/>
            <a:ext cx="6477646" cy="13071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*/ f2 f4 1"/>
              <a:gd name="f7" fmla="*/ f3 f4 1"/>
              <a:gd name="f8" fmla="*/ f3 f5 1"/>
              <a:gd name="f9" fmla="*/ f2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" t="f9" r="f7" b="f8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400" dirty="0" err="1" smtClean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Tasty</a:t>
            </a:r>
            <a:r>
              <a:rPr lang="de-DE" sz="4400" dirty="0" smtClean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 Chinese</a:t>
            </a:r>
          </a:p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spc="-1" dirty="0" smtClean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Печенье с нарисованными иероглифами</a:t>
            </a:r>
          </a:p>
        </p:txBody>
      </p:sp>
      <p:sp>
        <p:nvSpPr>
          <p:cNvPr id="3" name="Полилиния 2"/>
          <p:cNvSpPr/>
          <p:nvPr/>
        </p:nvSpPr>
        <p:spPr>
          <a:xfrm>
            <a:off x="503998" y="3780001"/>
            <a:ext cx="5435641" cy="88200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*/ f2 f4 1"/>
              <a:gd name="f7" fmla="*/ f3 f4 1"/>
              <a:gd name="f8" fmla="*/ f3 f5 1"/>
              <a:gd name="f9" fmla="*/ f2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" t="f9" r="f7" b="f8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defTabSz="457200">
              <a:defRPr sz="2500" b="0" i="0" u="none" strike="noStrike" kern="0" cap="none" spc="-1" baseline="0">
                <a:solidFill>
                  <a:srgbClr val="000000"/>
                </a:solidFill>
                <a:uFillTx/>
                <a:latin typeface="Arial"/>
              </a:defRPr>
            </a:pPr>
            <a:endParaRPr lang="ru-RU" sz="2500" spc="-1" smtClean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08405" y="3330354"/>
            <a:ext cx="7056433" cy="14491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defTabSz="457200">
              <a:defRPr sz="4800" b="1" i="0" u="none" strike="noStrike" kern="0" cap="none" spc="0" baseline="0">
                <a:solidFill>
                  <a:srgbClr val="000000"/>
                </a:solidFill>
                <a:uFillTx/>
                <a:latin typeface="Sitka Text"/>
              </a:defRPr>
            </a:pPr>
            <a:endParaRPr lang="ru-RU" sz="4800" b="1" smtClean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Sitka Text"/>
            </a:endParaRPr>
          </a:p>
        </p:txBody>
      </p:sp>
    </p:spTree>
    <p:extLst>
      <p:ext uri="{BB962C8B-B14F-4D97-AF65-F5344CB8AC3E}">
        <p14:creationId xmlns:p14="http://schemas.microsoft.com/office/powerpoint/2010/main" val="91881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48"/>
          <p:cNvSpPr/>
          <p:nvPr/>
        </p:nvSpPr>
        <p:spPr>
          <a:xfrm>
            <a:off x="1079997" y="1079997"/>
            <a:ext cx="8099636" cy="341963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rmAutofit/>
          </a:bodyPr>
          <a:lstStyle/>
          <a:p>
            <a:pPr marL="431999" indent="-323642" algn="ctr">
              <a:spcBef>
                <a:spcPts val="1415"/>
              </a:spcBef>
              <a:buClr>
                <a:srgbClr val="000000"/>
              </a:buClr>
              <a:buSzPct val="45000"/>
              <a:buFont typeface="Wingdings"/>
              <a:buChar char="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3200" spc="-1" smtClean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3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8584" cy="981068"/>
          </a:xfrm>
        </p:spPr>
        <p:txBody>
          <a:bodyPr lIns="719998"/>
          <a:lstStyle/>
          <a:p>
            <a:pPr lvl="0"/>
            <a:r>
              <a:rPr lang="ru-RU" sz="4000" spc="0">
                <a:ea typeface="MS Gothic" pitchFamily="49"/>
              </a:rPr>
              <a:t>Команда проекта</a:t>
            </a:r>
          </a:p>
        </p:txBody>
      </p:sp>
      <p:sp>
        <p:nvSpPr>
          <p:cNvPr id="4" name="Содержимое 2"/>
          <p:cNvSpPr txBox="1"/>
          <p:nvPr/>
        </p:nvSpPr>
        <p:spPr>
          <a:xfrm>
            <a:off x="562666" y="3495815"/>
            <a:ext cx="2883094" cy="1685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>
              <a:lnSpc>
                <a:spcPct val="8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Арина Евдокимова</a:t>
            </a:r>
          </a:p>
          <a:p>
            <a:pPr>
              <a:lnSpc>
                <a:spcPct val="8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i="1" smtClean="0">
              <a:solidFill>
                <a:srgbClr val="7F7F7F"/>
              </a:solidFill>
              <a:latin typeface="Arial"/>
              <a:ea typeface="DejaVu Sans"/>
              <a:cs typeface="DejaVu Sans"/>
            </a:endParaRPr>
          </a:p>
          <a:p>
            <a:pPr>
              <a:lnSpc>
                <a:spcPct val="8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Полезные навыки (достижения):</a:t>
            </a:r>
          </a:p>
          <a:p>
            <a:pPr>
              <a:lnSpc>
                <a:spcPct val="8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 Креативная, владеет навыками кулинарии </a:t>
            </a:r>
          </a:p>
          <a:p>
            <a:pPr>
              <a:lnSpc>
                <a:spcPct val="8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i="1" smtClean="0">
              <a:solidFill>
                <a:srgbClr val="7F7F7F"/>
              </a:solidFill>
              <a:latin typeface="Arial"/>
              <a:ea typeface="DejaVu Sans"/>
              <a:cs typeface="DejaVu Sans"/>
            </a:endParaRPr>
          </a:p>
          <a:p>
            <a:pPr>
              <a:lnSpc>
                <a:spcPct val="8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Роль в команде:</a:t>
            </a:r>
          </a:p>
          <a:p>
            <a:pPr>
              <a:lnSpc>
                <a:spcPct val="8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Шеф-повар</a:t>
            </a:r>
          </a:p>
          <a:p>
            <a:pPr marL="342900" indent="-342900" algn="ctr">
              <a:lnSpc>
                <a:spcPct val="8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1" smtClean="0">
              <a:solidFill>
                <a:srgbClr val="1B1464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3754370" y="3495815"/>
            <a:ext cx="2232251" cy="17157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>
              <a:lnSpc>
                <a:spcPct val="70000"/>
              </a:lnSpc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Мария Крысова</a:t>
            </a:r>
          </a:p>
          <a:p>
            <a:pPr>
              <a:lnSpc>
                <a:spcPct val="70000"/>
              </a:lnSpc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00" i="1" smtClean="0">
              <a:solidFill>
                <a:srgbClr val="7F7F7F"/>
              </a:solidFill>
              <a:latin typeface="Arial"/>
              <a:ea typeface="DejaVu Sans"/>
              <a:cs typeface="DejaVu Sans"/>
            </a:endParaRPr>
          </a:p>
          <a:p>
            <a:pPr>
              <a:lnSpc>
                <a:spcPct val="70000"/>
              </a:lnSpc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Полезные навыки (достижения):</a:t>
            </a:r>
          </a:p>
          <a:p>
            <a:pPr>
              <a:lnSpc>
                <a:spcPct val="70000"/>
              </a:lnSpc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 Ответственная</a:t>
            </a:r>
            <a:r>
              <a:rPr lang="en-US" sz="13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, </a:t>
            </a:r>
            <a:r>
              <a:rPr lang="ru-RU" sz="13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Владеет навыками создания презентаций и дизайнов, хорошо рисует</a:t>
            </a:r>
          </a:p>
          <a:p>
            <a:pPr>
              <a:lnSpc>
                <a:spcPct val="70000"/>
              </a:lnSpc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00" i="1" smtClean="0">
              <a:solidFill>
                <a:srgbClr val="7F7F7F"/>
              </a:solidFill>
              <a:latin typeface="Arial"/>
              <a:ea typeface="DejaVu Sans"/>
              <a:cs typeface="DejaVu Sans"/>
            </a:endParaRPr>
          </a:p>
          <a:p>
            <a:pPr>
              <a:lnSpc>
                <a:spcPct val="70000"/>
              </a:lnSpc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Роль в команде: дизайнер</a:t>
            </a:r>
          </a:p>
          <a:p>
            <a:pPr marL="342900" indent="-342900" algn="ctr">
              <a:lnSpc>
                <a:spcPct val="70000"/>
              </a:lnSpc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00" b="1" smtClean="0">
              <a:solidFill>
                <a:srgbClr val="1B1464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6" name="Содержимое 2"/>
          <p:cNvSpPr txBox="1"/>
          <p:nvPr/>
        </p:nvSpPr>
        <p:spPr>
          <a:xfrm>
            <a:off x="6942801" y="3495815"/>
            <a:ext cx="2146325" cy="19567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>
              <a:lnSpc>
                <a:spcPct val="8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Анастасия Девицкая</a:t>
            </a:r>
          </a:p>
          <a:p>
            <a:pPr>
              <a:lnSpc>
                <a:spcPct val="8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i="1" smtClean="0">
              <a:solidFill>
                <a:srgbClr val="7F7F7F"/>
              </a:solidFill>
              <a:latin typeface="Arial"/>
              <a:ea typeface="DejaVu Sans"/>
              <a:cs typeface="DejaVu Sans"/>
            </a:endParaRPr>
          </a:p>
          <a:p>
            <a:pPr>
              <a:lnSpc>
                <a:spcPct val="8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Полезные навыки (достижения):</a:t>
            </a:r>
          </a:p>
          <a:p>
            <a:pPr>
              <a:lnSpc>
                <a:spcPct val="8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Организованная, умеет вести бухгалтерский учет</a:t>
            </a:r>
          </a:p>
          <a:p>
            <a:pPr>
              <a:lnSpc>
                <a:spcPct val="8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i="1" smtClean="0">
              <a:solidFill>
                <a:srgbClr val="7F7F7F"/>
              </a:solidFill>
              <a:latin typeface="Arial"/>
              <a:ea typeface="DejaVu Sans"/>
              <a:cs typeface="DejaVu Sans"/>
            </a:endParaRPr>
          </a:p>
          <a:p>
            <a:pPr>
              <a:lnSpc>
                <a:spcPct val="8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i="1" smtClean="0">
                <a:solidFill>
                  <a:srgbClr val="7F7F7F"/>
                </a:solidFill>
                <a:latin typeface="Arial"/>
                <a:ea typeface="DejaVu Sans"/>
                <a:cs typeface="DejaVu Sans"/>
              </a:rPr>
              <a:t>Роль в команде: экономист </a:t>
            </a:r>
          </a:p>
          <a:p>
            <a:pPr marL="342900" indent="-342900" algn="ctr">
              <a:lnSpc>
                <a:spcPct val="8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1" smtClean="0">
              <a:solidFill>
                <a:srgbClr val="1B1464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7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66" y="1094555"/>
            <a:ext cx="2160242" cy="21602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5" descr="https://sun9-60.userapi.com/impg/6wNbksECe8rxjTWfJ7MiLvNMUTDsqwYUGqidrA/sON1CqUKipU.jpg?size=1213x1372&amp;quality=95&amp;sign=a4678bc5b991e7030bd9426f645cdd76&amp;type=album"/>
          <p:cNvPicPr>
            <a:picLocks noChangeAspect="1"/>
          </p:cNvPicPr>
          <p:nvPr/>
        </p:nvPicPr>
        <p:blipFill>
          <a:blip r:embed="rId4"/>
          <a:srcRect l="-1" r="-99" b="14492"/>
          <a:stretch>
            <a:fillRect/>
          </a:stretch>
        </p:blipFill>
        <p:spPr>
          <a:xfrm>
            <a:off x="6942801" y="1079997"/>
            <a:ext cx="2205925" cy="21514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Рисунок 5"/>
          <p:cNvPicPr>
            <a:picLocks noChangeAspect="1"/>
          </p:cNvPicPr>
          <p:nvPr/>
        </p:nvPicPr>
        <p:blipFill>
          <a:blip r:embed="rId5"/>
          <a:srcRect r="-82" b="24480"/>
          <a:stretch>
            <a:fillRect/>
          </a:stretch>
        </p:blipFill>
        <p:spPr>
          <a:xfrm>
            <a:off x="3754370" y="1079997"/>
            <a:ext cx="2156969" cy="217013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2277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14255" y="3051297"/>
            <a:ext cx="10066373" cy="9827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19998" tIns="0" rIns="0" bIns="0" anchor="ctr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kern="0" smtClean="0">
                <a:solidFill>
                  <a:srgbClr val="000000"/>
                </a:solidFill>
                <a:latin typeface="Arial"/>
                <a:ea typeface="MS Gothic" pitchFamily="49"/>
                <a:cs typeface="DejaVu Sans"/>
              </a:rPr>
              <a:t>Решение проблемы</a:t>
            </a:r>
          </a:p>
        </p:txBody>
      </p:sp>
      <p:sp>
        <p:nvSpPr>
          <p:cNvPr id="3" name="Содержимое 2"/>
          <p:cNvSpPr txBox="1"/>
          <p:nvPr/>
        </p:nvSpPr>
        <p:spPr>
          <a:xfrm>
            <a:off x="359788" y="3987405"/>
            <a:ext cx="8890244" cy="9883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Наши печенья помогут не только удовлетворить биологические, 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i="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э</a:t>
            </a:r>
            <a:r>
              <a:rPr lang="ru-RU" sz="2000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стетические и духовные потребности людей, но и эффективно познать раздел иероглифики.</a:t>
            </a:r>
          </a:p>
        </p:txBody>
      </p:sp>
      <p:sp>
        <p:nvSpPr>
          <p:cNvPr id="4" name="Заголовок 1"/>
          <p:cNvSpPr txBox="1"/>
          <p:nvPr/>
        </p:nvSpPr>
        <p:spPr>
          <a:xfrm>
            <a:off x="0" y="-12627"/>
            <a:ext cx="10080629" cy="9827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19998" tIns="0" rIns="0" bIns="0" anchor="ctr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kern="0" smtClean="0">
                <a:solidFill>
                  <a:srgbClr val="000000"/>
                </a:solidFill>
                <a:latin typeface="Arial"/>
                <a:ea typeface="MS Gothic" pitchFamily="49"/>
                <a:cs typeface="DejaVu Sans"/>
              </a:rPr>
              <a:t>Проблема</a:t>
            </a:r>
          </a:p>
        </p:txBody>
      </p:sp>
      <p:grpSp>
        <p:nvGrpSpPr>
          <p:cNvPr id="5" name="Схема 6"/>
          <p:cNvGrpSpPr/>
          <p:nvPr/>
        </p:nvGrpSpPr>
        <p:grpSpPr>
          <a:xfrm>
            <a:off x="71762" y="1367055"/>
            <a:ext cx="9649068" cy="1665488"/>
            <a:chOff x="71762" y="1367055"/>
            <a:chExt cx="9649068" cy="1665488"/>
          </a:xfrm>
        </p:grpSpPr>
        <p:sp>
          <p:nvSpPr>
            <p:cNvPr id="6" name="Полилиния 5"/>
            <p:cNvSpPr/>
            <p:nvPr/>
          </p:nvSpPr>
          <p:spPr>
            <a:xfrm>
              <a:off x="3545421" y="1539776"/>
              <a:ext cx="6175409" cy="133239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332392"/>
                <a:gd name="f7" fmla="val 6175406"/>
                <a:gd name="f8" fmla="val 1029258"/>
                <a:gd name="f9" fmla="val 5146148"/>
                <a:gd name="f10" fmla="val 5714591"/>
                <a:gd name="f11" fmla="val 1310940"/>
                <a:gd name="f12" fmla="val 6175404"/>
                <a:gd name="f13" fmla="val 1284479"/>
                <a:gd name="f14" fmla="val 2"/>
                <a:gd name="f15" fmla="val 460815"/>
                <a:gd name="f16" fmla="+- 0 0 -90"/>
                <a:gd name="f17" fmla="*/ f3 1 1332392"/>
                <a:gd name="f18" fmla="*/ f4 1 6175406"/>
                <a:gd name="f19" fmla="+- f7 0 f5"/>
                <a:gd name="f20" fmla="+- f6 0 f5"/>
                <a:gd name="f21" fmla="*/ f16 f0 1"/>
                <a:gd name="f22" fmla="*/ f20 1 1332392"/>
                <a:gd name="f23" fmla="*/ f19 1 6175406"/>
                <a:gd name="f24" fmla="*/ 222070 f20 1"/>
                <a:gd name="f25" fmla="*/ 0 f19 1"/>
                <a:gd name="f26" fmla="*/ 1110322 f20 1"/>
                <a:gd name="f27" fmla="*/ 1332392 f20 1"/>
                <a:gd name="f28" fmla="*/ 222070 f19 1"/>
                <a:gd name="f29" fmla="*/ 6175406 f19 1"/>
                <a:gd name="f30" fmla="*/ 0 f20 1"/>
                <a:gd name="f31" fmla="*/ f21 1 f2"/>
                <a:gd name="f32" fmla="*/ f24 1 1332392"/>
                <a:gd name="f33" fmla="*/ f25 1 6175406"/>
                <a:gd name="f34" fmla="*/ f26 1 1332392"/>
                <a:gd name="f35" fmla="*/ f27 1 1332392"/>
                <a:gd name="f36" fmla="*/ f28 1 6175406"/>
                <a:gd name="f37" fmla="*/ f29 1 6175406"/>
                <a:gd name="f38" fmla="*/ f30 1 1332392"/>
                <a:gd name="f39" fmla="*/ f5 1 f22"/>
                <a:gd name="f40" fmla="*/ f6 1 f22"/>
                <a:gd name="f41" fmla="*/ f5 1 f23"/>
                <a:gd name="f42" fmla="*/ f7 1 f23"/>
                <a:gd name="f43" fmla="+- f31 0 f1"/>
                <a:gd name="f44" fmla="*/ f32 1 f22"/>
                <a:gd name="f45" fmla="*/ f33 1 f23"/>
                <a:gd name="f46" fmla="*/ f34 1 f22"/>
                <a:gd name="f47" fmla="*/ f35 1 f22"/>
                <a:gd name="f48" fmla="*/ f36 1 f23"/>
                <a:gd name="f49" fmla="*/ f37 1 f23"/>
                <a:gd name="f50" fmla="*/ f38 1 f22"/>
                <a:gd name="f51" fmla="*/ f39 f17 1"/>
                <a:gd name="f52" fmla="*/ f40 f17 1"/>
                <a:gd name="f53" fmla="*/ f42 f18 1"/>
                <a:gd name="f54" fmla="*/ f41 f18 1"/>
                <a:gd name="f55" fmla="*/ f44 f17 1"/>
                <a:gd name="f56" fmla="*/ f45 f18 1"/>
                <a:gd name="f57" fmla="*/ f46 f17 1"/>
                <a:gd name="f58" fmla="*/ f47 f17 1"/>
                <a:gd name="f59" fmla="*/ f48 f18 1"/>
                <a:gd name="f60" fmla="*/ f49 f18 1"/>
                <a:gd name="f61" fmla="*/ f50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5" y="f56"/>
                </a:cxn>
                <a:cxn ang="f43">
                  <a:pos x="f57" y="f56"/>
                </a:cxn>
                <a:cxn ang="f43">
                  <a:pos x="f58" y="f59"/>
                </a:cxn>
                <a:cxn ang="f43">
                  <a:pos x="f58" y="f60"/>
                </a:cxn>
                <a:cxn ang="f43">
                  <a:pos x="f58" y="f60"/>
                </a:cxn>
                <a:cxn ang="f43">
                  <a:pos x="f61" y="f60"/>
                </a:cxn>
                <a:cxn ang="f43">
                  <a:pos x="f61" y="f60"/>
                </a:cxn>
                <a:cxn ang="f43">
                  <a:pos x="f61" y="f59"/>
                </a:cxn>
                <a:cxn ang="f43">
                  <a:pos x="f55" y="f56"/>
                </a:cxn>
              </a:cxnLst>
              <a:rect l="f51" t="f54" r="f52" b="f53"/>
              <a:pathLst>
                <a:path w="1332392" h="6175406">
                  <a:moveTo>
                    <a:pt x="f6" y="f8"/>
                  </a:moveTo>
                  <a:lnTo>
                    <a:pt x="f6" y="f9"/>
                  </a:lnTo>
                  <a:cubicBezTo>
                    <a:pt x="f6" y="f10"/>
                    <a:pt x="f11" y="f12"/>
                    <a:pt x="f13" y="f12"/>
                  </a:cubicBezTo>
                  <a:lnTo>
                    <a:pt x="f5" y="f12"/>
                  </a:lnTo>
                  <a:lnTo>
                    <a:pt x="f5" y="f12"/>
                  </a:lnTo>
                  <a:lnTo>
                    <a:pt x="f5" y="f14"/>
                  </a:lnTo>
                  <a:lnTo>
                    <a:pt x="f5" y="f14"/>
                  </a:lnTo>
                  <a:lnTo>
                    <a:pt x="f13" y="f14"/>
                  </a:lnTo>
                  <a:cubicBezTo>
                    <a:pt x="f11" y="f14"/>
                    <a:pt x="f6" y="f15"/>
                    <a:pt x="f6" y="f8"/>
                  </a:cubicBezTo>
                  <a:close/>
                </a:path>
              </a:pathLst>
            </a:custGeom>
            <a:solidFill>
              <a:srgbClr val="A4D4E2"/>
            </a:solidFill>
            <a:ln w="25402" cap="flat">
              <a:solidFill>
                <a:srgbClr val="A4D4E2"/>
              </a:solidFill>
              <a:prstDash val="solid"/>
              <a:miter/>
            </a:ln>
          </p:spPr>
          <p:txBody>
            <a:bodyPr vert="horz" wrap="square" lIns="247646" tIns="188869" rIns="312688" bIns="188869" anchor="ctr" anchorCtr="0" compatLnSpc="1">
              <a:noAutofit/>
            </a:bodyPr>
            <a:lstStyle/>
            <a:p>
              <a:pPr marL="228600" lvl="1" indent="-228600" defTabSz="1066803">
                <a:lnSpc>
                  <a:spcPct val="90000"/>
                </a:lnSpc>
                <a:spcAft>
                  <a:spcPts val="400"/>
                </a:spcAft>
                <a:buSzPct val="100000"/>
                <a:buFontTx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400" dirty="0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Сложность в изучении иероглифов в китайском языке. </a:t>
              </a:r>
            </a:p>
            <a:p>
              <a:pPr marL="228600" lvl="1" indent="-228600" defTabSz="1066803">
                <a:lnSpc>
                  <a:spcPct val="90000"/>
                </a:lnSpc>
                <a:spcAft>
                  <a:spcPts val="400"/>
                </a:spcAft>
                <a:buSzPct val="100000"/>
                <a:buFontTx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400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71762" y="1367055"/>
              <a:ext cx="3473668" cy="16654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473665"/>
                <a:gd name="f7" fmla="val 1665490"/>
                <a:gd name="f8" fmla="val 277587"/>
                <a:gd name="f9" fmla="val 124280"/>
                <a:gd name="f10" fmla="val 3196078"/>
                <a:gd name="f11" fmla="val 3349385"/>
                <a:gd name="f12" fmla="val 1387903"/>
                <a:gd name="f13" fmla="val 1541210"/>
                <a:gd name="f14" fmla="+- 0 0 -90"/>
                <a:gd name="f15" fmla="*/ f3 1 3473665"/>
                <a:gd name="f16" fmla="*/ f4 1 1665490"/>
                <a:gd name="f17" fmla="+- f7 0 f5"/>
                <a:gd name="f18" fmla="+- f6 0 f5"/>
                <a:gd name="f19" fmla="*/ f14 f0 1"/>
                <a:gd name="f20" fmla="*/ f18 1 3473665"/>
                <a:gd name="f21" fmla="*/ f17 1 1665490"/>
                <a:gd name="f22" fmla="*/ 0 f18 1"/>
                <a:gd name="f23" fmla="*/ 277587 f17 1"/>
                <a:gd name="f24" fmla="*/ 277587 f18 1"/>
                <a:gd name="f25" fmla="*/ 0 f17 1"/>
                <a:gd name="f26" fmla="*/ 3196078 f18 1"/>
                <a:gd name="f27" fmla="*/ 3473665 f18 1"/>
                <a:gd name="f28" fmla="*/ 1387903 f17 1"/>
                <a:gd name="f29" fmla="*/ 1665490 f17 1"/>
                <a:gd name="f30" fmla="*/ f19 1 f2"/>
                <a:gd name="f31" fmla="*/ f22 1 3473665"/>
                <a:gd name="f32" fmla="*/ f23 1 1665490"/>
                <a:gd name="f33" fmla="*/ f24 1 3473665"/>
                <a:gd name="f34" fmla="*/ f25 1 1665490"/>
                <a:gd name="f35" fmla="*/ f26 1 3473665"/>
                <a:gd name="f36" fmla="*/ f27 1 3473665"/>
                <a:gd name="f37" fmla="*/ f28 1 1665490"/>
                <a:gd name="f38" fmla="*/ f29 1 1665490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3473665" h="1665490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08C9D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57505" tIns="119402" rIns="157505" bIns="119402" anchor="ctr" anchorCtr="1" compatLnSpc="1">
              <a:noAutofit/>
            </a:bodyPr>
            <a:lstStyle/>
            <a:p>
              <a:pPr algn="ctr" defTabSz="888997">
                <a:lnSpc>
                  <a:spcPct val="90000"/>
                </a:lnSpc>
                <a:spcAft>
                  <a:spcPts val="8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smtClean="0">
                  <a:solidFill>
                    <a:srgbClr val="FFFFFF"/>
                  </a:solidFill>
                  <a:latin typeface="Arial"/>
                  <a:ea typeface="DejaVu Sans"/>
                  <a:cs typeface="DejaVu Sans"/>
                </a:rPr>
                <a:t>Дети, изучающие китайский язык, и их   родители; взрослые, изучающие китайский язык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412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48"/>
          <p:cNvSpPr/>
          <p:nvPr/>
        </p:nvSpPr>
        <p:spPr>
          <a:xfrm>
            <a:off x="1007860" y="803245"/>
            <a:ext cx="8099636" cy="341963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rmAutofit/>
          </a:bodyPr>
          <a:lstStyle/>
          <a:p>
            <a:pPr marL="431999" indent="-323642" algn="ctr">
              <a:spcBef>
                <a:spcPts val="1415"/>
              </a:spcBef>
              <a:buClr>
                <a:srgbClr val="000000"/>
              </a:buClr>
              <a:buSzPct val="45000"/>
              <a:buFont typeface="Wingdings"/>
              <a:buChar char="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3200" spc="-1" smtClean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3" name="Заголовок 1"/>
          <p:cNvSpPr txBox="1">
            <a:spLocks noGrp="1"/>
          </p:cNvSpPr>
          <p:nvPr>
            <p:ph type="title"/>
          </p:nvPr>
        </p:nvSpPr>
        <p:spPr>
          <a:xfrm>
            <a:off x="0" y="311846"/>
            <a:ext cx="10069464" cy="982797"/>
          </a:xfrm>
        </p:spPr>
        <p:txBody>
          <a:bodyPr lIns="719998"/>
          <a:lstStyle/>
          <a:p>
            <a:pPr lvl="0"/>
            <a:r>
              <a:rPr lang="ru-RU" spc="0" dirty="0"/>
              <a:t>О проекте. </a:t>
            </a:r>
            <a:br>
              <a:rPr lang="ru-RU" spc="0" dirty="0"/>
            </a:br>
            <a:r>
              <a:rPr lang="ru-RU" spc="0" dirty="0"/>
              <a:t>Что есть сейчас.</a:t>
            </a:r>
          </a:p>
        </p:txBody>
      </p:sp>
      <p:sp>
        <p:nvSpPr>
          <p:cNvPr id="4" name="Google Shape;79;p17"/>
          <p:cNvSpPr txBox="1"/>
          <p:nvPr/>
        </p:nvSpPr>
        <p:spPr>
          <a:xfrm>
            <a:off x="215776" y="1683147"/>
            <a:ext cx="5040556" cy="36724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0785" tIns="100785" rIns="100785" bIns="100785" anchor="t" anchorCtr="0" compatLnSpc="1">
            <a:noAutofit/>
          </a:bodyPr>
          <a:lstStyle/>
          <a:p>
            <a:pPr>
              <a:spcBef>
                <a:spcPts val="1765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kern="0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В нашем проекте имеется рецепт приготовления печенья, выбраны иероглифы, которые будут нанесены на </a:t>
            </a:r>
            <a:r>
              <a:rPr lang="ru-RU" b="1" kern="0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готовое печенье, была приготовлена пробная партия продукта. </a:t>
            </a:r>
            <a:r>
              <a:rPr lang="en-US" b="1" kern="0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Tasty Chinese </a:t>
            </a:r>
            <a:r>
              <a:rPr lang="ru-RU" b="1" kern="0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специализируется </a:t>
            </a:r>
            <a:r>
              <a:rPr lang="ru-RU" kern="0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на приготовлении печенья для более лёгкого запоминания иероглифов. Более того, в перспективе появится возможность изготовления печенья на заказ с любыми другими иероглифами и фразами на любой случай жизни. </a:t>
            </a:r>
            <a:endParaRPr lang="ru-RU" sz="1400" kern="0" dirty="0" smtClean="0">
              <a:solidFill>
                <a:srgbClr val="666666"/>
              </a:solidFill>
              <a:latin typeface="Arial"/>
              <a:ea typeface="DejaVu Sans"/>
              <a:cs typeface="DejaVu Sans"/>
            </a:endParaRPr>
          </a:p>
          <a:p>
            <a:pPr>
              <a:spcBef>
                <a:spcPts val="1765"/>
              </a:spcBef>
              <a:spcAft>
                <a:spcPts val="1765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kern="0" dirty="0" smtClean="0">
              <a:solidFill>
                <a:srgbClr val="666666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16376" y="1819206"/>
            <a:ext cx="4025203" cy="291826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5892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242986"/>
            <a:ext cx="9721080" cy="982800"/>
          </a:xfrm>
        </p:spPr>
        <p:txBody>
          <a:bodyPr lIns="720000"/>
          <a:lstStyle/>
          <a:p>
            <a:r>
              <a:rPr lang="ru-RU" sz="2800" dirty="0">
                <a:ea typeface="MS Gothic" pitchFamily="49" charset="-128"/>
              </a:rPr>
              <a:t>Роль проекта в обеспечении </a:t>
            </a:r>
            <a:r>
              <a:rPr lang="ru-RU" sz="2800" dirty="0" smtClean="0">
                <a:ea typeface="MS Gothic" pitchFamily="49" charset="-128"/>
              </a:rPr>
              <a:t/>
            </a:r>
            <a:br>
              <a:rPr lang="ru-RU" sz="2800" dirty="0" smtClean="0">
                <a:ea typeface="MS Gothic" pitchFamily="49" charset="-128"/>
              </a:rPr>
            </a:br>
            <a:r>
              <a:rPr lang="ru-RU" sz="2800" dirty="0" smtClean="0">
                <a:ea typeface="MS Gothic" pitchFamily="49" charset="-128"/>
              </a:rPr>
              <a:t>технологического суверенитета страны</a:t>
            </a:r>
            <a:endParaRPr sz="2800" dirty="0">
              <a:ea typeface="MS Gothic" pitchFamily="49" charset="-128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1DEB549-43DE-45C6-A572-2B0C2EDF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31226"/>
              </p:ext>
            </p:extLst>
          </p:nvPr>
        </p:nvGraphicFramePr>
        <p:xfrm>
          <a:off x="503808" y="1251099"/>
          <a:ext cx="9217024" cy="37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056">
                  <a:extLst>
                    <a:ext uri="{9D8B030D-6E8A-4147-A177-3AD203B41FA5}">
                      <a16:colId xmlns:a16="http://schemas.microsoft.com/office/drawing/2014/main" val="730411024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1353847585"/>
                    </a:ext>
                  </a:extLst>
                </a:gridCol>
                <a:gridCol w="3240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57638"/>
                  </a:ext>
                </a:extLst>
              </a:tr>
              <a:tr h="708809">
                <a:tc>
                  <a:txBody>
                    <a:bodyPr/>
                    <a:lstStyle/>
                    <a:p>
                      <a:r>
                        <a:rPr lang="ru-RU" dirty="0" smtClean="0"/>
                        <a:t>Инновационность 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Инновация мирового</a:t>
                      </a:r>
                      <a:r>
                        <a:rPr lang="ru-RU" baseline="0" dirty="0" smtClean="0"/>
                        <a:t> уровня</a:t>
                      </a:r>
                      <a:endParaRPr lang="ru-RU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Россия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Регион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Импортозамещение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1311"/>
                  </a:ext>
                </a:extLst>
              </a:tr>
              <a:tr h="1195536">
                <a:tc>
                  <a:txBody>
                    <a:bodyPr/>
                    <a:lstStyle/>
                    <a:p>
                      <a:r>
                        <a:rPr lang="ru-RU" dirty="0"/>
                        <a:t>Рынок </a:t>
                      </a:r>
                      <a:r>
                        <a:rPr lang="ru-RU" dirty="0" smtClean="0"/>
                        <a:t>НТИ</a:t>
                      </a:r>
                    </a:p>
                    <a:p>
                      <a:r>
                        <a:rPr lang="ru-RU" dirty="0" smtClean="0"/>
                        <a:t>(отметьте нужное)</a:t>
                      </a:r>
                      <a:endParaRPr lang="ru-RU" dirty="0"/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NeuroNet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itchFamily="2" charset="2"/>
                        <a:buChar char="q"/>
                      </a:pP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WearNet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EduNet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A4D4E2">
                        <a:alpha val="4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86811"/>
                  </a:ext>
                </a:extLst>
              </a:tr>
              <a:tr h="731351">
                <a:tc>
                  <a:txBody>
                    <a:bodyPr/>
                    <a:lstStyle/>
                    <a:p>
                      <a:r>
                        <a:rPr lang="ru-RU" dirty="0"/>
                        <a:t>Сквозные технологии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Не использует 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35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4E66B8-A1FF-4F67-BC42-874E346D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480" y="3987403"/>
            <a:ext cx="216024" cy="19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71504D-CA3B-45DA-8B78-FE41F9ED7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152" y="4491459"/>
            <a:ext cx="330037" cy="24222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120" y="2259211"/>
            <a:ext cx="213378" cy="19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1079997" y="1079997"/>
            <a:ext cx="8099636" cy="341963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*/ f2 f4 1"/>
              <a:gd name="f7" fmla="*/ f3 f4 1"/>
              <a:gd name="f8" fmla="*/ f3 f5 1"/>
              <a:gd name="f9" fmla="*/ f2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" t="f9" r="f7" b="f8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431999" indent="-323642" algn="ctr" defTabSz="457200">
              <a:spcBef>
                <a:spcPts val="1415"/>
              </a:spcBef>
              <a:defRPr sz="3200" b="0" i="0" u="none" strike="noStrike" kern="0" cap="none" spc="-1" baseline="0">
                <a:solidFill>
                  <a:srgbClr val="000000"/>
                </a:solidFill>
                <a:uFillTx/>
                <a:latin typeface="Arial"/>
              </a:defRPr>
            </a:pPr>
            <a:endParaRPr lang="ru-RU" sz="3200" spc="-1" smtClean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9063" y="3309926"/>
            <a:ext cx="2523049" cy="22616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defTabSz="457200">
              <a:lnSpc>
                <a:spcPct val="80000"/>
              </a:lnSpc>
              <a:defRPr sz="2400" b="1" i="0" u="none" strike="noStrike" kern="0" cap="none" spc="0" baseline="0">
                <a:solidFill>
                  <a:srgbClr val="1B1464"/>
                </a:solidFill>
                <a:uFillTx/>
                <a:latin typeface="Futura PT"/>
              </a:defRPr>
            </a:pPr>
            <a:endParaRPr lang="ru-RU" sz="2400" b="1" smtClean="0">
              <a:solidFill>
                <a:srgbClr val="1B1464"/>
              </a:solidFill>
              <a:highlight>
                <a:scrgbClr r="0" g="0" b="0">
                  <a:alpha val="0"/>
                </a:scrgbClr>
              </a:highlight>
              <a:latin typeface="Futura P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0552" y="3249539"/>
            <a:ext cx="2215710" cy="226296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algn="ctr" defTabSz="457200">
              <a:defRPr sz="26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pPr>
            <a:endParaRPr lang="ru-RU" sz="2600" smtClean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2202" y="3249539"/>
            <a:ext cx="2215710" cy="226296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00" smtClean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 </a:t>
            </a:r>
          </a:p>
        </p:txBody>
      </p:sp>
      <p:sp>
        <p:nvSpPr>
          <p:cNvPr id="6" name="Заголовок 5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071277" cy="982797"/>
          </a:xfrm>
        </p:spPr>
        <p:txBody>
          <a:bodyPr lIns="719998" anchorCtr="0"/>
          <a:lstStyle/>
          <a:p>
            <a:pPr lvl="0" algn="l">
              <a:buSzPct val="100000"/>
              <a:buChar char=" "/>
            </a:pPr>
            <a:r>
              <a:rPr lang="ru-RU" sz="4000" spc="0"/>
              <a:t>Целевая аудитория проекта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3543" y="1907383"/>
            <a:ext cx="7792544" cy="2585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dirty="0" smtClean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Наша команда провела исследование в социальных сетях на тему того, кому могут пригодится наши печенья. В ходе опроса мы выяснили, что людям сложно запомнить китайские иероглифы.</a:t>
            </a:r>
          </a:p>
          <a:p>
            <a:pPr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dirty="0" smtClean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Arial"/>
            </a:endParaRPr>
          </a:p>
          <a:p>
            <a:pPr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dirty="0" smtClean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Многие, начиная изучать китайский язык, сталкиваются с проблемой сложности данного языка, а в частности с большим количеством  черт в иероглифических знаках. Поэтому люди ищут различные способы запоминания символов. В связи с этим, нашей целевой аудиторией являются люди с 14 до 40 лет. </a:t>
            </a:r>
          </a:p>
        </p:txBody>
      </p:sp>
    </p:spTree>
    <p:extLst>
      <p:ext uri="{BB962C8B-B14F-4D97-AF65-F5344CB8AC3E}">
        <p14:creationId xmlns:p14="http://schemas.microsoft.com/office/powerpoint/2010/main" val="240411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48"/>
          <p:cNvSpPr/>
          <p:nvPr/>
        </p:nvSpPr>
        <p:spPr>
          <a:xfrm>
            <a:off x="1079997" y="1079997"/>
            <a:ext cx="8099636" cy="341963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rmAutofit/>
          </a:bodyPr>
          <a:lstStyle/>
          <a:p>
            <a:pPr marL="431999" indent="-323642" algn="ctr">
              <a:spcBef>
                <a:spcPts val="1415"/>
              </a:spcBef>
              <a:buClr>
                <a:srgbClr val="000000"/>
              </a:buClr>
              <a:buSzPct val="45000"/>
              <a:buFont typeface="Wingdings"/>
              <a:buChar char="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3200" spc="-1" smtClean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3" name="Заголовок 1"/>
          <p:cNvSpPr txBox="1">
            <a:spLocks noGrp="1"/>
          </p:cNvSpPr>
          <p:nvPr>
            <p:ph type="title"/>
          </p:nvPr>
        </p:nvSpPr>
        <p:spPr>
          <a:xfrm>
            <a:off x="5934" y="50822"/>
            <a:ext cx="10074685" cy="982797"/>
          </a:xfrm>
        </p:spPr>
        <p:txBody>
          <a:bodyPr lIns="539998"/>
          <a:lstStyle/>
          <a:p>
            <a:pPr lvl="0"/>
            <a:r>
              <a:rPr lang="ru-RU" spc="0"/>
              <a:t>Потенциальный объем рынка</a:t>
            </a:r>
            <a:endParaRPr lang="ru-RU" spc="0">
              <a:ea typeface="MS Gothic" pitchFamily="49"/>
            </a:endParaRPr>
          </a:p>
        </p:txBody>
      </p:sp>
      <p:grpSp>
        <p:nvGrpSpPr>
          <p:cNvPr id="4" name="Схема 2"/>
          <p:cNvGrpSpPr/>
          <p:nvPr/>
        </p:nvGrpSpPr>
        <p:grpSpPr>
          <a:xfrm>
            <a:off x="56125" y="1083417"/>
            <a:ext cx="4424004" cy="4424004"/>
            <a:chOff x="56125" y="1083417"/>
            <a:chExt cx="4424004" cy="4424004"/>
          </a:xfrm>
        </p:grpSpPr>
        <p:sp>
          <p:nvSpPr>
            <p:cNvPr id="5" name="Полилиния 4"/>
            <p:cNvSpPr/>
            <p:nvPr/>
          </p:nvSpPr>
          <p:spPr>
            <a:xfrm>
              <a:off x="56125" y="1083417"/>
              <a:ext cx="4424004" cy="442400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24007"/>
                <a:gd name="f7" fmla="val 2212004"/>
                <a:gd name="f8" fmla="val 990348"/>
                <a:gd name="f9" fmla="val 3433660"/>
                <a:gd name="f10" fmla="val 4424008"/>
                <a:gd name="f11" fmla="+- 0 0 -90"/>
                <a:gd name="f12" fmla="*/ f3 1 4424007"/>
                <a:gd name="f13" fmla="*/ f4 1 4424007"/>
                <a:gd name="f14" fmla="+- f6 0 f5"/>
                <a:gd name="f15" fmla="*/ f11 f0 1"/>
                <a:gd name="f16" fmla="*/ f14 1 4424007"/>
                <a:gd name="f17" fmla="*/ 0 f14 1"/>
                <a:gd name="f18" fmla="*/ 2212004 f14 1"/>
                <a:gd name="f19" fmla="*/ 4424008 f14 1"/>
                <a:gd name="f20" fmla="*/ f15 1 f2"/>
                <a:gd name="f21" fmla="*/ f17 1 4424007"/>
                <a:gd name="f22" fmla="*/ f18 1 4424007"/>
                <a:gd name="f23" fmla="*/ f19 1 4424007"/>
                <a:gd name="f24" fmla="*/ f5 1 f16"/>
                <a:gd name="f25" fmla="*/ f6 1 f16"/>
                <a:gd name="f26" fmla="+- f20 0 f1"/>
                <a:gd name="f27" fmla="*/ f21 1 f16"/>
                <a:gd name="f28" fmla="*/ f22 1 f16"/>
                <a:gd name="f29" fmla="*/ f23 1 f16"/>
                <a:gd name="f30" fmla="*/ f24 f12 1"/>
                <a:gd name="f31" fmla="*/ f25 f12 1"/>
                <a:gd name="f32" fmla="*/ f25 f13 1"/>
                <a:gd name="f33" fmla="*/ f24 f13 1"/>
                <a:gd name="f34" fmla="*/ f27 f12 1"/>
                <a:gd name="f35" fmla="*/ f28 f13 1"/>
                <a:gd name="f36" fmla="*/ f28 f12 1"/>
                <a:gd name="f37" fmla="*/ f27 f13 1"/>
                <a:gd name="f38" fmla="*/ f29 f12 1"/>
                <a:gd name="f39" fmla="*/ f29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">
                  <a:pos x="f34" y="f35"/>
                </a:cxn>
                <a:cxn ang="f26">
                  <a:pos x="f36" y="f37"/>
                </a:cxn>
                <a:cxn ang="f26">
                  <a:pos x="f38" y="f35"/>
                </a:cxn>
                <a:cxn ang="f26">
                  <a:pos x="f36" y="f39"/>
                </a:cxn>
                <a:cxn ang="f26">
                  <a:pos x="f34" y="f35"/>
                </a:cxn>
              </a:cxnLst>
              <a:rect l="f30" t="f33" r="f31" b="f32"/>
              <a:pathLst>
                <a:path w="4424007" h="4424007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018C9A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693093" tIns="320771" rIns="1693093" bIns="3638772" anchor="ctr" anchorCtr="1" compatLnSpc="1">
              <a:noAutofit/>
            </a:bodyPr>
            <a:lstStyle/>
            <a:p>
              <a:pPr algn="ctr" defTabSz="622304">
                <a:lnSpc>
                  <a:spcPct val="90000"/>
                </a:lnSpc>
                <a:spcAft>
                  <a:spcPts val="6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1400" b="1" smtClean="0">
                  <a:solidFill>
                    <a:srgbClr val="FFFFFF"/>
                  </a:solidFill>
                  <a:latin typeface="Arial"/>
                  <a:ea typeface="DejaVu Sans"/>
                  <a:cs typeface="DejaVu Sans"/>
                </a:rPr>
                <a:t>РАМ</a:t>
              </a:r>
            </a:p>
            <a:p>
              <a:pPr algn="ctr" defTabSz="622304">
                <a:lnSpc>
                  <a:spcPct val="90000"/>
                </a:lnSpc>
                <a:spcAft>
                  <a:spcPts val="4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1000" b="1" smtClean="0">
                  <a:solidFill>
                    <a:srgbClr val="FFFFFF"/>
                  </a:solidFill>
                  <a:latin typeface="Arial"/>
                  <a:ea typeface="DejaVu Sans"/>
                  <a:cs typeface="DejaVu Sans"/>
                </a:rPr>
                <a:t>Потенциал</a:t>
              </a:r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498521" y="1968218"/>
              <a:ext cx="3539203" cy="35392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205"/>
                <a:gd name="f7" fmla="val 1769603"/>
                <a:gd name="f8" fmla="val 792278"/>
                <a:gd name="f9" fmla="val 2746928"/>
                <a:gd name="f10" fmla="val 3539206"/>
                <a:gd name="f11" fmla="+- 0 0 -90"/>
                <a:gd name="f12" fmla="*/ f3 1 3539205"/>
                <a:gd name="f13" fmla="*/ f4 1 3539205"/>
                <a:gd name="f14" fmla="+- f6 0 f5"/>
                <a:gd name="f15" fmla="*/ f11 f0 1"/>
                <a:gd name="f16" fmla="*/ f14 1 3539205"/>
                <a:gd name="f17" fmla="*/ 0 f14 1"/>
                <a:gd name="f18" fmla="*/ 1769603 f14 1"/>
                <a:gd name="f19" fmla="*/ 3539206 f14 1"/>
                <a:gd name="f20" fmla="*/ f15 1 f2"/>
                <a:gd name="f21" fmla="*/ f17 1 3539205"/>
                <a:gd name="f22" fmla="*/ f18 1 3539205"/>
                <a:gd name="f23" fmla="*/ f19 1 3539205"/>
                <a:gd name="f24" fmla="*/ f5 1 f16"/>
                <a:gd name="f25" fmla="*/ f6 1 f16"/>
                <a:gd name="f26" fmla="+- f20 0 f1"/>
                <a:gd name="f27" fmla="*/ f21 1 f16"/>
                <a:gd name="f28" fmla="*/ f22 1 f16"/>
                <a:gd name="f29" fmla="*/ f23 1 f16"/>
                <a:gd name="f30" fmla="*/ f24 f12 1"/>
                <a:gd name="f31" fmla="*/ f25 f12 1"/>
                <a:gd name="f32" fmla="*/ f25 f13 1"/>
                <a:gd name="f33" fmla="*/ f24 f13 1"/>
                <a:gd name="f34" fmla="*/ f27 f12 1"/>
                <a:gd name="f35" fmla="*/ f28 f13 1"/>
                <a:gd name="f36" fmla="*/ f28 f12 1"/>
                <a:gd name="f37" fmla="*/ f27 f13 1"/>
                <a:gd name="f38" fmla="*/ f29 f12 1"/>
                <a:gd name="f39" fmla="*/ f29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">
                  <a:pos x="f34" y="f35"/>
                </a:cxn>
                <a:cxn ang="f26">
                  <a:pos x="f36" y="f37"/>
                </a:cxn>
                <a:cxn ang="f26">
                  <a:pos x="f38" y="f35"/>
                </a:cxn>
                <a:cxn ang="f26">
                  <a:pos x="f36" y="f39"/>
                </a:cxn>
                <a:cxn ang="f26">
                  <a:pos x="f34" y="f35"/>
                </a:cxn>
              </a:cxnLst>
              <a:rect l="f30" t="f33" r="f31" b="f32"/>
              <a:pathLst>
                <a:path w="3539205" h="3539205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00B7D0">
                <a:alpha val="26667"/>
              </a:srgbClr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250698" tIns="311920" rIns="1250698" bIns="2789368" anchor="ctr" anchorCtr="1" compatLnSpc="1">
              <a:noAutofit/>
            </a:bodyPr>
            <a:lstStyle/>
            <a:p>
              <a:pPr algn="ctr" defTabSz="622304">
                <a:lnSpc>
                  <a:spcPct val="90000"/>
                </a:lnSpc>
                <a:spcAft>
                  <a:spcPts val="6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1400" b="1" smtClean="0">
                  <a:solidFill>
                    <a:srgbClr val="FFFFFF"/>
                  </a:solidFill>
                  <a:latin typeface="Arial"/>
                  <a:ea typeface="DejaVu Sans"/>
                  <a:cs typeface="DejaVu Sans"/>
                </a:rPr>
                <a:t>ТАМ</a:t>
              </a:r>
            </a:p>
            <a:p>
              <a:pPr algn="ctr" defTabSz="622304">
                <a:lnSpc>
                  <a:spcPct val="90000"/>
                </a:lnSpc>
                <a:spcAft>
                  <a:spcPts val="4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1000" b="1" smtClean="0">
                  <a:solidFill>
                    <a:srgbClr val="FFFFFF"/>
                  </a:solidFill>
                  <a:latin typeface="Arial"/>
                  <a:ea typeface="DejaVu Sans"/>
                  <a:cs typeface="DejaVu Sans"/>
                </a:rPr>
                <a:t>Перспектива</a:t>
              </a: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940926" y="2853019"/>
              <a:ext cx="2654402" cy="26544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54404"/>
                <a:gd name="f7" fmla="val 1327202"/>
                <a:gd name="f8" fmla="val 594209"/>
                <a:gd name="f9" fmla="val 2060195"/>
                <a:gd name="f10" fmla="+- 0 0 -90"/>
                <a:gd name="f11" fmla="*/ f3 1 2654404"/>
                <a:gd name="f12" fmla="*/ f4 1 2654404"/>
                <a:gd name="f13" fmla="+- f6 0 f5"/>
                <a:gd name="f14" fmla="*/ f10 f0 1"/>
                <a:gd name="f15" fmla="*/ f13 1 2654404"/>
                <a:gd name="f16" fmla="*/ 0 f13 1"/>
                <a:gd name="f17" fmla="*/ 1327202 f13 1"/>
                <a:gd name="f18" fmla="*/ 2654404 f13 1"/>
                <a:gd name="f19" fmla="*/ f14 1 f2"/>
                <a:gd name="f20" fmla="*/ f16 1 2654404"/>
                <a:gd name="f21" fmla="*/ f17 1 2654404"/>
                <a:gd name="f22" fmla="*/ f18 1 2654404"/>
                <a:gd name="f23" fmla="*/ f5 1 f15"/>
                <a:gd name="f24" fmla="*/ f6 1 f15"/>
                <a:gd name="f25" fmla="+- f19 0 f1"/>
                <a:gd name="f26" fmla="*/ f20 1 f15"/>
                <a:gd name="f27" fmla="*/ f21 1 f15"/>
                <a:gd name="f28" fmla="*/ f22 1 f15"/>
                <a:gd name="f29" fmla="*/ f23 f11 1"/>
                <a:gd name="f30" fmla="*/ f24 f11 1"/>
                <a:gd name="f31" fmla="*/ f24 f12 1"/>
                <a:gd name="f32" fmla="*/ f23 f12 1"/>
                <a:gd name="f33" fmla="*/ f26 f11 1"/>
                <a:gd name="f34" fmla="*/ f27 f12 1"/>
                <a:gd name="f35" fmla="*/ f27 f11 1"/>
                <a:gd name="f36" fmla="*/ f26 f12 1"/>
                <a:gd name="f37" fmla="*/ f28 f11 1"/>
                <a:gd name="f38" fmla="*/ f28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5">
                  <a:pos x="f33" y="f34"/>
                </a:cxn>
                <a:cxn ang="f25">
                  <a:pos x="f35" y="f36"/>
                </a:cxn>
                <a:cxn ang="f25">
                  <a:pos x="f37" y="f34"/>
                </a:cxn>
                <a:cxn ang="f25">
                  <a:pos x="f35" y="f38"/>
                </a:cxn>
                <a:cxn ang="f25">
                  <a:pos x="f33" y="f34"/>
                </a:cxn>
              </a:cxnLst>
              <a:rect l="f29" t="f32" r="f30" b="f31"/>
              <a:pathLst>
                <a:path w="2654404" h="2654404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6" y="f8"/>
                    <a:pt x="f6" y="f7"/>
                  </a:cubicBezTo>
                  <a:cubicBezTo>
                    <a:pt x="f6" y="f9"/>
                    <a:pt x="f9" y="f6"/>
                    <a:pt x="f7" y="f6"/>
                  </a:cubicBezTo>
                  <a:cubicBezTo>
                    <a:pt x="f8" y="f6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00B7D0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808293" tIns="298652" rIns="808293" bIns="1957648" anchor="ctr" anchorCtr="1" compatLnSpc="1">
              <a:noAutofit/>
            </a:bodyPr>
            <a:lstStyle/>
            <a:p>
              <a:pPr algn="ctr" defTabSz="622304">
                <a:lnSpc>
                  <a:spcPct val="90000"/>
                </a:lnSpc>
                <a:spcAft>
                  <a:spcPts val="6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b="1" smtClean="0">
                  <a:solidFill>
                    <a:srgbClr val="FFFFFF"/>
                  </a:solidFill>
                  <a:latin typeface="Arial"/>
                  <a:ea typeface="DejaVu Sans"/>
                  <a:cs typeface="DejaVu Sans"/>
                </a:rPr>
                <a:t>SAM</a:t>
              </a:r>
            </a:p>
            <a:p>
              <a:pPr algn="ctr" defTabSz="622304">
                <a:lnSpc>
                  <a:spcPct val="90000"/>
                </a:lnSpc>
                <a:spcAft>
                  <a:spcPts val="4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1000" b="1" smtClean="0">
                  <a:solidFill>
                    <a:srgbClr val="FFFFFF"/>
                  </a:solidFill>
                  <a:latin typeface="Arial"/>
                  <a:ea typeface="DejaVu Sans"/>
                  <a:cs typeface="DejaVu Sans"/>
                </a:rPr>
                <a:t>Стратегия и конкуренты</a:t>
              </a: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1383322" y="3737820"/>
              <a:ext cx="1769601" cy="17696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69602"/>
                <a:gd name="f7" fmla="val 884801"/>
                <a:gd name="f8" fmla="val 396139"/>
                <a:gd name="f9" fmla="val 1373463"/>
                <a:gd name="f10" fmla="+- 0 0 -90"/>
                <a:gd name="f11" fmla="*/ f3 1 1769602"/>
                <a:gd name="f12" fmla="*/ f4 1 1769602"/>
                <a:gd name="f13" fmla="+- f6 0 f5"/>
                <a:gd name="f14" fmla="*/ f10 f0 1"/>
                <a:gd name="f15" fmla="*/ f13 1 1769602"/>
                <a:gd name="f16" fmla="*/ 0 f13 1"/>
                <a:gd name="f17" fmla="*/ 884801 f13 1"/>
                <a:gd name="f18" fmla="*/ 1769602 f13 1"/>
                <a:gd name="f19" fmla="*/ f14 1 f2"/>
                <a:gd name="f20" fmla="*/ f16 1 1769602"/>
                <a:gd name="f21" fmla="*/ f17 1 1769602"/>
                <a:gd name="f22" fmla="*/ f18 1 1769602"/>
                <a:gd name="f23" fmla="*/ f5 1 f15"/>
                <a:gd name="f24" fmla="*/ f6 1 f15"/>
                <a:gd name="f25" fmla="+- f19 0 f1"/>
                <a:gd name="f26" fmla="*/ f20 1 f15"/>
                <a:gd name="f27" fmla="*/ f21 1 f15"/>
                <a:gd name="f28" fmla="*/ f22 1 f15"/>
                <a:gd name="f29" fmla="*/ f23 f11 1"/>
                <a:gd name="f30" fmla="*/ f24 f11 1"/>
                <a:gd name="f31" fmla="*/ f24 f12 1"/>
                <a:gd name="f32" fmla="*/ f23 f12 1"/>
                <a:gd name="f33" fmla="*/ f26 f11 1"/>
                <a:gd name="f34" fmla="*/ f27 f12 1"/>
                <a:gd name="f35" fmla="*/ f27 f11 1"/>
                <a:gd name="f36" fmla="*/ f26 f12 1"/>
                <a:gd name="f37" fmla="*/ f28 f11 1"/>
                <a:gd name="f38" fmla="*/ f28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5">
                  <a:pos x="f33" y="f34"/>
                </a:cxn>
                <a:cxn ang="f25">
                  <a:pos x="f35" y="f36"/>
                </a:cxn>
                <a:cxn ang="f25">
                  <a:pos x="f37" y="f34"/>
                </a:cxn>
                <a:cxn ang="f25">
                  <a:pos x="f35" y="f38"/>
                </a:cxn>
                <a:cxn ang="f25">
                  <a:pos x="f33" y="f34"/>
                </a:cxn>
              </a:cxnLst>
              <a:rect l="f29" t="f32" r="f30" b="f31"/>
              <a:pathLst>
                <a:path w="1769602" h="1769602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6" y="f8"/>
                    <a:pt x="f6" y="f7"/>
                  </a:cubicBezTo>
                  <a:cubicBezTo>
                    <a:pt x="f6" y="f9"/>
                    <a:pt x="f9" y="f6"/>
                    <a:pt x="f7" y="f6"/>
                  </a:cubicBezTo>
                  <a:cubicBezTo>
                    <a:pt x="f8" y="f6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A4D4E2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358719" tIns="541964" rIns="358719" bIns="541964" anchor="ctr" anchorCtr="1" compatLnSpc="1">
              <a:noAutofit/>
            </a:bodyPr>
            <a:lstStyle/>
            <a:p>
              <a:pPr algn="ctr" defTabSz="622304">
                <a:lnSpc>
                  <a:spcPct val="90000"/>
                </a:lnSpc>
                <a:spcAft>
                  <a:spcPts val="6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b="1" smtClean="0">
                  <a:solidFill>
                    <a:srgbClr val="FFFFFF"/>
                  </a:solidFill>
                  <a:latin typeface="Arial"/>
                  <a:ea typeface="DejaVu Sans"/>
                  <a:cs typeface="DejaVu Sans"/>
                </a:rPr>
                <a:t>SOM</a:t>
              </a:r>
            </a:p>
            <a:p>
              <a:pPr algn="ctr" defTabSz="622304">
                <a:lnSpc>
                  <a:spcPct val="90000"/>
                </a:lnSpc>
                <a:spcAft>
                  <a:spcPts val="4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1000" b="1" smtClean="0">
                  <a:solidFill>
                    <a:srgbClr val="FFFFFF"/>
                  </a:solidFill>
                  <a:latin typeface="Arial"/>
                  <a:ea typeface="DejaVu Sans"/>
                  <a:cs typeface="DejaVu Sans"/>
                </a:rPr>
                <a:t>Тактика</a:t>
              </a:r>
            </a:p>
          </p:txBody>
        </p:sp>
      </p:grpSp>
      <p:sp>
        <p:nvSpPr>
          <p:cNvPr id="9" name="TextBox 5"/>
          <p:cNvSpPr txBox="1"/>
          <p:nvPr/>
        </p:nvSpPr>
        <p:spPr>
          <a:xfrm>
            <a:off x="4469943" y="1998338"/>
            <a:ext cx="5610685" cy="47286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PAM (Potential </a:t>
            </a:r>
            <a:r>
              <a:rPr lang="de-DE" sz="1200" b="1" i="1" dirty="0" err="1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Available</a:t>
            </a:r>
            <a:r>
              <a:rPr lang="de-DE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Market) – 645 183 </a:t>
            </a:r>
            <a:r>
              <a:rPr lang="ru-RU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чел. – жители Ижевска –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322 591 500 руб.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/>
            </a:r>
            <a:br>
              <a:rPr lang="ru-RU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</a:br>
            <a:r>
              <a:rPr lang="de-DE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TAM (Total </a:t>
            </a:r>
            <a:r>
              <a:rPr lang="de-DE" sz="1200" b="1" i="1" dirty="0" err="1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Addressable</a:t>
            </a:r>
            <a:r>
              <a:rPr lang="de-DE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Market) – 200 570 </a:t>
            </a:r>
            <a:r>
              <a:rPr lang="ru-RU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чел. – люди в возрасте от 14-40 лет – 100 285 000 руб.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200" b="1" i="1" dirty="0" smtClean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SAM (</a:t>
            </a:r>
            <a:r>
              <a:rPr lang="de-DE" sz="1200" b="1" i="1" dirty="0" err="1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Serviceable</a:t>
            </a:r>
            <a:r>
              <a:rPr lang="de-DE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200" b="1" i="1" dirty="0" err="1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Available</a:t>
            </a:r>
            <a:r>
              <a:rPr lang="de-DE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Market) – </a:t>
            </a:r>
            <a:r>
              <a:rPr lang="de-DE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12 034 </a:t>
            </a:r>
            <a:r>
              <a:rPr lang="ru-RU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чел. – около 6% интересуются китайским языком – 6 017 000 руб.</a:t>
            </a:r>
            <a:endParaRPr lang="ru-RU" sz="1200" b="1" i="1" dirty="0" smtClean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200" b="1" i="1" dirty="0" smtClean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SOM (</a:t>
            </a:r>
            <a:r>
              <a:rPr lang="de-DE" sz="1200" b="1" i="1" dirty="0" err="1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Serviceable</a:t>
            </a:r>
            <a:r>
              <a:rPr lang="de-DE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&amp; </a:t>
            </a:r>
            <a:r>
              <a:rPr lang="de-DE" sz="1200" b="1" i="1" dirty="0" err="1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Obtainable</a:t>
            </a:r>
            <a:r>
              <a:rPr lang="de-DE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Market) –  5 295 </a:t>
            </a:r>
            <a:r>
              <a:rPr lang="ru-RU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чел. – примерно 44% от интересующихся будут готовы приобрести нашу продукцию – 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1" i="1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2 647 500 руб.</a:t>
            </a:r>
          </a:p>
        </p:txBody>
      </p:sp>
    </p:spTree>
    <p:extLst>
      <p:ext uri="{BB962C8B-B14F-4D97-AF65-F5344CB8AC3E}">
        <p14:creationId xmlns:p14="http://schemas.microsoft.com/office/powerpoint/2010/main" val="121855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48"/>
          <p:cNvSpPr/>
          <p:nvPr/>
        </p:nvSpPr>
        <p:spPr>
          <a:xfrm>
            <a:off x="1079997" y="1079997"/>
            <a:ext cx="8099636" cy="341963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rmAutofit/>
          </a:bodyPr>
          <a:lstStyle/>
          <a:p>
            <a:pPr marL="431999" indent="-323642" algn="ctr">
              <a:spcBef>
                <a:spcPts val="1415"/>
              </a:spcBef>
              <a:buClr>
                <a:srgbClr val="000000"/>
              </a:buClr>
              <a:buSzPct val="45000"/>
              <a:buFont typeface="Wingdings"/>
              <a:buChar char="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3200" spc="-1" smtClean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3" name="Заголовок 1"/>
          <p:cNvSpPr txBox="1">
            <a:spLocks noGrp="1"/>
          </p:cNvSpPr>
          <p:nvPr>
            <p:ph type="title"/>
          </p:nvPr>
        </p:nvSpPr>
        <p:spPr>
          <a:xfrm>
            <a:off x="20135" y="7690"/>
            <a:ext cx="10060484" cy="982797"/>
          </a:xfrm>
        </p:spPr>
        <p:txBody>
          <a:bodyPr/>
          <a:lstStyle/>
          <a:p>
            <a:pPr lvl="0"/>
            <a:r>
              <a:rPr lang="ru-RU" spc="0">
                <a:ea typeface="MS Gothic" pitchFamily="49"/>
              </a:rPr>
              <a:t>Анализ конкурентов</a:t>
            </a:r>
          </a:p>
        </p:txBody>
      </p:sp>
      <p:grpSp>
        <p:nvGrpSpPr>
          <p:cNvPr id="4" name="Схема 2"/>
          <p:cNvGrpSpPr/>
          <p:nvPr/>
        </p:nvGrpSpPr>
        <p:grpSpPr>
          <a:xfrm>
            <a:off x="20135" y="1390774"/>
            <a:ext cx="10040348" cy="2879712"/>
            <a:chOff x="20135" y="1390774"/>
            <a:chExt cx="10040348" cy="3161703"/>
          </a:xfrm>
        </p:grpSpPr>
        <p:sp>
          <p:nvSpPr>
            <p:cNvPr id="5" name="Полилиния 4"/>
            <p:cNvSpPr/>
            <p:nvPr/>
          </p:nvSpPr>
          <p:spPr>
            <a:xfrm>
              <a:off x="23271" y="1398209"/>
              <a:ext cx="3059170" cy="897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9169"/>
                <a:gd name="f7" fmla="val 897196"/>
                <a:gd name="f8" fmla="+- 0 0 -90"/>
                <a:gd name="f9" fmla="*/ f3 1 3059169"/>
                <a:gd name="f10" fmla="*/ f4 1 897196"/>
                <a:gd name="f11" fmla="+- f7 0 f5"/>
                <a:gd name="f12" fmla="+- f6 0 f5"/>
                <a:gd name="f13" fmla="*/ f8 f0 1"/>
                <a:gd name="f14" fmla="*/ f12 1 3059169"/>
                <a:gd name="f15" fmla="*/ f11 1 897196"/>
                <a:gd name="f16" fmla="*/ 0 f12 1"/>
                <a:gd name="f17" fmla="*/ 0 f11 1"/>
                <a:gd name="f18" fmla="*/ 3059169 f12 1"/>
                <a:gd name="f19" fmla="*/ 897196 f11 1"/>
                <a:gd name="f20" fmla="*/ f13 1 f2"/>
                <a:gd name="f21" fmla="*/ f16 1 3059169"/>
                <a:gd name="f22" fmla="*/ f17 1 897196"/>
                <a:gd name="f23" fmla="*/ f18 1 3059169"/>
                <a:gd name="f24" fmla="*/ f19 1 897196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3059169" h="89719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008C9D"/>
            </a:solidFill>
            <a:ln cap="flat">
              <a:noFill/>
              <a:prstDash val="solid"/>
            </a:ln>
          </p:spPr>
          <p:txBody>
            <a:bodyPr vert="horz" wrap="square" lIns="184909" tIns="105668" rIns="184909" bIns="105668" anchor="ctr" anchorCtr="1" compatLnSpc="1">
              <a:noAutofit/>
            </a:bodyPr>
            <a:lstStyle/>
            <a:p>
              <a:pPr algn="ctr" defTabSz="1155701">
                <a:lnSpc>
                  <a:spcPct val="90000"/>
                </a:lnSpc>
                <a:spcAft>
                  <a:spcPts val="11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smtClean="0">
                  <a:solidFill>
                    <a:srgbClr val="FFFFFF"/>
                  </a:solidFill>
                  <a:latin typeface="Arial"/>
                  <a:ea typeface="DejaVu Sans"/>
                  <a:cs typeface="DejaVu Sans"/>
                </a:rPr>
                <a:t>Конкуренты Продукты/Услуги</a:t>
              </a:r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20135" y="2260396"/>
              <a:ext cx="3059170" cy="225707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9169"/>
                <a:gd name="f7" fmla="val 2257076"/>
                <a:gd name="f8" fmla="+- 0 0 -90"/>
                <a:gd name="f9" fmla="*/ f3 1 3059169"/>
                <a:gd name="f10" fmla="*/ f4 1 2257076"/>
                <a:gd name="f11" fmla="+- f7 0 f5"/>
                <a:gd name="f12" fmla="+- f6 0 f5"/>
                <a:gd name="f13" fmla="*/ f8 f0 1"/>
                <a:gd name="f14" fmla="*/ f12 1 3059169"/>
                <a:gd name="f15" fmla="*/ f11 1 2257076"/>
                <a:gd name="f16" fmla="*/ 0 f12 1"/>
                <a:gd name="f17" fmla="*/ 0 f11 1"/>
                <a:gd name="f18" fmla="*/ 3059169 f12 1"/>
                <a:gd name="f19" fmla="*/ 2257076 f11 1"/>
                <a:gd name="f20" fmla="*/ f13 1 f2"/>
                <a:gd name="f21" fmla="*/ f16 1 3059169"/>
                <a:gd name="f22" fmla="*/ f17 1 2257076"/>
                <a:gd name="f23" fmla="*/ f18 1 3059169"/>
                <a:gd name="f24" fmla="*/ f19 1 2257076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3059169" h="225707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A4D4E2"/>
            </a:solidFill>
            <a:ln w="25402" cap="flat">
              <a:solidFill>
                <a:srgbClr val="D0D8E8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106683" tIns="106683" rIns="142244" bIns="160020" anchor="t" anchorCtr="0" compatLnSpc="1">
              <a:noAutofit/>
            </a:bodyPr>
            <a:lstStyle/>
            <a:p>
              <a:pPr marL="228600" lvl="1" indent="-228600" defTabSz="888997">
                <a:lnSpc>
                  <a:spcPct val="90000"/>
                </a:lnSpc>
                <a:spcAft>
                  <a:spcPts val="400"/>
                </a:spcAft>
                <a:buSzPct val="100000"/>
                <a:buFontTx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dirty="0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Печенье на заказ</a:t>
              </a:r>
            </a:p>
            <a:p>
              <a:pPr marL="228600" lvl="1" indent="-228600" defTabSz="888997">
                <a:lnSpc>
                  <a:spcPct val="90000"/>
                </a:lnSpc>
                <a:spcAft>
                  <a:spcPts val="400"/>
                </a:spcAft>
                <a:buSzPct val="100000"/>
                <a:buFontTx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dirty="0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Учебные материалы, помогающие запоминать иероглифы</a:t>
              </a: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3510729" y="1398209"/>
              <a:ext cx="3059170" cy="897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9169"/>
                <a:gd name="f7" fmla="val 897196"/>
                <a:gd name="f8" fmla="+- 0 0 -90"/>
                <a:gd name="f9" fmla="*/ f3 1 3059169"/>
                <a:gd name="f10" fmla="*/ f4 1 897196"/>
                <a:gd name="f11" fmla="+- f7 0 f5"/>
                <a:gd name="f12" fmla="+- f6 0 f5"/>
                <a:gd name="f13" fmla="*/ f8 f0 1"/>
                <a:gd name="f14" fmla="*/ f12 1 3059169"/>
                <a:gd name="f15" fmla="*/ f11 1 897196"/>
                <a:gd name="f16" fmla="*/ 0 f12 1"/>
                <a:gd name="f17" fmla="*/ 0 f11 1"/>
                <a:gd name="f18" fmla="*/ 3059169 f12 1"/>
                <a:gd name="f19" fmla="*/ 897196 f11 1"/>
                <a:gd name="f20" fmla="*/ f13 1 f2"/>
                <a:gd name="f21" fmla="*/ f16 1 3059169"/>
                <a:gd name="f22" fmla="*/ f17 1 897196"/>
                <a:gd name="f23" fmla="*/ f18 1 3059169"/>
                <a:gd name="f24" fmla="*/ f19 1 897196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3059169" h="89719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008C9D"/>
            </a:solidFill>
            <a:ln cap="flat">
              <a:noFill/>
              <a:prstDash val="solid"/>
            </a:ln>
          </p:spPr>
          <p:txBody>
            <a:bodyPr vert="horz" wrap="square" lIns="184909" tIns="105668" rIns="184909" bIns="105668" anchor="ctr" anchorCtr="1" compatLnSpc="1">
              <a:noAutofit/>
            </a:bodyPr>
            <a:lstStyle/>
            <a:p>
              <a:pPr algn="ctr" defTabSz="1155701">
                <a:lnSpc>
                  <a:spcPct val="90000"/>
                </a:lnSpc>
                <a:spcAft>
                  <a:spcPts val="11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smtClean="0">
                  <a:solidFill>
                    <a:srgbClr val="FFFFFF"/>
                  </a:solidFill>
                  <a:latin typeface="Arial"/>
                  <a:ea typeface="DejaVu Sans"/>
                  <a:cs typeface="DejaVu Sans"/>
                </a:rPr>
                <a:t>Фирмы конкуренты</a:t>
              </a: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3510729" y="2295400"/>
              <a:ext cx="3059170" cy="225707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9169"/>
                <a:gd name="f7" fmla="val 2257076"/>
                <a:gd name="f8" fmla="+- 0 0 -90"/>
                <a:gd name="f9" fmla="*/ f3 1 3059169"/>
                <a:gd name="f10" fmla="*/ f4 1 2257076"/>
                <a:gd name="f11" fmla="+- f7 0 f5"/>
                <a:gd name="f12" fmla="+- f6 0 f5"/>
                <a:gd name="f13" fmla="*/ f8 f0 1"/>
                <a:gd name="f14" fmla="*/ f12 1 3059169"/>
                <a:gd name="f15" fmla="*/ f11 1 2257076"/>
                <a:gd name="f16" fmla="*/ 0 f12 1"/>
                <a:gd name="f17" fmla="*/ 0 f11 1"/>
                <a:gd name="f18" fmla="*/ 3059169 f12 1"/>
                <a:gd name="f19" fmla="*/ 2257076 f11 1"/>
                <a:gd name="f20" fmla="*/ f13 1 f2"/>
                <a:gd name="f21" fmla="*/ f16 1 3059169"/>
                <a:gd name="f22" fmla="*/ f17 1 2257076"/>
                <a:gd name="f23" fmla="*/ f18 1 3059169"/>
                <a:gd name="f24" fmla="*/ f19 1 2257076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3059169" h="225707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A4D4E2">
                <a:alpha val="90000"/>
              </a:srgbClr>
            </a:solidFill>
            <a:ln w="25402" cap="flat">
              <a:solidFill>
                <a:srgbClr val="D0D8E8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96012" tIns="96012" rIns="128016" bIns="144018" anchor="t" anchorCtr="0" compatLnSpc="1">
              <a:noAutofit/>
            </a:bodyPr>
            <a:lstStyle/>
            <a:p>
              <a:pPr marL="171450" lvl="1" indent="-171450" defTabSz="800100">
                <a:lnSpc>
                  <a:spcPct val="90000"/>
                </a:lnSpc>
                <a:spcAft>
                  <a:spcPts val="300"/>
                </a:spcAft>
                <a:buSzPct val="100000"/>
                <a:buFontTx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dirty="0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Кондитеры г. Ижевска</a:t>
              </a:r>
            </a:p>
            <a:p>
              <a:pPr marL="171450" lvl="1" indent="-171450" defTabSz="800100">
                <a:lnSpc>
                  <a:spcPct val="90000"/>
                </a:lnSpc>
                <a:spcAft>
                  <a:spcPts val="300"/>
                </a:spcAft>
                <a:buSzPct val="100000"/>
                <a:buFontTx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dirty="0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«</a:t>
              </a:r>
              <a:r>
                <a:rPr lang="en-GB" dirty="0" err="1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Candyland</a:t>
              </a:r>
              <a:r>
                <a:rPr lang="en-GB" dirty="0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 </a:t>
              </a:r>
              <a:r>
                <a:rPr lang="en-GB" dirty="0" err="1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Izh</a:t>
              </a:r>
              <a:r>
                <a:rPr lang="ru-RU" dirty="0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»</a:t>
              </a:r>
              <a:endParaRPr lang="en-GB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endParaRPr>
            </a:p>
            <a:p>
              <a:pPr marL="171450" lvl="1" indent="-171450" defTabSz="800100">
                <a:lnSpc>
                  <a:spcPct val="90000"/>
                </a:lnSpc>
                <a:spcAft>
                  <a:spcPts val="300"/>
                </a:spcAft>
                <a:buSzPct val="100000"/>
                <a:buFontTx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dirty="0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«</a:t>
              </a:r>
              <a:r>
                <a:rPr lang="en-GB" dirty="0" err="1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Vkusno.Vkusno</a:t>
              </a:r>
              <a:r>
                <a:rPr lang="ru-RU" dirty="0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»</a:t>
              </a:r>
            </a:p>
            <a:p>
              <a:pPr marL="171450" lvl="1" indent="-171450" defTabSz="800100">
                <a:lnSpc>
                  <a:spcPct val="90000"/>
                </a:lnSpc>
                <a:spcAft>
                  <a:spcPts val="300"/>
                </a:spcAft>
                <a:buSzPct val="100000"/>
                <a:buFontTx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dirty="0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«1000 самых употребляемых иероглифов китайского языка» учебное пособие</a:t>
              </a: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7001313" y="1390774"/>
              <a:ext cx="3059170" cy="897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9169"/>
                <a:gd name="f7" fmla="val 897196"/>
                <a:gd name="f8" fmla="+- 0 0 -90"/>
                <a:gd name="f9" fmla="*/ f3 1 3059169"/>
                <a:gd name="f10" fmla="*/ f4 1 897196"/>
                <a:gd name="f11" fmla="+- f7 0 f5"/>
                <a:gd name="f12" fmla="+- f6 0 f5"/>
                <a:gd name="f13" fmla="*/ f8 f0 1"/>
                <a:gd name="f14" fmla="*/ f12 1 3059169"/>
                <a:gd name="f15" fmla="*/ f11 1 897196"/>
                <a:gd name="f16" fmla="*/ 0 f12 1"/>
                <a:gd name="f17" fmla="*/ 0 f11 1"/>
                <a:gd name="f18" fmla="*/ 3059169 f12 1"/>
                <a:gd name="f19" fmla="*/ 897196 f11 1"/>
                <a:gd name="f20" fmla="*/ f13 1 f2"/>
                <a:gd name="f21" fmla="*/ f16 1 3059169"/>
                <a:gd name="f22" fmla="*/ f17 1 897196"/>
                <a:gd name="f23" fmla="*/ f18 1 3059169"/>
                <a:gd name="f24" fmla="*/ f19 1 897196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3059169" h="89719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008C9D"/>
            </a:solidFill>
            <a:ln cap="flat">
              <a:noFill/>
              <a:prstDash val="solid"/>
            </a:ln>
          </p:spPr>
          <p:txBody>
            <a:bodyPr vert="horz" wrap="square" lIns="184909" tIns="105668" rIns="184909" bIns="105668" anchor="ctr" anchorCtr="1" compatLnSpc="1">
              <a:noAutofit/>
            </a:bodyPr>
            <a:lstStyle/>
            <a:p>
              <a:pPr algn="ctr" defTabSz="1155701">
                <a:lnSpc>
                  <a:spcPct val="90000"/>
                </a:lnSpc>
                <a:spcAft>
                  <a:spcPts val="11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smtClean="0">
                  <a:solidFill>
                    <a:srgbClr val="FFFFFF"/>
                  </a:solidFill>
                  <a:latin typeface="Arial"/>
                  <a:ea typeface="DejaVu Sans"/>
                  <a:cs typeface="DejaVu Sans"/>
                </a:rPr>
                <a:t>Наши преимущества</a:t>
              </a: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6998177" y="2295400"/>
              <a:ext cx="3059170" cy="225707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9169"/>
                <a:gd name="f7" fmla="val 2257076"/>
                <a:gd name="f8" fmla="+- 0 0 -90"/>
                <a:gd name="f9" fmla="*/ f3 1 3059169"/>
                <a:gd name="f10" fmla="*/ f4 1 2257076"/>
                <a:gd name="f11" fmla="+- f7 0 f5"/>
                <a:gd name="f12" fmla="+- f6 0 f5"/>
                <a:gd name="f13" fmla="*/ f8 f0 1"/>
                <a:gd name="f14" fmla="*/ f12 1 3059169"/>
                <a:gd name="f15" fmla="*/ f11 1 2257076"/>
                <a:gd name="f16" fmla="*/ 0 f12 1"/>
                <a:gd name="f17" fmla="*/ 0 f11 1"/>
                <a:gd name="f18" fmla="*/ 3059169 f12 1"/>
                <a:gd name="f19" fmla="*/ 2257076 f11 1"/>
                <a:gd name="f20" fmla="*/ f13 1 f2"/>
                <a:gd name="f21" fmla="*/ f16 1 3059169"/>
                <a:gd name="f22" fmla="*/ f17 1 2257076"/>
                <a:gd name="f23" fmla="*/ f18 1 3059169"/>
                <a:gd name="f24" fmla="*/ f19 1 2257076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3059169" h="225707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A4D4E2">
                <a:alpha val="90000"/>
              </a:srgbClr>
            </a:solidFill>
            <a:ln w="25402" cap="flat">
              <a:solidFill>
                <a:srgbClr val="D0D8E8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106683" tIns="106683" rIns="142244" bIns="160020" anchor="t" anchorCtr="0" compatLnSpc="1">
              <a:noAutofit/>
            </a:bodyPr>
            <a:lstStyle/>
            <a:p>
              <a:pPr marL="228600" lvl="1" indent="-228600" defTabSz="888997">
                <a:lnSpc>
                  <a:spcPct val="90000"/>
                </a:lnSpc>
                <a:spcAft>
                  <a:spcPts val="400"/>
                </a:spcAft>
                <a:buSzPct val="100000"/>
                <a:buFontTx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dirty="0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Игровая форма</a:t>
              </a:r>
            </a:p>
            <a:p>
              <a:pPr marL="228600" lvl="1" indent="-228600" defTabSz="888997">
                <a:lnSpc>
                  <a:spcPct val="90000"/>
                </a:lnSpc>
                <a:spcAft>
                  <a:spcPts val="400"/>
                </a:spcAft>
                <a:buSzPct val="100000"/>
                <a:buFontTx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dirty="0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Возможность вкусно перекусить и повторить/выучить новые иероглифы</a:t>
              </a:r>
            </a:p>
            <a:p>
              <a:pPr marL="228600" lvl="1" indent="-228600" defTabSz="888997">
                <a:lnSpc>
                  <a:spcPct val="90000"/>
                </a:lnSpc>
                <a:spcAft>
                  <a:spcPts val="400"/>
                </a:spcAft>
                <a:buSzPct val="100000"/>
                <a:buFontTx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dirty="0" smtClean="0">
                  <a:solidFill>
                    <a:srgbClr val="000000"/>
                  </a:solidFill>
                  <a:latin typeface="Arial"/>
                  <a:ea typeface="DejaVu Sans"/>
                  <a:cs typeface="DejaVu Sans"/>
                </a:rPr>
                <a:t>Уникальный подарок</a:t>
              </a:r>
            </a:p>
            <a:p>
              <a:pPr marL="228600" lvl="1" indent="-228600" defTabSz="1155701">
                <a:lnSpc>
                  <a:spcPct val="90000"/>
                </a:lnSpc>
                <a:spcAft>
                  <a:spcPts val="500"/>
                </a:spcAft>
                <a:buSzPct val="100000"/>
                <a:buFontTx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600" dirty="0" smtClean="0">
                <a:solidFill>
                  <a:srgbClr val="000000"/>
                </a:solidFill>
                <a:latin typeface="Arial"/>
                <a:ea typeface="DejaVu Sans"/>
                <a:cs typeface="DejaVu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13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12787"/>
            <a:ext cx="10080625" cy="982800"/>
          </a:xfrm>
        </p:spPr>
        <p:txBody>
          <a:bodyPr lIns="720000"/>
          <a:lstStyle/>
          <a:p>
            <a:r>
              <a:rPr lang="ru-RU" sz="4400" dirty="0">
                <a:ea typeface="MS Gothic" pitchFamily="49" charset="-128"/>
              </a:rPr>
              <a:t>Бизнес-модель</a:t>
            </a:r>
            <a:endParaRPr sz="4400" dirty="0"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8B98229-FC90-4EF5-9CF9-232DC513A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65834"/>
              </p:ext>
            </p:extLst>
          </p:nvPr>
        </p:nvGraphicFramePr>
        <p:xfrm>
          <a:off x="0" y="931307"/>
          <a:ext cx="10080626" cy="464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309733449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76935719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19455452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019544685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25402816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3569390149"/>
                    </a:ext>
                  </a:extLst>
                </a:gridCol>
              </a:tblGrid>
              <a:tr h="1546757"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партнёры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виды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Взаимоотношения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Потребительские сегменты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279285"/>
                  </a:ext>
                </a:extLst>
              </a:tr>
              <a:tr h="15467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Каналы сбыта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141242"/>
                  </a:ext>
                </a:extLst>
              </a:tr>
              <a:tr h="1546757"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Потоки поступления доходов</a:t>
                      </a:r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265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9434DA-AB57-458B-ABDB-EA1B176EC3F8}"/>
              </a:ext>
            </a:extLst>
          </p:cNvPr>
          <p:cNvSpPr txBox="1"/>
          <p:nvPr/>
        </p:nvSpPr>
        <p:spPr>
          <a:xfrm>
            <a:off x="8098283" y="1400665"/>
            <a:ext cx="1871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Родители молодого и среднего возраста, имеющие детей с 5 до 15 лет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Преподаватели китайского языка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Студенты 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Люди, заинтересованные в изучении китайского языка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50915-D032-4573-90CB-201A188317EF}"/>
              </a:ext>
            </a:extLst>
          </p:cNvPr>
          <p:cNvSpPr txBox="1"/>
          <p:nvPr/>
        </p:nvSpPr>
        <p:spPr>
          <a:xfrm>
            <a:off x="4068203" y="1488520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Уникальность товара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Изготовление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на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заказ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Ручная работа</a:t>
            </a: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Особый подход к изучению языка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Доступность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3FF6-DBE7-4402-A77C-0B148DED1794}"/>
              </a:ext>
            </a:extLst>
          </p:cNvPr>
          <p:cNvSpPr txBox="1"/>
          <p:nvPr/>
        </p:nvSpPr>
        <p:spPr>
          <a:xfrm>
            <a:off x="6159355" y="2739493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Продажи через Интернет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i="1" dirty="0" smtClean="0">
                <a:solidFill>
                  <a:schemeClr val="bg1">
                    <a:lumMod val="50000"/>
                  </a:schemeClr>
                </a:solidFill>
              </a:rPr>
              <a:t>Курсы китайского языка</a:t>
            </a:r>
            <a:endParaRPr lang="ru-RU" sz="12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1C09C-5AB1-4DDC-A1FF-5BCC5D71F70B}"/>
              </a:ext>
            </a:extLst>
          </p:cNvPr>
          <p:cNvSpPr txBox="1"/>
          <p:nvPr/>
        </p:nvSpPr>
        <p:spPr>
          <a:xfrm>
            <a:off x="6119371" y="1458587"/>
            <a:ext cx="197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Персональная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Интеллектуальная поддержка</a:t>
            </a:r>
          </a:p>
          <a:p>
            <a:pPr indent="7938">
              <a:buFont typeface="Arial" panose="020B0604020202020204" pitchFamily="34" charset="0"/>
              <a:buChar char="•"/>
            </a:pP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4357B-2D23-4FCD-B5C5-38AAC0299F7B}"/>
              </a:ext>
            </a:extLst>
          </p:cNvPr>
          <p:cNvSpPr txBox="1"/>
          <p:nvPr/>
        </p:nvSpPr>
        <p:spPr>
          <a:xfrm>
            <a:off x="5236961" y="4367975"/>
            <a:ext cx="5040314" cy="430887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15875" indent="-15875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Выручка от продажи печенья</a:t>
            </a:r>
          </a:p>
          <a:p>
            <a:endParaRPr lang="ru-RU" sz="1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5875" indent="-15875">
              <a:buFont typeface="Arial" panose="020B0604020202020204" pitchFamily="34" charset="0"/>
              <a:buChar char="•"/>
            </a:pP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E1D43-83B7-45A8-B096-166712F58DCA}"/>
              </a:ext>
            </a:extLst>
          </p:cNvPr>
          <p:cNvSpPr txBox="1"/>
          <p:nvPr/>
        </p:nvSpPr>
        <p:spPr>
          <a:xfrm>
            <a:off x="2070858" y="2836657"/>
            <a:ext cx="187196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Материальные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ресурсы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Финансы</a:t>
            </a:r>
          </a:p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Интеллектуальные ресурсы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AE428-4C2F-4E0C-8D37-FD408E4E4639}"/>
              </a:ext>
            </a:extLst>
          </p:cNvPr>
          <p:cNvSpPr txBox="1"/>
          <p:nvPr/>
        </p:nvSpPr>
        <p:spPr>
          <a:xfrm>
            <a:off x="2089291" y="1596723"/>
            <a:ext cx="19789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938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Продажа печенья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C98E2-0025-4FB8-B7E2-295E6215AAB3}"/>
              </a:ext>
            </a:extLst>
          </p:cNvPr>
          <p:cNvSpPr txBox="1"/>
          <p:nvPr/>
        </p:nvSpPr>
        <p:spPr>
          <a:xfrm>
            <a:off x="71954" y="1617334"/>
            <a:ext cx="1871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Поставщики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Курсы китайского при университете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Онлайн-школы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Порталы с целевой аудиторией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9E95C-9ADE-4F77-9636-FB94B462239A}"/>
              </a:ext>
            </a:extLst>
          </p:cNvPr>
          <p:cNvSpPr txBox="1"/>
          <p:nvPr/>
        </p:nvSpPr>
        <p:spPr>
          <a:xfrm>
            <a:off x="89506" y="4269906"/>
            <a:ext cx="4878798" cy="64633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Оплата коммунальных услуг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Закупка ингредиентов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</a:rPr>
              <a:t>Затраты на упаковку</a:t>
            </a:r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3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48"/>
          <p:cNvSpPr/>
          <p:nvPr/>
        </p:nvSpPr>
        <p:spPr>
          <a:xfrm>
            <a:off x="1012030" y="1430039"/>
            <a:ext cx="8099636" cy="341963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rmAutofit/>
          </a:bodyPr>
          <a:lstStyle/>
          <a:p>
            <a:pPr marL="431999" indent="-323642" algn="ctr">
              <a:spcBef>
                <a:spcPts val="1415"/>
              </a:spcBef>
              <a:buClr>
                <a:srgbClr val="000000"/>
              </a:buClr>
              <a:buSzPct val="45000"/>
              <a:buFont typeface="Wingdings"/>
              <a:buChar char="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3200" spc="-1" smtClean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3" name="Заголовок 1"/>
          <p:cNvSpPr txBox="1">
            <a:spLocks noGrp="1"/>
          </p:cNvSpPr>
          <p:nvPr>
            <p:ph type="title"/>
          </p:nvPr>
        </p:nvSpPr>
        <p:spPr>
          <a:xfrm>
            <a:off x="38295" y="130466"/>
            <a:ext cx="10047098" cy="982797"/>
          </a:xfrm>
        </p:spPr>
        <p:txBody>
          <a:bodyPr lIns="719998"/>
          <a:lstStyle/>
          <a:p>
            <a:pPr lvl="0"/>
            <a:r>
              <a:rPr lang="ru-RU" sz="4000" spc="0">
                <a:ea typeface="MS Gothic" pitchFamily="49"/>
              </a:rPr>
              <a:t>Процесс производства товара (оказания услуги)</a:t>
            </a:r>
          </a:p>
        </p:txBody>
      </p:sp>
      <p:sp>
        <p:nvSpPr>
          <p:cNvPr id="4" name="Схема 9"/>
          <p:cNvSpPr/>
          <p:nvPr/>
        </p:nvSpPr>
        <p:spPr>
          <a:xfrm>
            <a:off x="392908" y="2084411"/>
            <a:ext cx="2593183" cy="93025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93183"/>
              <a:gd name="f7" fmla="val 930255"/>
              <a:gd name="f8" fmla="val 155046"/>
              <a:gd name="f9" fmla="val 69416"/>
              <a:gd name="f10" fmla="val 2438137"/>
              <a:gd name="f11" fmla="val 2523767"/>
              <a:gd name="f12" fmla="val 775209"/>
              <a:gd name="f13" fmla="val 860839"/>
              <a:gd name="f14" fmla="+- 0 0 -90"/>
              <a:gd name="f15" fmla="*/ f3 1 2593183"/>
              <a:gd name="f16" fmla="*/ f4 1 930255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2593183"/>
              <a:gd name="f25" fmla="*/ f21 1 930255"/>
              <a:gd name="f26" fmla="*/ 0 f22 1"/>
              <a:gd name="f27" fmla="*/ 155046 f21 1"/>
              <a:gd name="f28" fmla="*/ 155046 f22 1"/>
              <a:gd name="f29" fmla="*/ 0 f21 1"/>
              <a:gd name="f30" fmla="*/ 2438137 f22 1"/>
              <a:gd name="f31" fmla="*/ 2593183 f22 1"/>
              <a:gd name="f32" fmla="*/ 775209 f21 1"/>
              <a:gd name="f33" fmla="*/ 930255 f21 1"/>
              <a:gd name="f34" fmla="+- f23 0 f1"/>
              <a:gd name="f35" fmla="*/ f26 1 2593183"/>
              <a:gd name="f36" fmla="*/ f27 1 930255"/>
              <a:gd name="f37" fmla="*/ f28 1 2593183"/>
              <a:gd name="f38" fmla="*/ f29 1 930255"/>
              <a:gd name="f39" fmla="*/ f30 1 2593183"/>
              <a:gd name="f40" fmla="*/ f31 1 2593183"/>
              <a:gd name="f41" fmla="*/ f32 1 930255"/>
              <a:gd name="f42" fmla="*/ f33 1 930255"/>
              <a:gd name="f43" fmla="*/ f17 1 f24"/>
              <a:gd name="f44" fmla="*/ f18 1 f24"/>
              <a:gd name="f45" fmla="*/ f17 1 f25"/>
              <a:gd name="f46" fmla="*/ f19 1 f25"/>
              <a:gd name="f47" fmla="*/ f35 1 f24"/>
              <a:gd name="f48" fmla="*/ f36 1 f25"/>
              <a:gd name="f49" fmla="*/ f37 1 f24"/>
              <a:gd name="f50" fmla="*/ f38 1 f25"/>
              <a:gd name="f51" fmla="*/ f39 1 f24"/>
              <a:gd name="f52" fmla="*/ f40 1 f24"/>
              <a:gd name="f53" fmla="*/ f41 1 f25"/>
              <a:gd name="f54" fmla="*/ f42 1 f25"/>
              <a:gd name="f55" fmla="*/ f43 f15 1"/>
              <a:gd name="f56" fmla="*/ f44 f15 1"/>
              <a:gd name="f57" fmla="*/ f46 f16 1"/>
              <a:gd name="f58" fmla="*/ f45 f16 1"/>
              <a:gd name="f59" fmla="*/ f47 f15 1"/>
              <a:gd name="f60" fmla="*/ f48 f16 1"/>
              <a:gd name="f61" fmla="*/ f49 f15 1"/>
              <a:gd name="f62" fmla="*/ f50 f16 1"/>
              <a:gd name="f63" fmla="*/ f51 f15 1"/>
              <a:gd name="f64" fmla="*/ f52 f15 1"/>
              <a:gd name="f65" fmla="*/ f53 f16 1"/>
              <a:gd name="f66" fmla="*/ f54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9" y="f60"/>
              </a:cxn>
              <a:cxn ang="f34">
                <a:pos x="f61" y="f62"/>
              </a:cxn>
              <a:cxn ang="f34">
                <a:pos x="f63" y="f62"/>
              </a:cxn>
              <a:cxn ang="f34">
                <a:pos x="f64" y="f60"/>
              </a:cxn>
              <a:cxn ang="f34">
                <a:pos x="f64" y="f65"/>
              </a:cxn>
              <a:cxn ang="f34">
                <a:pos x="f63" y="f66"/>
              </a:cxn>
              <a:cxn ang="f34">
                <a:pos x="f61" y="f66"/>
              </a:cxn>
              <a:cxn ang="f34">
                <a:pos x="f59" y="f65"/>
              </a:cxn>
              <a:cxn ang="f34">
                <a:pos x="f59" y="f60"/>
              </a:cxn>
            </a:cxnLst>
            <a:rect l="f55" t="f58" r="f56" b="f57"/>
            <a:pathLst>
              <a:path w="2593183" h="930255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solidFill>
            <a:srgbClr val="008C9D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133045" tIns="133045" rIns="133045" bIns="133045" anchor="ctr" anchorCtr="1" compatLnSpc="1">
            <a:noAutofit/>
          </a:bodyPr>
          <a:lstStyle/>
          <a:p>
            <a:pPr algn="ctr" defTabSz="1022354">
              <a:lnSpc>
                <a:spcPct val="90000"/>
              </a:lnSpc>
              <a:spcAft>
                <a:spcPts val="10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300" dirty="0" smtClean="0">
                <a:solidFill>
                  <a:srgbClr val="FFFFFF"/>
                </a:solidFill>
              </a:rPr>
              <a:t>Закупка сырья</a:t>
            </a:r>
          </a:p>
        </p:txBody>
      </p:sp>
      <p:sp>
        <p:nvSpPr>
          <p:cNvPr id="5" name="Схема 10"/>
          <p:cNvSpPr/>
          <p:nvPr/>
        </p:nvSpPr>
        <p:spPr>
          <a:xfrm>
            <a:off x="6707983" y="2062794"/>
            <a:ext cx="2643192" cy="87516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43188"/>
              <a:gd name="f7" fmla="val 875160"/>
              <a:gd name="f8" fmla="val 145863"/>
              <a:gd name="f9" fmla="val 65305"/>
              <a:gd name="f10" fmla="val 2497325"/>
              <a:gd name="f11" fmla="val 2577883"/>
              <a:gd name="f12" fmla="val 729297"/>
              <a:gd name="f13" fmla="val 809855"/>
              <a:gd name="f14" fmla="+- 0 0 -90"/>
              <a:gd name="f15" fmla="*/ f3 1 2643188"/>
              <a:gd name="f16" fmla="*/ f4 1 875160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2643188"/>
              <a:gd name="f25" fmla="*/ f21 1 875160"/>
              <a:gd name="f26" fmla="*/ 0 f22 1"/>
              <a:gd name="f27" fmla="*/ 145863 f21 1"/>
              <a:gd name="f28" fmla="*/ 145863 f22 1"/>
              <a:gd name="f29" fmla="*/ 0 f21 1"/>
              <a:gd name="f30" fmla="*/ 2497325 f22 1"/>
              <a:gd name="f31" fmla="*/ 2643188 f22 1"/>
              <a:gd name="f32" fmla="*/ 729297 f21 1"/>
              <a:gd name="f33" fmla="*/ 875160 f21 1"/>
              <a:gd name="f34" fmla="+- f23 0 f1"/>
              <a:gd name="f35" fmla="*/ f26 1 2643188"/>
              <a:gd name="f36" fmla="*/ f27 1 875160"/>
              <a:gd name="f37" fmla="*/ f28 1 2643188"/>
              <a:gd name="f38" fmla="*/ f29 1 875160"/>
              <a:gd name="f39" fmla="*/ f30 1 2643188"/>
              <a:gd name="f40" fmla="*/ f31 1 2643188"/>
              <a:gd name="f41" fmla="*/ f32 1 875160"/>
              <a:gd name="f42" fmla="*/ f33 1 875160"/>
              <a:gd name="f43" fmla="*/ f17 1 f24"/>
              <a:gd name="f44" fmla="*/ f18 1 f24"/>
              <a:gd name="f45" fmla="*/ f17 1 f25"/>
              <a:gd name="f46" fmla="*/ f19 1 f25"/>
              <a:gd name="f47" fmla="*/ f35 1 f24"/>
              <a:gd name="f48" fmla="*/ f36 1 f25"/>
              <a:gd name="f49" fmla="*/ f37 1 f24"/>
              <a:gd name="f50" fmla="*/ f38 1 f25"/>
              <a:gd name="f51" fmla="*/ f39 1 f24"/>
              <a:gd name="f52" fmla="*/ f40 1 f24"/>
              <a:gd name="f53" fmla="*/ f41 1 f25"/>
              <a:gd name="f54" fmla="*/ f42 1 f25"/>
              <a:gd name="f55" fmla="*/ f43 f15 1"/>
              <a:gd name="f56" fmla="*/ f44 f15 1"/>
              <a:gd name="f57" fmla="*/ f46 f16 1"/>
              <a:gd name="f58" fmla="*/ f45 f16 1"/>
              <a:gd name="f59" fmla="*/ f47 f15 1"/>
              <a:gd name="f60" fmla="*/ f48 f16 1"/>
              <a:gd name="f61" fmla="*/ f49 f15 1"/>
              <a:gd name="f62" fmla="*/ f50 f16 1"/>
              <a:gd name="f63" fmla="*/ f51 f15 1"/>
              <a:gd name="f64" fmla="*/ f52 f15 1"/>
              <a:gd name="f65" fmla="*/ f53 f16 1"/>
              <a:gd name="f66" fmla="*/ f54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9" y="f60"/>
              </a:cxn>
              <a:cxn ang="f34">
                <a:pos x="f61" y="f62"/>
              </a:cxn>
              <a:cxn ang="f34">
                <a:pos x="f63" y="f62"/>
              </a:cxn>
              <a:cxn ang="f34">
                <a:pos x="f64" y="f60"/>
              </a:cxn>
              <a:cxn ang="f34">
                <a:pos x="f64" y="f65"/>
              </a:cxn>
              <a:cxn ang="f34">
                <a:pos x="f63" y="f66"/>
              </a:cxn>
              <a:cxn ang="f34">
                <a:pos x="f61" y="f66"/>
              </a:cxn>
              <a:cxn ang="f34">
                <a:pos x="f59" y="f65"/>
              </a:cxn>
              <a:cxn ang="f34">
                <a:pos x="f59" y="f60"/>
              </a:cxn>
            </a:cxnLst>
            <a:rect l="f55" t="f58" r="f56" b="f57"/>
            <a:pathLst>
              <a:path w="2643188" h="875160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solidFill>
            <a:srgbClr val="008C9D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126543" tIns="126543" rIns="126543" bIns="126543" anchor="ctr" anchorCtr="1" compatLnSpc="1">
            <a:noAutofit/>
          </a:bodyPr>
          <a:lstStyle/>
          <a:p>
            <a:pPr algn="ctr" defTabSz="977895">
              <a:lnSpc>
                <a:spcPct val="90000"/>
              </a:lnSpc>
              <a:spcAft>
                <a:spcPts val="9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200" smtClean="0">
                <a:solidFill>
                  <a:srgbClr val="FFFFFF"/>
                </a:solidFill>
              </a:rPr>
              <a:t>Изготовление товара </a:t>
            </a:r>
          </a:p>
        </p:txBody>
      </p:sp>
      <p:sp>
        <p:nvSpPr>
          <p:cNvPr id="6" name="Схема 11"/>
          <p:cNvSpPr/>
          <p:nvPr/>
        </p:nvSpPr>
        <p:spPr>
          <a:xfrm>
            <a:off x="3564733" y="2066973"/>
            <a:ext cx="2450308" cy="91493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50306"/>
              <a:gd name="f7" fmla="val 914940"/>
              <a:gd name="f8" fmla="val 152493"/>
              <a:gd name="f9" fmla="val 68273"/>
              <a:gd name="f10" fmla="val 2297813"/>
              <a:gd name="f11" fmla="val 2382033"/>
              <a:gd name="f12" fmla="val 762447"/>
              <a:gd name="f13" fmla="val 846667"/>
              <a:gd name="f14" fmla="+- 0 0 -90"/>
              <a:gd name="f15" fmla="*/ f3 1 2450306"/>
              <a:gd name="f16" fmla="*/ f4 1 914940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2450306"/>
              <a:gd name="f25" fmla="*/ f21 1 914940"/>
              <a:gd name="f26" fmla="*/ 0 f22 1"/>
              <a:gd name="f27" fmla="*/ 152493 f21 1"/>
              <a:gd name="f28" fmla="*/ 152493 f22 1"/>
              <a:gd name="f29" fmla="*/ 0 f21 1"/>
              <a:gd name="f30" fmla="*/ 2297813 f22 1"/>
              <a:gd name="f31" fmla="*/ 2450306 f22 1"/>
              <a:gd name="f32" fmla="*/ 762447 f21 1"/>
              <a:gd name="f33" fmla="*/ 914940 f21 1"/>
              <a:gd name="f34" fmla="+- f23 0 f1"/>
              <a:gd name="f35" fmla="*/ f26 1 2450306"/>
              <a:gd name="f36" fmla="*/ f27 1 914940"/>
              <a:gd name="f37" fmla="*/ f28 1 2450306"/>
              <a:gd name="f38" fmla="*/ f29 1 914940"/>
              <a:gd name="f39" fmla="*/ f30 1 2450306"/>
              <a:gd name="f40" fmla="*/ f31 1 2450306"/>
              <a:gd name="f41" fmla="*/ f32 1 914940"/>
              <a:gd name="f42" fmla="*/ f33 1 914940"/>
              <a:gd name="f43" fmla="*/ f17 1 f24"/>
              <a:gd name="f44" fmla="*/ f18 1 f24"/>
              <a:gd name="f45" fmla="*/ f17 1 f25"/>
              <a:gd name="f46" fmla="*/ f19 1 f25"/>
              <a:gd name="f47" fmla="*/ f35 1 f24"/>
              <a:gd name="f48" fmla="*/ f36 1 f25"/>
              <a:gd name="f49" fmla="*/ f37 1 f24"/>
              <a:gd name="f50" fmla="*/ f38 1 f25"/>
              <a:gd name="f51" fmla="*/ f39 1 f24"/>
              <a:gd name="f52" fmla="*/ f40 1 f24"/>
              <a:gd name="f53" fmla="*/ f41 1 f25"/>
              <a:gd name="f54" fmla="*/ f42 1 f25"/>
              <a:gd name="f55" fmla="*/ f43 f15 1"/>
              <a:gd name="f56" fmla="*/ f44 f15 1"/>
              <a:gd name="f57" fmla="*/ f46 f16 1"/>
              <a:gd name="f58" fmla="*/ f45 f16 1"/>
              <a:gd name="f59" fmla="*/ f47 f15 1"/>
              <a:gd name="f60" fmla="*/ f48 f16 1"/>
              <a:gd name="f61" fmla="*/ f49 f15 1"/>
              <a:gd name="f62" fmla="*/ f50 f16 1"/>
              <a:gd name="f63" fmla="*/ f51 f15 1"/>
              <a:gd name="f64" fmla="*/ f52 f15 1"/>
              <a:gd name="f65" fmla="*/ f53 f16 1"/>
              <a:gd name="f66" fmla="*/ f54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9" y="f60"/>
              </a:cxn>
              <a:cxn ang="f34">
                <a:pos x="f61" y="f62"/>
              </a:cxn>
              <a:cxn ang="f34">
                <a:pos x="f63" y="f62"/>
              </a:cxn>
              <a:cxn ang="f34">
                <a:pos x="f64" y="f60"/>
              </a:cxn>
              <a:cxn ang="f34">
                <a:pos x="f64" y="f65"/>
              </a:cxn>
              <a:cxn ang="f34">
                <a:pos x="f63" y="f66"/>
              </a:cxn>
              <a:cxn ang="f34">
                <a:pos x="f61" y="f66"/>
              </a:cxn>
              <a:cxn ang="f34">
                <a:pos x="f59" y="f65"/>
              </a:cxn>
              <a:cxn ang="f34">
                <a:pos x="f59" y="f60"/>
              </a:cxn>
            </a:cxnLst>
            <a:rect l="f55" t="f58" r="f56" b="f57"/>
            <a:pathLst>
              <a:path w="2450306" h="914940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solidFill>
            <a:srgbClr val="008C9D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132295" tIns="132295" rIns="132295" bIns="132295" anchor="ctr" anchorCtr="1" compatLnSpc="1">
            <a:noAutofit/>
          </a:bodyPr>
          <a:lstStyle/>
          <a:p>
            <a:pPr algn="ctr" defTabSz="1022354">
              <a:lnSpc>
                <a:spcPct val="90000"/>
              </a:lnSpc>
              <a:spcAft>
                <a:spcPts val="10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300" smtClean="0">
                <a:solidFill>
                  <a:srgbClr val="FFFFFF"/>
                </a:solidFill>
              </a:rPr>
              <a:t>Подсчёт себестоимости </a:t>
            </a:r>
          </a:p>
        </p:txBody>
      </p:sp>
      <p:sp>
        <p:nvSpPr>
          <p:cNvPr id="7" name="Схема 12"/>
          <p:cNvSpPr/>
          <p:nvPr/>
        </p:nvSpPr>
        <p:spPr>
          <a:xfrm>
            <a:off x="5536408" y="3556659"/>
            <a:ext cx="2586032" cy="93599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86037"/>
              <a:gd name="f7" fmla="val 936000"/>
              <a:gd name="f8" fmla="val 156003"/>
              <a:gd name="f9" fmla="val 69845"/>
              <a:gd name="f10" fmla="val 2430034"/>
              <a:gd name="f11" fmla="val 2516192"/>
              <a:gd name="f12" fmla="val 779997"/>
              <a:gd name="f13" fmla="val 866155"/>
              <a:gd name="f14" fmla="+- 0 0 -90"/>
              <a:gd name="f15" fmla="*/ f3 1 2586037"/>
              <a:gd name="f16" fmla="*/ f4 1 936000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2586037"/>
              <a:gd name="f25" fmla="*/ f21 1 936000"/>
              <a:gd name="f26" fmla="*/ 0 f22 1"/>
              <a:gd name="f27" fmla="*/ 156003 f21 1"/>
              <a:gd name="f28" fmla="*/ 156003 f22 1"/>
              <a:gd name="f29" fmla="*/ 0 f21 1"/>
              <a:gd name="f30" fmla="*/ 2430034 f22 1"/>
              <a:gd name="f31" fmla="*/ 2586037 f22 1"/>
              <a:gd name="f32" fmla="*/ 779997 f21 1"/>
              <a:gd name="f33" fmla="*/ 936000 f21 1"/>
              <a:gd name="f34" fmla="+- f23 0 f1"/>
              <a:gd name="f35" fmla="*/ f26 1 2586037"/>
              <a:gd name="f36" fmla="*/ f27 1 936000"/>
              <a:gd name="f37" fmla="*/ f28 1 2586037"/>
              <a:gd name="f38" fmla="*/ f29 1 936000"/>
              <a:gd name="f39" fmla="*/ f30 1 2586037"/>
              <a:gd name="f40" fmla="*/ f31 1 2586037"/>
              <a:gd name="f41" fmla="*/ f32 1 936000"/>
              <a:gd name="f42" fmla="*/ f33 1 936000"/>
              <a:gd name="f43" fmla="*/ f17 1 f24"/>
              <a:gd name="f44" fmla="*/ f18 1 f24"/>
              <a:gd name="f45" fmla="*/ f17 1 f25"/>
              <a:gd name="f46" fmla="*/ f19 1 f25"/>
              <a:gd name="f47" fmla="*/ f35 1 f24"/>
              <a:gd name="f48" fmla="*/ f36 1 f25"/>
              <a:gd name="f49" fmla="*/ f37 1 f24"/>
              <a:gd name="f50" fmla="*/ f38 1 f25"/>
              <a:gd name="f51" fmla="*/ f39 1 f24"/>
              <a:gd name="f52" fmla="*/ f40 1 f24"/>
              <a:gd name="f53" fmla="*/ f41 1 f25"/>
              <a:gd name="f54" fmla="*/ f42 1 f25"/>
              <a:gd name="f55" fmla="*/ f43 f15 1"/>
              <a:gd name="f56" fmla="*/ f44 f15 1"/>
              <a:gd name="f57" fmla="*/ f46 f16 1"/>
              <a:gd name="f58" fmla="*/ f45 f16 1"/>
              <a:gd name="f59" fmla="*/ f47 f15 1"/>
              <a:gd name="f60" fmla="*/ f48 f16 1"/>
              <a:gd name="f61" fmla="*/ f49 f15 1"/>
              <a:gd name="f62" fmla="*/ f50 f16 1"/>
              <a:gd name="f63" fmla="*/ f51 f15 1"/>
              <a:gd name="f64" fmla="*/ f52 f15 1"/>
              <a:gd name="f65" fmla="*/ f53 f16 1"/>
              <a:gd name="f66" fmla="*/ f54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9" y="f60"/>
              </a:cxn>
              <a:cxn ang="f34">
                <a:pos x="f61" y="f62"/>
              </a:cxn>
              <a:cxn ang="f34">
                <a:pos x="f63" y="f62"/>
              </a:cxn>
              <a:cxn ang="f34">
                <a:pos x="f64" y="f60"/>
              </a:cxn>
              <a:cxn ang="f34">
                <a:pos x="f64" y="f65"/>
              </a:cxn>
              <a:cxn ang="f34">
                <a:pos x="f63" y="f66"/>
              </a:cxn>
              <a:cxn ang="f34">
                <a:pos x="f61" y="f66"/>
              </a:cxn>
              <a:cxn ang="f34">
                <a:pos x="f59" y="f65"/>
              </a:cxn>
              <a:cxn ang="f34">
                <a:pos x="f59" y="f60"/>
              </a:cxn>
            </a:cxnLst>
            <a:rect l="f55" t="f58" r="f56" b="f57"/>
            <a:pathLst>
              <a:path w="2586037" h="936000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solidFill>
            <a:srgbClr val="008C9D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167609" tIns="167609" rIns="167609" bIns="167609" anchor="ctr" anchorCtr="1" compatLnSpc="1">
            <a:noAutofit/>
          </a:bodyPr>
          <a:lstStyle/>
          <a:p>
            <a:pPr algn="ctr" defTabSz="1422404">
              <a:lnSpc>
                <a:spcPct val="90000"/>
              </a:lnSpc>
              <a:spcAft>
                <a:spcPts val="1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dirty="0" smtClean="0">
                <a:solidFill>
                  <a:srgbClr val="FFFFFF"/>
                </a:solidFill>
              </a:rPr>
              <a:t>Продажа</a:t>
            </a:r>
            <a:r>
              <a:rPr lang="ru-RU" sz="3200" dirty="0" smtClean="0">
                <a:solidFill>
                  <a:srgbClr val="FFFFFF"/>
                </a:solidFill>
              </a:rPr>
              <a:t> </a:t>
            </a:r>
            <a:endParaRPr lang="ru-RU" sz="3900" dirty="0" smtClean="0">
              <a:solidFill>
                <a:srgbClr val="FFFFFF"/>
              </a:solidFill>
            </a:endParaRPr>
          </a:p>
        </p:txBody>
      </p:sp>
      <p:sp>
        <p:nvSpPr>
          <p:cNvPr id="8" name="Схема 13"/>
          <p:cNvSpPr/>
          <p:nvPr/>
        </p:nvSpPr>
        <p:spPr>
          <a:xfrm>
            <a:off x="1795662" y="3557601"/>
            <a:ext cx="2444657" cy="91493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44655"/>
              <a:gd name="f7" fmla="val 914940"/>
              <a:gd name="f8" fmla="val 152493"/>
              <a:gd name="f9" fmla="val 68273"/>
              <a:gd name="f10" fmla="val 2292162"/>
              <a:gd name="f11" fmla="val 2376382"/>
              <a:gd name="f12" fmla="val 762447"/>
              <a:gd name="f13" fmla="val 846667"/>
              <a:gd name="f14" fmla="+- 0 0 -90"/>
              <a:gd name="f15" fmla="*/ f3 1 2444655"/>
              <a:gd name="f16" fmla="*/ f4 1 914940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2444655"/>
              <a:gd name="f25" fmla="*/ f21 1 914940"/>
              <a:gd name="f26" fmla="*/ 0 f22 1"/>
              <a:gd name="f27" fmla="*/ 152493 f21 1"/>
              <a:gd name="f28" fmla="*/ 152493 f22 1"/>
              <a:gd name="f29" fmla="*/ 0 f21 1"/>
              <a:gd name="f30" fmla="*/ 2292162 f22 1"/>
              <a:gd name="f31" fmla="*/ 2444655 f22 1"/>
              <a:gd name="f32" fmla="*/ 762447 f21 1"/>
              <a:gd name="f33" fmla="*/ 914940 f21 1"/>
              <a:gd name="f34" fmla="+- f23 0 f1"/>
              <a:gd name="f35" fmla="*/ f26 1 2444655"/>
              <a:gd name="f36" fmla="*/ f27 1 914940"/>
              <a:gd name="f37" fmla="*/ f28 1 2444655"/>
              <a:gd name="f38" fmla="*/ f29 1 914940"/>
              <a:gd name="f39" fmla="*/ f30 1 2444655"/>
              <a:gd name="f40" fmla="*/ f31 1 2444655"/>
              <a:gd name="f41" fmla="*/ f32 1 914940"/>
              <a:gd name="f42" fmla="*/ f33 1 914940"/>
              <a:gd name="f43" fmla="*/ f17 1 f24"/>
              <a:gd name="f44" fmla="*/ f18 1 f24"/>
              <a:gd name="f45" fmla="*/ f17 1 f25"/>
              <a:gd name="f46" fmla="*/ f19 1 f25"/>
              <a:gd name="f47" fmla="*/ f35 1 f24"/>
              <a:gd name="f48" fmla="*/ f36 1 f25"/>
              <a:gd name="f49" fmla="*/ f37 1 f24"/>
              <a:gd name="f50" fmla="*/ f38 1 f25"/>
              <a:gd name="f51" fmla="*/ f39 1 f24"/>
              <a:gd name="f52" fmla="*/ f40 1 f24"/>
              <a:gd name="f53" fmla="*/ f41 1 f25"/>
              <a:gd name="f54" fmla="*/ f42 1 f25"/>
              <a:gd name="f55" fmla="*/ f43 f15 1"/>
              <a:gd name="f56" fmla="*/ f44 f15 1"/>
              <a:gd name="f57" fmla="*/ f46 f16 1"/>
              <a:gd name="f58" fmla="*/ f45 f16 1"/>
              <a:gd name="f59" fmla="*/ f47 f15 1"/>
              <a:gd name="f60" fmla="*/ f48 f16 1"/>
              <a:gd name="f61" fmla="*/ f49 f15 1"/>
              <a:gd name="f62" fmla="*/ f50 f16 1"/>
              <a:gd name="f63" fmla="*/ f51 f15 1"/>
              <a:gd name="f64" fmla="*/ f52 f15 1"/>
              <a:gd name="f65" fmla="*/ f53 f16 1"/>
              <a:gd name="f66" fmla="*/ f54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9" y="f60"/>
              </a:cxn>
              <a:cxn ang="f34">
                <a:pos x="f61" y="f62"/>
              </a:cxn>
              <a:cxn ang="f34">
                <a:pos x="f63" y="f62"/>
              </a:cxn>
              <a:cxn ang="f34">
                <a:pos x="f64" y="f60"/>
              </a:cxn>
              <a:cxn ang="f34">
                <a:pos x="f64" y="f65"/>
              </a:cxn>
              <a:cxn ang="f34">
                <a:pos x="f63" y="f66"/>
              </a:cxn>
              <a:cxn ang="f34">
                <a:pos x="f61" y="f66"/>
              </a:cxn>
              <a:cxn ang="f34">
                <a:pos x="f59" y="f65"/>
              </a:cxn>
              <a:cxn ang="f34">
                <a:pos x="f59" y="f60"/>
              </a:cxn>
            </a:cxnLst>
            <a:rect l="f55" t="f58" r="f56" b="f57"/>
            <a:pathLst>
              <a:path w="2444655" h="914940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solidFill>
            <a:srgbClr val="008C9D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132295" tIns="132295" rIns="132295" bIns="132295" anchor="ctr" anchorCtr="1" compatLnSpc="1">
            <a:noAutofit/>
          </a:bodyPr>
          <a:lstStyle/>
          <a:p>
            <a:pPr algn="ctr" defTabSz="1022354">
              <a:lnSpc>
                <a:spcPct val="90000"/>
              </a:lnSpc>
              <a:spcAft>
                <a:spcPts val="10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300" smtClean="0">
                <a:solidFill>
                  <a:srgbClr val="FFFFFF"/>
                </a:solidFill>
              </a:rPr>
              <a:t>Получение прибыли</a:t>
            </a:r>
          </a:p>
        </p:txBody>
      </p:sp>
      <p:cxnSp>
        <p:nvCxnSpPr>
          <p:cNvPr id="9" name="Прямая со стрелкой 15"/>
          <p:cNvCxnSpPr/>
          <p:nvPr/>
        </p:nvCxnSpPr>
        <p:spPr>
          <a:xfrm>
            <a:off x="3136108" y="2514600"/>
            <a:ext cx="250034" cy="0"/>
          </a:xfrm>
          <a:prstGeom prst="straightConnector1">
            <a:avLst/>
          </a:prstGeom>
          <a:noFill/>
          <a:ln w="6345" cap="flat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0" name="Прямая со стрелкой 17"/>
          <p:cNvCxnSpPr/>
          <p:nvPr/>
        </p:nvCxnSpPr>
        <p:spPr>
          <a:xfrm>
            <a:off x="6107908" y="2514600"/>
            <a:ext cx="428625" cy="0"/>
          </a:xfrm>
          <a:prstGeom prst="straightConnector1">
            <a:avLst/>
          </a:prstGeom>
          <a:noFill/>
          <a:ln w="6345" cap="flat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1" name="Прямая со стрелкой 19"/>
          <p:cNvCxnSpPr/>
          <p:nvPr/>
        </p:nvCxnSpPr>
        <p:spPr>
          <a:xfrm flipH="1">
            <a:off x="4450558" y="4029075"/>
            <a:ext cx="764384" cy="0"/>
          </a:xfrm>
          <a:prstGeom prst="straightConnector1">
            <a:avLst/>
          </a:prstGeom>
          <a:noFill/>
          <a:ln w="6345" cap="flat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2" name="Прямая со стрелкой 27"/>
          <p:cNvCxnSpPr/>
          <p:nvPr/>
        </p:nvCxnSpPr>
        <p:spPr>
          <a:xfrm flipH="1">
            <a:off x="8272467" y="4029075"/>
            <a:ext cx="464341" cy="0"/>
          </a:xfrm>
          <a:prstGeom prst="straightConnector1">
            <a:avLst/>
          </a:prstGeom>
          <a:noFill/>
          <a:ln w="6345" cap="flat">
            <a:solidFill>
              <a:srgbClr val="5B9BD5"/>
            </a:solidFill>
            <a:prstDash val="solid"/>
            <a:miter/>
            <a:tailEnd type="arrow"/>
          </a:ln>
        </p:spPr>
      </p:cxnSp>
      <p:cxnSp>
        <p:nvCxnSpPr>
          <p:cNvPr id="13" name="Прямая соединительная линия 29"/>
          <p:cNvCxnSpPr/>
          <p:nvPr/>
        </p:nvCxnSpPr>
        <p:spPr>
          <a:xfrm flipV="1">
            <a:off x="8729667" y="3139857"/>
            <a:ext cx="0" cy="889218"/>
          </a:xfrm>
          <a:prstGeom prst="straightConnector1">
            <a:avLst/>
          </a:prstGeom>
          <a:noFill/>
          <a:ln w="6345" cap="flat">
            <a:solidFill>
              <a:srgbClr val="5B9BD5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84665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48"/>
          <p:cNvSpPr/>
          <p:nvPr/>
        </p:nvSpPr>
        <p:spPr>
          <a:xfrm>
            <a:off x="1079997" y="1079997"/>
            <a:ext cx="8099636" cy="341963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rmAutofit/>
          </a:bodyPr>
          <a:lstStyle/>
          <a:p>
            <a:pPr marL="431999" indent="-323642" algn="ctr">
              <a:spcBef>
                <a:spcPts val="1415"/>
              </a:spcBef>
              <a:buClr>
                <a:srgbClr val="000000"/>
              </a:buClr>
              <a:buSzPct val="45000"/>
              <a:buFont typeface="Wingdings"/>
              <a:buChar char="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3200" spc="-1" smtClean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3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0629" cy="982797"/>
          </a:xfrm>
        </p:spPr>
        <p:txBody>
          <a:bodyPr lIns="719998"/>
          <a:lstStyle/>
          <a:p>
            <a:pPr lvl="0"/>
            <a:r>
              <a:rPr lang="ru-RU" sz="4000" spc="0"/>
              <a:t>Цель проекта по </a:t>
            </a:r>
            <a:r>
              <a:rPr lang="de-DE" sz="4000" spc="0"/>
              <a:t>SMART</a:t>
            </a:r>
            <a:endParaRPr lang="de-DE" sz="4000" spc="0">
              <a:ea typeface="MS Gothic" pitchFamily="49"/>
            </a:endParaRPr>
          </a:p>
        </p:txBody>
      </p:sp>
      <p:graphicFrame>
        <p:nvGraphicFramePr>
          <p:cNvPr id="4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437495"/>
              </p:ext>
            </p:extLst>
          </p:nvPr>
        </p:nvGraphicFramePr>
        <p:xfrm>
          <a:off x="143771" y="891055"/>
          <a:ext cx="9865095" cy="453821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360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04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852">
                <a:tc>
                  <a:txBody>
                    <a:bodyPr/>
                    <a:lstStyle/>
                    <a:p>
                      <a:pPr lvl="0"/>
                      <a:r>
                        <a:rPr lang="en-US" dirty="0"/>
                        <a:t>Smart</a:t>
                      </a:r>
                      <a:endParaRPr lang="ru-RU" dirty="0"/>
                    </a:p>
                  </a:txBody>
                  <a:tcPr>
                    <a:solidFill>
                      <a:srgbClr val="008C9D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/>
                        <a:t>Цели</a:t>
                      </a:r>
                    </a:p>
                  </a:txBody>
                  <a:tcPr>
                    <a:solidFill>
                      <a:srgbClr val="008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4">
                <a:tc>
                  <a:txBody>
                    <a:bodyPr/>
                    <a:lstStyle/>
                    <a:p>
                      <a:pPr lvl="0"/>
                      <a:r>
                        <a:rPr lang="en-US"/>
                        <a:t>S</a:t>
                      </a:r>
                      <a:r>
                        <a:rPr lang="ru-RU"/>
                        <a:t>(Конкретность)</a:t>
                      </a:r>
                    </a:p>
                    <a:p>
                      <a:pPr lvl="0"/>
                      <a:r>
                        <a:rPr lang="ru-RU"/>
                        <a:t>РЕЗУЛЬТАТ</a:t>
                      </a:r>
                    </a:p>
                    <a:p>
                      <a:pPr lvl="0"/>
                      <a:r>
                        <a:rPr lang="ru-RU"/>
                        <a:t>КРИТЕРИИ</a:t>
                      </a:r>
                    </a:p>
                    <a:p>
                      <a:pPr lvl="0"/>
                      <a:r>
                        <a:rPr lang="ru-RU"/>
                        <a:t>ДОСТИЖЕНИЯ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dirty="0"/>
                        <a:t>Получение прибыли путем продажи 15</a:t>
                      </a:r>
                      <a:r>
                        <a:rPr lang="ru-RU" baseline="0" dirty="0"/>
                        <a:t> партий </a:t>
                      </a:r>
                      <a:r>
                        <a:rPr lang="ru-RU" baseline="0" dirty="0" smtClean="0"/>
                        <a:t>печенья в месяц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660">
                <a:tc>
                  <a:txBody>
                    <a:bodyPr/>
                    <a:lstStyle/>
                    <a:p>
                      <a:pPr lvl="0"/>
                      <a:r>
                        <a:rPr lang="ru-RU"/>
                        <a:t>М(Измеримость)</a:t>
                      </a:r>
                    </a:p>
                    <a:p>
                      <a:pPr lvl="0"/>
                      <a:r>
                        <a:rPr lang="ru-RU"/>
                        <a:t>СКОЛЬКО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dirty="0"/>
                        <a:t>В размере не менее </a:t>
                      </a:r>
                      <a:r>
                        <a:rPr lang="ru-RU" dirty="0" smtClean="0"/>
                        <a:t>9255 рублей в месяц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4">
                <a:tc>
                  <a:txBody>
                    <a:bodyPr/>
                    <a:lstStyle/>
                    <a:p>
                      <a:pPr lvl="0"/>
                      <a:r>
                        <a:rPr lang="ru-RU"/>
                        <a:t>А(Достижимость)</a:t>
                      </a:r>
                    </a:p>
                    <a:p>
                      <a:pPr lvl="0"/>
                      <a:r>
                        <a:rPr lang="ru-RU"/>
                        <a:t>ВОЗМОЖНО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dirty="0"/>
                        <a:t>При помощи стратегии воронки продаж</a:t>
                      </a:r>
                      <a:r>
                        <a:rPr lang="ru-RU" baseline="0" dirty="0"/>
                        <a:t> (установление контакта, выявление потребностей, презентация, согласование, оплата)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4">
                <a:tc>
                  <a:txBody>
                    <a:bodyPr/>
                    <a:lstStyle/>
                    <a:p>
                      <a:pPr lvl="0"/>
                      <a:r>
                        <a:rPr lang="en-US"/>
                        <a:t>R</a:t>
                      </a:r>
                      <a:r>
                        <a:rPr lang="ru-RU"/>
                        <a:t>(Важность)</a:t>
                      </a:r>
                    </a:p>
                    <a:p>
                      <a:pPr lvl="0"/>
                      <a:r>
                        <a:rPr lang="ru-RU"/>
                        <a:t>НЕОБХОДИМО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/>
                        <a:t>Реализация проекта, получение прибыли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4">
                <a:tc>
                  <a:txBody>
                    <a:bodyPr/>
                    <a:lstStyle/>
                    <a:p>
                      <a:pPr lvl="0"/>
                      <a:r>
                        <a:rPr lang="ru-RU"/>
                        <a:t>Т(Срок)</a:t>
                      </a:r>
                    </a:p>
                    <a:p>
                      <a:pPr lvl="0"/>
                      <a:r>
                        <a:rPr lang="ru-RU"/>
                        <a:t>КОГДА</a:t>
                      </a:r>
                    </a:p>
                  </a:txBody>
                  <a:tcPr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dirty="0"/>
                        <a:t>Добиться</a:t>
                      </a:r>
                      <a:r>
                        <a:rPr lang="ru-RU" baseline="0" dirty="0"/>
                        <a:t> поставленных целей к </a:t>
                      </a:r>
                      <a:r>
                        <a:rPr lang="ru-RU" baseline="0" dirty="0" smtClean="0"/>
                        <a:t>01.01.24</a:t>
                      </a:r>
                      <a:endParaRPr lang="ru-RU" dirty="0"/>
                    </a:p>
                  </a:txBody>
                  <a:tcPr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95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10080625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Стартовые инвестиции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5" name="Содержимое 5">
            <a:extLst>
              <a:ext uri="{FF2B5EF4-FFF2-40B4-BE49-F238E27FC236}">
                <a16:creationId xmlns:a16="http://schemas.microsoft.com/office/drawing/2014/main" id="{2EFCF454-68DC-4126-AE1E-B71F0309E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9643323"/>
              </p:ext>
            </p:extLst>
          </p:nvPr>
        </p:nvGraphicFramePr>
        <p:xfrm>
          <a:off x="143768" y="1467123"/>
          <a:ext cx="9793089" cy="3210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42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Статья затрат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Сумма, руб.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/>
                        <a:t>Источник</a:t>
                      </a:r>
                    </a:p>
                  </a:txBody>
                  <a:tcPr marL="100806" marR="100806" marT="37804" marB="37804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5694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1. Ингредиенты для изготовления</a:t>
                      </a:r>
                      <a:r>
                        <a:rPr lang="ru-RU" sz="2300" baseline="0" dirty="0" smtClean="0"/>
                        <a:t> печенья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baseline="0" dirty="0" smtClean="0"/>
                        <a:t>6000 рублей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276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2. Упаковка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250</a:t>
                      </a:r>
                      <a:r>
                        <a:rPr lang="ru-RU" sz="2300" baseline="0" dirty="0" smtClean="0"/>
                        <a:t> рублей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3.</a:t>
                      </a:r>
                      <a:r>
                        <a:rPr lang="ru-RU" sz="2300" baseline="0" dirty="0" smtClean="0"/>
                        <a:t> Коммунальные услуги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3000 рублей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smtClean="0"/>
                        <a:t>Собственные</a:t>
                      </a:r>
                      <a:r>
                        <a:rPr lang="ru-RU" sz="2300" baseline="0" dirty="0" smtClean="0"/>
                        <a:t> средства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42">
                <a:tc>
                  <a:txBody>
                    <a:bodyPr/>
                    <a:lstStyle/>
                    <a:p>
                      <a:r>
                        <a:rPr lang="ru-RU" sz="2300" dirty="0"/>
                        <a:t>ИТОГО</a:t>
                      </a:r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ru-RU" sz="2300" dirty="0" smtClean="0"/>
                        <a:t>9250 рублей</a:t>
                      </a:r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0806" marR="100806" marT="37804" marB="37804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39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06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216272" y="33269"/>
            <a:ext cx="9288784" cy="982800"/>
          </a:xfrm>
        </p:spPr>
        <p:txBody>
          <a:bodyPr lIns="720000"/>
          <a:lstStyle/>
          <a:p>
            <a:pPr algn="l"/>
            <a:r>
              <a:rPr lang="ru-RU" sz="4000" dirty="0" smtClean="0">
                <a:latin typeface="+mn-lt"/>
              </a:rPr>
              <a:t>Организационный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>
              <a:buFont typeface="Times New Roman" pitchFamily="18" charset="0"/>
              <a:buNone/>
            </a:pPr>
            <a:r>
              <a:rPr lang="ru-RU" sz="3200" dirty="0" smtClean="0">
                <a:ea typeface="MS Gothic" pitchFamily="49" charset="-128"/>
              </a:rPr>
              <a:t>Выбранная организационно-правовая форма: индивидуальный предприниматель.</a:t>
            </a:r>
          </a:p>
          <a:p>
            <a:pPr>
              <a:buFont typeface="Times New Roman" pitchFamily="18" charset="0"/>
              <a:buNone/>
            </a:pPr>
            <a:endParaRPr lang="ru-RU" sz="3200" dirty="0">
              <a:ea typeface="MS Gothic" pitchFamily="49" charset="-128"/>
            </a:endParaRPr>
          </a:p>
          <a:p>
            <a:r>
              <a:rPr lang="ru-RU" sz="3200" dirty="0">
                <a:ea typeface="MS Gothic" pitchFamily="49" charset="-128"/>
              </a:rPr>
              <a:t>Выбранная система </a:t>
            </a:r>
            <a:r>
              <a:rPr lang="ru-RU" sz="3200" dirty="0" smtClean="0">
                <a:ea typeface="MS Gothic" pitchFamily="49" charset="-128"/>
              </a:rPr>
              <a:t>налогообложения: УСН «Доходы» 6%.</a:t>
            </a:r>
            <a:endParaRPr lang="ru-RU" sz="3200" dirty="0">
              <a:ea typeface="MS Gothic" pitchFamily="49" charset="-128"/>
            </a:endParaRPr>
          </a:p>
          <a:p>
            <a:pPr>
              <a:buFont typeface="Times New Roman" pitchFamily="18" charset="0"/>
              <a:buNone/>
            </a:pPr>
            <a:endParaRPr lang="ru-RU" sz="3200" b="1" i="1" dirty="0" smtClean="0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82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5725" y="0"/>
            <a:ext cx="10064899" cy="982800"/>
          </a:xfrm>
        </p:spPr>
        <p:txBody>
          <a:bodyPr lIns="720000"/>
          <a:lstStyle/>
          <a:p>
            <a:r>
              <a:rPr lang="ru-RU" sz="4000" dirty="0">
                <a:latin typeface="+mn-lt"/>
              </a:rPr>
              <a:t>Финансовый план</a:t>
            </a:r>
            <a:endParaRPr sz="4000" dirty="0">
              <a:latin typeface="+mn-lt"/>
              <a:ea typeface="MS Gothic" pitchFamily="49" charset="-12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DFC5398-F461-4323-9718-A14B5E435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610126"/>
              </p:ext>
            </p:extLst>
          </p:nvPr>
        </p:nvGraphicFramePr>
        <p:xfrm>
          <a:off x="143768" y="982800"/>
          <a:ext cx="9857107" cy="4023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3224622018"/>
                    </a:ext>
                  </a:extLst>
                </a:gridCol>
                <a:gridCol w="3202748">
                  <a:extLst>
                    <a:ext uri="{9D8B030D-6E8A-4147-A177-3AD203B41FA5}">
                      <a16:colId xmlns:a16="http://schemas.microsoft.com/office/drawing/2014/main" val="715545213"/>
                    </a:ext>
                  </a:extLst>
                </a:gridCol>
                <a:gridCol w="469660">
                  <a:extLst>
                    <a:ext uri="{9D8B030D-6E8A-4147-A177-3AD203B41FA5}">
                      <a16:colId xmlns:a16="http://schemas.microsoft.com/office/drawing/2014/main" val="134300992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3058030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84032906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366597553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2971157715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29050622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81353663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52612998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3577892672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866846988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415884959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639598960"/>
                    </a:ext>
                  </a:extLst>
                </a:gridCol>
                <a:gridCol w="362309">
                  <a:extLst>
                    <a:ext uri="{9D8B030D-6E8A-4147-A177-3AD203B41FA5}">
                      <a16:colId xmlns:a16="http://schemas.microsoft.com/office/drawing/2014/main" val="1701735119"/>
                    </a:ext>
                  </a:extLst>
                </a:gridCol>
                <a:gridCol w="1260927">
                  <a:extLst>
                    <a:ext uri="{9D8B030D-6E8A-4147-A177-3AD203B41FA5}">
                      <a16:colId xmlns:a16="http://schemas.microsoft.com/office/drawing/2014/main" val="2280980107"/>
                    </a:ext>
                  </a:extLst>
                </a:gridCol>
              </a:tblGrid>
              <a:tr h="4093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Статья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Ед. </a:t>
                      </a:r>
                      <a:r>
                        <a:rPr lang="ru-RU" sz="1400" u="none" strike="noStrike" dirty="0" err="1">
                          <a:effectLst/>
                          <a:latin typeface="+mn-lt"/>
                        </a:rPr>
                        <a:t>изм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Месяц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(за 1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год/либо до срока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окупаемости)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018B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64860"/>
                  </a:ext>
                </a:extLst>
              </a:tr>
              <a:tr h="232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dirty="0"/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54789"/>
                  </a:ext>
                </a:extLst>
              </a:tr>
              <a:tr h="232376"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БЮДЖЕТ ОПЕРАЦИОННОЙ ДЕЯТЕЛЬНОСТИ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44102"/>
                  </a:ext>
                </a:extLst>
              </a:tr>
              <a:tr h="278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 smtClean="0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12 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12 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12 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12 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12 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12 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12 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144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4757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 smtClean="0">
                          <a:effectLst/>
                          <a:latin typeface="+mn-lt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ru-RU" sz="1400" u="none" strike="noStrike" dirty="0" err="1" smtClean="0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9,25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9,25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9,25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9,25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9,25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9,25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9,25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9,25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9,25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9,25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9,25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9,25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75521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Постоянные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36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73379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2.1.2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Аренда 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 smtClean="0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351755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2.2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i="1" u="none" strike="noStrike" dirty="0">
                          <a:effectLst/>
                          <a:latin typeface="+mn-lt"/>
                        </a:rPr>
                        <a:t>Переменные расходы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 smtClean="0">
                          <a:effectLst/>
                          <a:latin typeface="+mn-lt"/>
                        </a:rPr>
                        <a:t>тыс</a:t>
                      </a:r>
                      <a:endParaRPr lang="ru-RU" sz="1400" u="none" strike="noStrike" dirty="0" smtClean="0"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ru-RU" sz="1400" u="none" strike="noStrike" dirty="0" err="1" smtClean="0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6,25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6,25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75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12174"/>
                  </a:ext>
                </a:extLst>
              </a:tr>
              <a:tr h="302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ПРИБЫЛЬ ДО НАЛОГООБЛОЖЕНИ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7,25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7,25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33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84210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НАЛОГИ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err="1" smtClean="0"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165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165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165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165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165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165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165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165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165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165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165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165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1980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54930"/>
                  </a:ext>
                </a:extLst>
              </a:tr>
              <a:tr h="28600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ЧИСТАЯ ПРИБЫЛЬ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 anchor="ctr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тыс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7,08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7,08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7,08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7,08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7,08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7,08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7,08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7,08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7,08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7,08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7,08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7,08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u="none" strike="noStrike" dirty="0" smtClean="0">
                          <a:effectLst/>
                          <a:latin typeface="+mn-lt"/>
                        </a:rPr>
                        <a:t>85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03" marR="2903" marT="2903" marB="0">
                    <a:solidFill>
                      <a:srgbClr val="A4D4E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506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рямоугольник 248"/>
          <p:cNvSpPr/>
          <p:nvPr/>
        </p:nvSpPr>
        <p:spPr>
          <a:xfrm>
            <a:off x="1080000" y="1080000"/>
            <a:ext cx="8099640" cy="34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marL="432000" indent="-323640" algn="ctr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32296" y="-32015"/>
            <a:ext cx="10074686" cy="1355122"/>
          </a:xfrm>
        </p:spPr>
        <p:txBody>
          <a:bodyPr lIns="720000"/>
          <a:lstStyle/>
          <a:p>
            <a:pPr algn="l"/>
            <a:r>
              <a:rPr lang="ru-RU" sz="4000" dirty="0">
                <a:ea typeface="MS Gothic" pitchFamily="49" charset="-128"/>
              </a:rPr>
              <a:t>Экономика </a:t>
            </a:r>
            <a:r>
              <a:rPr lang="ru-RU" sz="4000" dirty="0" smtClean="0">
                <a:ea typeface="MS Gothic" pitchFamily="49" charset="-128"/>
              </a:rPr>
              <a:t>проекта</a:t>
            </a:r>
            <a:br>
              <a:rPr lang="ru-RU" sz="4000" dirty="0" smtClean="0">
                <a:ea typeface="MS Gothic" pitchFamily="49" charset="-128"/>
              </a:rPr>
            </a:br>
            <a:r>
              <a:rPr lang="ru-RU" sz="4000" dirty="0" smtClean="0">
                <a:ea typeface="MS Gothic" pitchFamily="49" charset="-128"/>
              </a:rPr>
              <a:t/>
            </a:r>
            <a:br>
              <a:rPr lang="ru-RU" sz="4000" dirty="0" smtClean="0">
                <a:ea typeface="MS Gothic" pitchFamily="49" charset="-128"/>
              </a:rPr>
            </a:b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(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Указать </a:t>
            </a:r>
            <a:r>
              <a:rPr lang="ru-RU" sz="1400" i="1" dirty="0" smtClean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показатели за период окупаемости 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ea typeface="MS Gothic" pitchFamily="49" charset="-128"/>
              </a:rPr>
              <a:t>стартовых инвестиций, но нем менее 1 года)</a:t>
            </a:r>
            <a:endParaRPr sz="1400" i="1" dirty="0">
              <a:solidFill>
                <a:schemeClr val="bg1">
                  <a:lumMod val="50000"/>
                </a:schemeClr>
              </a:solidFill>
              <a:ea typeface="MS Gothic" pitchFamily="49" charset="-128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91840" y="2121206"/>
            <a:ext cx="8890243" cy="2500555"/>
          </a:xfrm>
          <a:prstGeom prst="rect">
            <a:avLst/>
          </a:prstGeom>
        </p:spPr>
        <p:txBody>
          <a:bodyPr lIns="0" tIns="0" rIns="0" bIns="0">
            <a:normAutofit fontScale="93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MS Gothic" pitchFamily="49" charset="-128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0C98E4-11DE-6E69-BF2B-48AE1257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217167"/>
              </p:ext>
            </p:extLst>
          </p:nvPr>
        </p:nvGraphicFramePr>
        <p:xfrm>
          <a:off x="269280" y="1410432"/>
          <a:ext cx="9721080" cy="32381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28">
                  <a:extLst>
                    <a:ext uri="{9D8B030D-6E8A-4147-A177-3AD203B41FA5}">
                      <a16:colId xmlns:a16="http://schemas.microsoft.com/office/drawing/2014/main" val="2243713845"/>
                    </a:ext>
                  </a:extLst>
                </a:gridCol>
                <a:gridCol w="4747548">
                  <a:extLst>
                    <a:ext uri="{9D8B030D-6E8A-4147-A177-3AD203B41FA5}">
                      <a16:colId xmlns:a16="http://schemas.microsoft.com/office/drawing/2014/main" val="318301725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05545588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616467537"/>
                    </a:ext>
                  </a:extLst>
                </a:gridCol>
              </a:tblGrid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+mn-lt"/>
                        </a:rPr>
                        <a:t>Ед.изм</a:t>
                      </a:r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5377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Объем продаж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0737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от операционной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32721"/>
                  </a:ext>
                </a:extLst>
              </a:tr>
              <a:tr h="395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Прибыль (после налогообложения)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79 900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424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Точка безубыточности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шт.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369323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Точка безубыточности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5844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окупаемости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65812"/>
                  </a:ext>
                </a:extLst>
              </a:tr>
              <a:tr h="34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Стартовые инвестиции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C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3784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80629" cy="982797"/>
          </a:xfrm>
        </p:spPr>
        <p:txBody>
          <a:bodyPr lIns="719998"/>
          <a:lstStyle/>
          <a:p>
            <a:pPr lvl="0"/>
            <a:r>
              <a:rPr lang="ru-RU" sz="4000" spc="0">
                <a:ea typeface="MS Gothic" pitchFamily="49"/>
              </a:rPr>
              <a:t>План реализации проекта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803937"/>
              </p:ext>
            </p:extLst>
          </p:nvPr>
        </p:nvGraphicFramePr>
        <p:xfrm>
          <a:off x="431797" y="963064"/>
          <a:ext cx="9072994" cy="4459358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696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4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4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5679">
                <a:tc>
                  <a:txBody>
                    <a:bodyPr/>
                    <a:lstStyle/>
                    <a:p>
                      <a:pPr lvl="0"/>
                      <a:r>
                        <a:rPr lang="ru-RU" sz="1400" dirty="0"/>
                        <a:t>Задача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Действие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Срок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Ресурс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Ответственный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679"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1. Разработка</a:t>
                      </a:r>
                      <a:r>
                        <a:rPr lang="ru-RU" sz="1400" baseline="0"/>
                        <a:t> рецепта печенья</a:t>
                      </a:r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Выбрать</a:t>
                      </a:r>
                      <a:r>
                        <a:rPr lang="ru-RU" sz="1400" baseline="0"/>
                        <a:t> и протестировать рецепт печенья</a:t>
                      </a:r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01.04.2023-01.05.2023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Ноутбук, Интернет, ингредиенты для выпечки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Арина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679"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2.</a:t>
                      </a:r>
                      <a:r>
                        <a:rPr lang="ru-RU" sz="1400" baseline="0"/>
                        <a:t> Выбор подходящих иероглифов</a:t>
                      </a:r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Выбрать</a:t>
                      </a:r>
                      <a:r>
                        <a:rPr lang="ru-RU" sz="1400" baseline="0"/>
                        <a:t> оптимальный набор иероглифов</a:t>
                      </a:r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01.05.2023-07.05.2023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Ноутбук, Интернет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Мария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679"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3.</a:t>
                      </a:r>
                      <a:r>
                        <a:rPr lang="ru-RU" sz="1400" baseline="0"/>
                        <a:t> Закупка сырья</a:t>
                      </a:r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Закупить</a:t>
                      </a:r>
                      <a:r>
                        <a:rPr lang="ru-RU" sz="1400" baseline="0"/>
                        <a:t> ингредиенты и упаковку</a:t>
                      </a:r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20.05.2023-27.05.2023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Ноутбук, Интернет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Анастасия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679"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4. Производство</a:t>
                      </a:r>
                      <a:r>
                        <a:rPr lang="ru-RU" sz="1400" baseline="0"/>
                        <a:t> первой партии печенья</a:t>
                      </a:r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Выпечь</a:t>
                      </a:r>
                      <a:r>
                        <a:rPr lang="ru-RU" sz="1400" baseline="0"/>
                        <a:t> печенье и нанести иероглифы</a:t>
                      </a:r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01.06.2023-15.06.2023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 dirty="0"/>
                        <a:t>Сметана,</a:t>
                      </a:r>
                      <a:r>
                        <a:rPr lang="ru-RU" sz="1400" baseline="0" dirty="0"/>
                        <a:t> м</a:t>
                      </a:r>
                      <a:r>
                        <a:rPr lang="ru-RU" sz="1400" dirty="0"/>
                        <a:t>асло сливочное,</a:t>
                      </a:r>
                      <a:r>
                        <a:rPr lang="ru-RU" sz="1400" baseline="0" dirty="0"/>
                        <a:t> я</a:t>
                      </a:r>
                      <a:r>
                        <a:rPr lang="ru-RU" sz="1400" dirty="0"/>
                        <a:t>йца,</a:t>
                      </a:r>
                      <a:r>
                        <a:rPr lang="ru-RU" sz="1400" baseline="0" dirty="0"/>
                        <a:t> с</a:t>
                      </a:r>
                      <a:r>
                        <a:rPr lang="ru-RU" sz="1400" dirty="0"/>
                        <a:t>ахар,</a:t>
                      </a:r>
                      <a:r>
                        <a:rPr lang="ru-RU" sz="1400" baseline="0" dirty="0"/>
                        <a:t> м</a:t>
                      </a:r>
                      <a:r>
                        <a:rPr lang="ru-RU" sz="1400" dirty="0"/>
                        <a:t>ука пшеничная,</a:t>
                      </a:r>
                      <a:r>
                        <a:rPr lang="ru-RU" sz="1400" baseline="0" dirty="0"/>
                        <a:t> с</a:t>
                      </a:r>
                      <a:r>
                        <a:rPr lang="ru-RU" sz="1400" dirty="0"/>
                        <a:t>ода,</a:t>
                      </a:r>
                      <a:r>
                        <a:rPr lang="ru-RU" sz="1400" baseline="0" dirty="0"/>
                        <a:t> с</a:t>
                      </a:r>
                      <a:r>
                        <a:rPr lang="ru-RU" sz="1400" dirty="0"/>
                        <a:t>оль,</a:t>
                      </a:r>
                      <a:r>
                        <a:rPr lang="ru-RU" sz="1400" baseline="0" dirty="0"/>
                        <a:t> кондитерская глазурь, </a:t>
                      </a:r>
                      <a:r>
                        <a:rPr lang="ru-RU" sz="1400" baseline="0" dirty="0" smtClean="0"/>
                        <a:t>пищевые красители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/>
                        <a:t>Арина, Мария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107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080629" cy="982797"/>
          </a:xfrm>
        </p:spPr>
        <p:txBody>
          <a:bodyPr lIns="719998" anchorCtr="0"/>
          <a:lstStyle/>
          <a:p>
            <a:pPr lvl="0" algn="l">
              <a:buSzPct val="100000"/>
              <a:buChar char=" "/>
            </a:pPr>
            <a:r>
              <a:rPr lang="ru-RU" sz="4000" spc="0">
                <a:latin typeface="XO Thames"/>
              </a:rPr>
              <a:t>Координаты команды проекта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9072" y="4022381"/>
            <a:ext cx="2059338" cy="22616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342900" indent="-342900" algn="ctr" defTabSz="457200">
              <a:lnSpc>
                <a:spcPct val="80000"/>
              </a:lnSpc>
              <a:defRPr sz="1400" b="1" i="0" u="none" strike="noStrike" kern="0" cap="none" spc="0" baseline="0">
                <a:solidFill>
                  <a:srgbClr val="7F7F7F"/>
                </a:solidFill>
                <a:uFillTx/>
                <a:latin typeface="Arial"/>
              </a:defRPr>
            </a:pPr>
            <a:r>
              <a:rPr lang="ru-RU" sz="1400" b="1" smtClean="0">
                <a:solidFill>
                  <a:srgbClr val="7F7F7F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Арина Евдокимова, 89018632303, </a:t>
            </a:r>
          </a:p>
          <a:p>
            <a:pPr marL="342900" indent="-342900" algn="ctr" defTabSz="457200">
              <a:lnSpc>
                <a:spcPct val="80000"/>
              </a:lnSpc>
              <a:defRPr sz="1400" b="1" i="0" u="none" strike="noStrike" kern="0" cap="none" spc="0" baseline="0">
                <a:solidFill>
                  <a:srgbClr val="7F7F7F"/>
                </a:solidFill>
                <a:uFillTx/>
                <a:latin typeface="Arial"/>
              </a:defRPr>
            </a:pPr>
            <a:r>
              <a:rPr lang="de-DE" sz="1400" b="1" smtClean="0">
                <a:solidFill>
                  <a:srgbClr val="7F7F7F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jirish2004@mail.ru</a:t>
            </a:r>
          </a:p>
        </p:txBody>
      </p:sp>
      <p:sp>
        <p:nvSpPr>
          <p:cNvPr id="4" name="TextBox 5"/>
          <p:cNvSpPr txBox="1"/>
          <p:nvPr/>
        </p:nvSpPr>
        <p:spPr>
          <a:xfrm>
            <a:off x="7100754" y="4021064"/>
            <a:ext cx="2364931" cy="226296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algn="ctr" defTabSz="457200">
              <a:lnSpc>
                <a:spcPct val="11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dirty="0" smtClean="0">
                <a:solidFill>
                  <a:srgbClr val="7F7F7F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Анастасия </a:t>
            </a:r>
            <a:r>
              <a:rPr lang="ru-RU" sz="1400" b="1" dirty="0" err="1" smtClean="0">
                <a:solidFill>
                  <a:srgbClr val="7F7F7F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Девицкая</a:t>
            </a:r>
            <a:r>
              <a:rPr lang="ru-RU" sz="1400" b="1" dirty="0" smtClean="0">
                <a:solidFill>
                  <a:srgbClr val="7F7F7F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, 89274561756, </a:t>
            </a:r>
          </a:p>
          <a:p>
            <a:pPr algn="ctr" defTabSz="457200">
              <a:lnSpc>
                <a:spcPct val="11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400" b="1" dirty="0" smtClean="0">
                <a:solidFill>
                  <a:srgbClr val="7F7F7F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Stasya.devitskaya@bk.ru</a:t>
            </a:r>
            <a:endParaRPr lang="ru-RU" sz="1400" b="1" dirty="0" smtClean="0">
              <a:solidFill>
                <a:srgbClr val="7F7F7F"/>
              </a:solidFill>
              <a:highlight>
                <a:scrgbClr r="0" g="0" b="0">
                  <a:alpha val="0"/>
                </a:scrgbClr>
              </a:highlight>
              <a:latin typeface="Arial"/>
            </a:endParaRPr>
          </a:p>
          <a:p>
            <a:pPr marL="342900" indent="-342900" algn="ctr" defTabSz="457200">
              <a:defRPr sz="1400" b="0" i="0" u="none" strike="noStrike" kern="0" cap="none" spc="0" baseline="0">
                <a:solidFill>
                  <a:srgbClr val="7F7F7F"/>
                </a:solidFill>
                <a:uFillTx/>
                <a:latin typeface="Arial"/>
              </a:defRPr>
            </a:pPr>
            <a:endParaRPr lang="ru-RU" sz="1400" dirty="0" smtClean="0">
              <a:solidFill>
                <a:srgbClr val="7F7F7F"/>
              </a:solidFill>
              <a:highlight>
                <a:scrgbClr r="0" g="0" b="0">
                  <a:alpha val="0"/>
                </a:scrgbClr>
              </a:highlight>
              <a:latin typeface="Arial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3920590" y="4021064"/>
            <a:ext cx="2215710" cy="226296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algn="ctr" defTabSz="457200">
              <a:lnSpc>
                <a:spcPct val="11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smtClean="0">
                <a:solidFill>
                  <a:srgbClr val="7F7F7F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Мария Крысова, 89124480819, </a:t>
            </a:r>
          </a:p>
          <a:p>
            <a:pPr algn="ctr" defTabSz="457200">
              <a:lnSpc>
                <a:spcPct val="11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400" b="1" smtClean="0">
                <a:solidFill>
                  <a:srgbClr val="7F7F7F"/>
                </a:solidFill>
                <a:highlight>
                  <a:scrgbClr r="0" g="0" b="0">
                    <a:alpha val="0"/>
                  </a:scrgbClr>
                </a:highlight>
                <a:latin typeface="Arial"/>
              </a:rPr>
              <a:t>krysova356@gmail.com</a:t>
            </a:r>
          </a:p>
          <a:p>
            <a:pPr marL="342900" indent="-342900" algn="ctr" defTabSz="457200">
              <a:defRPr sz="1400" b="0" i="0" u="none" strike="noStrike" kern="0" cap="none" spc="0" baseline="0">
                <a:solidFill>
                  <a:srgbClr val="7F7F7F"/>
                </a:solidFill>
                <a:uFillTx/>
                <a:latin typeface="Arial"/>
              </a:defRPr>
            </a:pPr>
            <a:endParaRPr lang="ru-RU" sz="1400" smtClean="0">
              <a:solidFill>
                <a:srgbClr val="7F7F7F"/>
              </a:solidFill>
              <a:highlight>
                <a:scrgbClr r="0" g="0" b="0">
                  <a:alpha val="0"/>
                </a:scrgbClr>
              </a:highlight>
              <a:latin typeface="Arial"/>
            </a:endParaRPr>
          </a:p>
        </p:txBody>
      </p:sp>
      <p:pic>
        <p:nvPicPr>
          <p:cNvPr id="6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04" y="1667353"/>
            <a:ext cx="2164265" cy="21581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226" y="1667353"/>
            <a:ext cx="2158166" cy="217036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749" y="1685641"/>
            <a:ext cx="2206940" cy="215207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9923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/>
          <p:cNvSpPr/>
          <p:nvPr/>
        </p:nvSpPr>
        <p:spPr>
          <a:xfrm>
            <a:off x="468360" y="4046040"/>
            <a:ext cx="547128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500" b="0" strike="noStrike" spc="-1">
                <a:solidFill>
                  <a:srgbClr val="FFFFFF"/>
                </a:solidFill>
                <a:latin typeface="Arial"/>
              </a:rPr>
              <a:t>Спасибо за внимание!</a:t>
            </a:r>
            <a:endParaRPr lang="ru-RU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 Title and Content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 Title, 2 Content over Content 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8178</TotalTime>
  <Words>924</Words>
  <Application>Microsoft Office PowerPoint</Application>
  <PresentationFormat>Произвольный</PresentationFormat>
  <Paragraphs>417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18</vt:i4>
      </vt:variant>
    </vt:vector>
  </HeadingPairs>
  <TitlesOfParts>
    <vt:vector size="33" baseType="lpstr">
      <vt:lpstr>MS Gothic</vt:lpstr>
      <vt:lpstr>Arial</vt:lpstr>
      <vt:lpstr>Calibri</vt:lpstr>
      <vt:lpstr>DejaVu Sans</vt:lpstr>
      <vt:lpstr>Futura PT</vt:lpstr>
      <vt:lpstr>Sitka Text</vt:lpstr>
      <vt:lpstr>Symbol</vt:lpstr>
      <vt:lpstr>Times New Roman</vt:lpstr>
      <vt:lpstr>Wingdings</vt:lpstr>
      <vt:lpstr>XO Thames</vt:lpstr>
      <vt:lpstr>Office Theme</vt:lpstr>
      <vt:lpstr>Office Theme</vt:lpstr>
      <vt:lpstr>Office Theme Title and Content</vt:lpstr>
      <vt:lpstr>1_Office Theme</vt:lpstr>
      <vt:lpstr>Office Theme Title, 2 Content over Content 2</vt:lpstr>
      <vt:lpstr>Презентация PowerPoint</vt:lpstr>
      <vt:lpstr>Команда проекта</vt:lpstr>
      <vt:lpstr>Презентация PowerPoint</vt:lpstr>
      <vt:lpstr>О проекте.  Что есть сейчас.</vt:lpstr>
      <vt:lpstr>Роль проекта в обеспечении  технологического суверенитета страны</vt:lpstr>
      <vt:lpstr>Целевая аудитория проекта</vt:lpstr>
      <vt:lpstr>Потенциальный объем рынка</vt:lpstr>
      <vt:lpstr>Анализ конкурентов</vt:lpstr>
      <vt:lpstr>Бизнес-модель</vt:lpstr>
      <vt:lpstr>Процесс производства товара (оказания услуги)</vt:lpstr>
      <vt:lpstr>Цель проекта по SMART</vt:lpstr>
      <vt:lpstr>Стартовые инвестиции</vt:lpstr>
      <vt:lpstr>Организационный план</vt:lpstr>
      <vt:lpstr>Финансовый план</vt:lpstr>
      <vt:lpstr>Экономика проекта  ( Указать показатели за период окупаемости стартовых инвестиций, но нем менее 1 года)</vt:lpstr>
      <vt:lpstr>План реализации проекта</vt:lpstr>
      <vt:lpstr>Координаты команды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Мельникова</dc:creator>
  <cp:lastModifiedBy>Александра</cp:lastModifiedBy>
  <cp:revision>54</cp:revision>
  <dcterms:created xsi:type="dcterms:W3CDTF">2022-10-14T10:42:52Z</dcterms:created>
  <dcterms:modified xsi:type="dcterms:W3CDTF">2023-07-19T14:36:24Z</dcterms:modified>
  <dc:language>ru-RU</dc:language>
</cp:coreProperties>
</file>