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1" r:id="rId1"/>
  </p:sldMasterIdLst>
  <p:notesMasterIdLst>
    <p:notesMasterId r:id="rId13"/>
  </p:notesMasterIdLst>
  <p:sldIdLst>
    <p:sldId id="257" r:id="rId2"/>
    <p:sldId id="258" r:id="rId3"/>
    <p:sldId id="259" r:id="rId4"/>
    <p:sldId id="264" r:id="rId5"/>
    <p:sldId id="266" r:id="rId6"/>
    <p:sldId id="261" r:id="rId7"/>
    <p:sldId id="260" r:id="rId8"/>
    <p:sldId id="268" r:id="rId9"/>
    <p:sldId id="267" r:id="rId10"/>
    <p:sldId id="262" r:id="rId11"/>
    <p:sldId id="263" r:id="rId12"/>
  </p:sldIdLst>
  <p:sldSz cx="9144000" cy="5143500" type="screen16x9"/>
  <p:notesSz cx="6858000" cy="9144000"/>
  <p:embeddedFontLst>
    <p:embeddedFont>
      <p:font typeface="Nunito" panose="020B0604020202020204" charset="-52"/>
      <p:regular r:id="rId14"/>
      <p:bold r:id="rId15"/>
      <p:italic r:id="rId16"/>
      <p:boldItalic r:id="rId17"/>
    </p:embeddedFont>
    <p:embeddedFont>
      <p:font typeface="Calibri" panose="020F050202020403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196" autoAdjust="0"/>
  </p:normalViewPr>
  <p:slideViewPr>
    <p:cSldViewPr snapToGrid="0">
      <p:cViewPr varScale="1">
        <p:scale>
          <a:sx n="97" d="100"/>
          <a:sy n="97" d="100"/>
        </p:scale>
        <p:origin x="78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38579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xmlns=""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10252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105799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82729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70073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0101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extLst>
      <p:ext uri="{BB962C8B-B14F-4D97-AF65-F5344CB8AC3E}">
        <p14:creationId xmlns:p14="http://schemas.microsoft.com/office/powerpoint/2010/main" val="3465684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extLst>
      <p:ext uri="{BB962C8B-B14F-4D97-AF65-F5344CB8AC3E}">
        <p14:creationId xmlns:p14="http://schemas.microsoft.com/office/powerpoint/2010/main" val="153747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extLst>
      <p:ext uri="{BB962C8B-B14F-4D97-AF65-F5344CB8AC3E}">
        <p14:creationId xmlns:p14="http://schemas.microsoft.com/office/powerpoint/2010/main" val="3476754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extLst>
      <p:ext uri="{BB962C8B-B14F-4D97-AF65-F5344CB8AC3E}">
        <p14:creationId xmlns:p14="http://schemas.microsoft.com/office/powerpoint/2010/main" val="2146678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3476569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6335317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10435391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9436617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8" name="Нижний колонтитул 7"/>
          <p:cNvSpPr>
            <a:spLocks noGrp="1"/>
          </p:cNvSpPr>
          <p:nvPr>
            <p:ph type="ftr" sz="quarter" idx="11"/>
          </p:nvPr>
        </p:nvSpPr>
        <p:spPr/>
        <p:txBody>
          <a:bodyPr/>
          <a:lstStyle>
            <a:lvl1pPr>
              <a:defRPr/>
            </a:lvl1pPr>
          </a:lstStyle>
          <a:p>
            <a:endParaRPr lang="uk-UA"/>
          </a:p>
        </p:txBody>
      </p:sp>
      <p:sp>
        <p:nvSpPr>
          <p:cNvPr id="9" name="Номер слайда 8"/>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2034230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4" name="Нижний колонтитул 3"/>
          <p:cNvSpPr>
            <a:spLocks noGrp="1"/>
          </p:cNvSpPr>
          <p:nvPr>
            <p:ph type="ftr" sz="quarter" idx="11"/>
          </p:nvPr>
        </p:nvSpPr>
        <p:spPr/>
        <p:txBody>
          <a:bodyPr/>
          <a:lstStyle>
            <a:lvl1pPr>
              <a:defRPr/>
            </a:lvl1pPr>
          </a:lstStyle>
          <a:p>
            <a:endParaRPr lang="uk-UA"/>
          </a:p>
        </p:txBody>
      </p:sp>
      <p:sp>
        <p:nvSpPr>
          <p:cNvPr id="5" name="Номер слайда 4"/>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53281741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3" name="Нижний колонтитул 2"/>
          <p:cNvSpPr>
            <a:spLocks noGrp="1"/>
          </p:cNvSpPr>
          <p:nvPr>
            <p:ph type="ftr" sz="quarter" idx="11"/>
          </p:nvPr>
        </p:nvSpPr>
        <p:spPr/>
        <p:txBody>
          <a:bodyPr/>
          <a:lstStyle>
            <a:lvl1pPr>
              <a:defRPr/>
            </a:lvl1pPr>
          </a:lstStyle>
          <a:p>
            <a:endParaRPr lang="uk-UA"/>
          </a:p>
        </p:txBody>
      </p:sp>
      <p:sp>
        <p:nvSpPr>
          <p:cNvPr id="4" name="Номер слайда 3"/>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94150189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75781209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3729878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73111821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36F3E335-6FF4-C64C-AF99-1A89D5F33035}" type="datetimeFigureOut">
              <a:rPr lang="uk-UA" smtClean="0"/>
              <a:pPr/>
              <a:t>01.11.2024</a:t>
            </a:fld>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473117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ru-RU" smtClean="0"/>
              <a:t>Haga clic para cambiar el estilo de título	</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ru-RU" smtClean="0"/>
              <a:t>Haga clic para modificar el estilo de texto del patrón</a:t>
            </a:r>
          </a:p>
          <a:p>
            <a:pPr lvl="1"/>
            <a:r>
              <a:rPr lang="es-ES" altLang="ru-RU" smtClean="0"/>
              <a:t>Segundo nivel</a:t>
            </a:r>
          </a:p>
          <a:p>
            <a:pPr lvl="2"/>
            <a:r>
              <a:rPr lang="es-ES" altLang="ru-RU" smtClean="0"/>
              <a:t>Tercer nivel</a:t>
            </a:r>
          </a:p>
          <a:p>
            <a:pPr lvl="3"/>
            <a:r>
              <a:rPr lang="es-ES" altLang="ru-RU" smtClean="0"/>
              <a:t>Cuarto nivel</a:t>
            </a:r>
          </a:p>
          <a:p>
            <a:pPr lvl="4"/>
            <a:r>
              <a:rPr lang="es-ES" altLang="ru-RU" smtClean="0"/>
              <a:t>Quinto nivel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36F3E335-6FF4-C64C-AF99-1A89D5F33035}" type="datetimeFigureOut">
              <a:rPr lang="uk-UA" smtClean="0"/>
              <a:pPr/>
              <a:t>01.11.2024</a:t>
            </a:fld>
            <a:endParaRPr lang="uk-UA"/>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uk-UA"/>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prstGeom prst="rect">
            <a:avLst/>
          </a:prstGeom>
        </p:spPr>
        <p:txBody>
          <a:bodyPr spcFirstLastPara="1" wrap="square" lIns="91425" tIns="91425" rIns="91425" bIns="91425" anchor="b" anchorCtr="0">
            <a:normAutofit/>
          </a:bodyPr>
          <a:lstStyle/>
          <a:p>
            <a:pPr lvl="0">
              <a:spcBef>
                <a:spcPts val="0"/>
              </a:spcBef>
            </a:pPr>
            <a:r>
              <a:rPr lang="ru-RU" b="1" dirty="0">
                <a:effectLst>
                  <a:outerShdw blurRad="38100" dist="38100" dir="2700000" algn="tl">
                    <a:srgbClr val="000000">
                      <a:alpha val="43137"/>
                    </a:srgbClr>
                  </a:outerShdw>
                </a:effectLst>
              </a:rPr>
              <a:t>Хроники посещаемости</a:t>
            </a:r>
            <a:endParaRPr b="1" dirty="0">
              <a:effectLst>
                <a:outerShdw blurRad="38100" dist="38100" dir="2700000" algn="tl">
                  <a:srgbClr val="000000">
                    <a:alpha val="43137"/>
                  </a:srgbClr>
                </a:outerShdw>
              </a:effectLst>
            </a:endParaRPr>
          </a:p>
        </p:txBody>
      </p:sp>
      <p:sp>
        <p:nvSpPr>
          <p:cNvPr id="61" name="Google Shape;61;p14"/>
          <p:cNvSpPr txBox="1">
            <a:spLocks noGrp="1"/>
          </p:cNvSpPr>
          <p:nvPr>
            <p:ph type="subTitle" idx="1"/>
          </p:nvPr>
        </p:nvSpPr>
        <p:spPr>
          <a:prstGeom prst="rect">
            <a:avLst/>
          </a:prstGeom>
        </p:spPr>
        <p:txBody>
          <a:bodyPr spcFirstLastPara="1" wrap="square" lIns="91425" tIns="91425" rIns="91425" bIns="91425" anchor="t" anchorCtr="0">
            <a:normAutofit fontScale="92500" lnSpcReduction="20000"/>
          </a:bodyPr>
          <a:lstStyle/>
          <a:p>
            <a:pPr lvl="0">
              <a:spcBef>
                <a:spcPts val="0"/>
              </a:spcBef>
            </a:pPr>
            <a:r>
              <a:rPr lang="ru-RU" b="1" dirty="0">
                <a:solidFill>
                  <a:srgbClr val="009999"/>
                </a:solidFill>
              </a:rPr>
              <a:t>ФГБОУ ВО «Армавирский государственный педагогический университет»</a:t>
            </a:r>
            <a:endParaRPr b="1" dirty="0">
              <a:solidFill>
                <a:srgbClr val="009999"/>
              </a:solidFill>
            </a:endParaRPr>
          </a:p>
        </p:txBody>
      </p:sp>
      <p:sp>
        <p:nvSpPr>
          <p:cNvPr id="62" name="Google Shape;62;p14"/>
          <p:cNvSpPr txBox="1">
            <a:spLocks noGrp="1"/>
          </p:cNvSpPr>
          <p:nvPr>
            <p:ph type="subTitle" idx="4294967295"/>
          </p:nvPr>
        </p:nvSpPr>
        <p:spPr>
          <a:xfrm>
            <a:off x="0" y="4164013"/>
            <a:ext cx="8521700" cy="792162"/>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Инициативная разработка</a:t>
            </a:r>
            <a:endParaRPr/>
          </a:p>
        </p:txBody>
      </p:sp>
      <p:pic>
        <p:nvPicPr>
          <p:cNvPr id="6"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5126" y="124033"/>
            <a:ext cx="2884683" cy="10104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71555" y="112516"/>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Пользовател</a:t>
            </a:r>
            <a:r>
              <a:rPr lang="ru-RU" b="1" dirty="0">
                <a:solidFill>
                  <a:schemeClr val="bg1"/>
                </a:solidFill>
                <a:effectLst>
                  <a:outerShdw blurRad="38100" dist="38100" dir="2700000" algn="tl">
                    <a:srgbClr val="000000">
                      <a:alpha val="43137"/>
                    </a:srgbClr>
                  </a:outerShdw>
                </a:effectLst>
              </a:rPr>
              <a:t>и</a:t>
            </a:r>
            <a:r>
              <a:rPr lang="ru" b="1" dirty="0">
                <a:solidFill>
                  <a:schemeClr val="bg1"/>
                </a:solidFill>
                <a:effectLst>
                  <a:outerShdw blurRad="38100" dist="38100" dir="2700000" algn="tl">
                    <a:srgbClr val="000000">
                      <a:alpha val="43137"/>
                    </a:srgbClr>
                  </a:outerShdw>
                </a:effectLst>
              </a:rPr>
              <a:t> приложения</a:t>
            </a:r>
            <a:endParaRPr b="1" dirty="0">
              <a:solidFill>
                <a:schemeClr val="bg1"/>
              </a:solidFill>
              <a:effectLst>
                <a:outerShdw blurRad="38100" dist="38100" dir="2700000" algn="tl">
                  <a:srgbClr val="000000">
                    <a:alpha val="43137"/>
                  </a:srgbClr>
                </a:outerShdw>
              </a:effectLst>
            </a:endParaRPr>
          </a:p>
        </p:txBody>
      </p:sp>
      <p:sp>
        <p:nvSpPr>
          <p:cNvPr id="68" name="Google Shape;68;p15"/>
          <p:cNvSpPr txBox="1">
            <a:spLocks noGrp="1"/>
          </p:cNvSpPr>
          <p:nvPr>
            <p:ph type="body" idx="1"/>
          </p:nvPr>
        </p:nvSpPr>
        <p:spPr>
          <a:xfrm>
            <a:off x="311700" y="1542473"/>
            <a:ext cx="8520600" cy="3026402"/>
          </a:xfrm>
          <a:prstGeom prst="rect">
            <a:avLst/>
          </a:prstGeom>
        </p:spPr>
        <p:txBody>
          <a:bodyPr spcFirstLastPara="1" wrap="square" lIns="91425" tIns="91425" rIns="91425" bIns="91425" anchor="t" anchorCtr="0">
            <a:normAutofit fontScale="77500" lnSpcReduction="20000"/>
          </a:bodyPr>
          <a:lstStyle/>
          <a:p>
            <a:pPr indent="0" algn="just">
              <a:lnSpc>
                <a:spcPct val="115000"/>
              </a:lnSpc>
              <a:spcAft>
                <a:spcPts val="1000"/>
              </a:spcAft>
              <a:buNone/>
            </a:pPr>
            <a:r>
              <a:rPr lang="ru-RU" sz="2000" dirty="0" smtClean="0">
                <a:latin typeface="gg sans"/>
                <a:ea typeface="Times New Roman" panose="02020603050405020304" pitchFamily="18" charset="0"/>
                <a:cs typeface="Times New Roman" panose="02020603050405020304" pitchFamily="18" charset="0"/>
              </a:rPr>
              <a:t>В нашем вузе учет посещаемости ведется с помощью бумажных журналов. Отсутствие </a:t>
            </a:r>
            <a:r>
              <a:rPr lang="ru-RU" sz="2000" dirty="0">
                <a:latin typeface="gg sans"/>
                <a:ea typeface="Times New Roman" panose="02020603050405020304" pitchFamily="18" charset="0"/>
                <a:cs typeface="Times New Roman" panose="02020603050405020304" pitchFamily="18" charset="0"/>
              </a:rPr>
              <a:t>эффективного средства </a:t>
            </a:r>
            <a:r>
              <a:rPr lang="ru-RU" sz="2000" dirty="0" smtClean="0">
                <a:latin typeface="gg sans"/>
                <a:ea typeface="Times New Roman" panose="02020603050405020304" pitchFamily="18" charset="0"/>
                <a:cs typeface="Times New Roman" panose="02020603050405020304" pitchFamily="18" charset="0"/>
              </a:rPr>
              <a:t>учета и </a:t>
            </a:r>
            <a:r>
              <a:rPr lang="ru-RU" sz="2000" dirty="0">
                <a:latin typeface="gg sans"/>
                <a:ea typeface="Times New Roman" panose="02020603050405020304" pitchFamily="18" charset="0"/>
                <a:cs typeface="Times New Roman" panose="02020603050405020304" pitchFamily="18" charset="0"/>
              </a:rPr>
              <a:t>анализа посещаемости студентов на занятиях приводит к неоправданным трудозатратам </a:t>
            </a:r>
            <a:r>
              <a:rPr lang="ru-RU" sz="2000" dirty="0" smtClean="0">
                <a:latin typeface="gg sans"/>
                <a:ea typeface="Times New Roman" panose="02020603050405020304" pitchFamily="18" charset="0"/>
                <a:cs typeface="Times New Roman" panose="02020603050405020304" pitchFamily="18" charset="0"/>
              </a:rPr>
              <a:t>преподавателей. Требуется </a:t>
            </a:r>
            <a:r>
              <a:rPr lang="ru-RU" sz="2000" dirty="0">
                <a:latin typeface="gg sans"/>
                <a:ea typeface="Times New Roman" panose="02020603050405020304" pitchFamily="18" charset="0"/>
                <a:cs typeface="Times New Roman" panose="02020603050405020304" pitchFamily="18" charset="0"/>
              </a:rPr>
              <a:t>создание журнала посещаемости студентов, который позволит автоматизировать учет посещений, обеспечить более точный мониторинг активности студентов, улучшить взаимодействие преподавателей с аудиторией и повысить эффективность образовательного процесса.</a:t>
            </a:r>
          </a:p>
          <a:p>
            <a:pPr indent="0" algn="just">
              <a:lnSpc>
                <a:spcPct val="115000"/>
              </a:lnSpc>
              <a:spcAft>
                <a:spcPts val="1000"/>
              </a:spcAft>
              <a:buNone/>
            </a:pPr>
            <a:r>
              <a:rPr lang="ru-RU" sz="2000" dirty="0" smtClean="0">
                <a:effectLst/>
                <a:latin typeface="gg sans"/>
                <a:ea typeface="Times New Roman" panose="02020603050405020304" pitchFamily="18" charset="0"/>
                <a:cs typeface="Times New Roman" panose="02020603050405020304" pitchFamily="18" charset="0"/>
              </a:rPr>
              <a:t>Целевая </a:t>
            </a:r>
            <a:r>
              <a:rPr lang="ru-RU" sz="2000" dirty="0">
                <a:effectLst/>
                <a:latin typeface="gg sans"/>
                <a:ea typeface="Times New Roman" panose="02020603050405020304" pitchFamily="18" charset="0"/>
                <a:cs typeface="Times New Roman" panose="02020603050405020304" pitchFamily="18" charset="0"/>
              </a:rPr>
              <a:t>аудитория  приложения – </a:t>
            </a:r>
            <a:r>
              <a:rPr lang="ru-RU" sz="2000" dirty="0" smtClean="0">
                <a:effectLst/>
                <a:latin typeface="gg sans"/>
                <a:ea typeface="Times New Roman" panose="02020603050405020304" pitchFamily="18" charset="0"/>
                <a:cs typeface="Times New Roman" panose="02020603050405020304" pitchFamily="18" charset="0"/>
              </a:rPr>
              <a:t>это деканы факультетов, </a:t>
            </a:r>
            <a:r>
              <a:rPr lang="ru-RU" sz="2000" dirty="0">
                <a:effectLst/>
                <a:latin typeface="gg sans"/>
                <a:ea typeface="Times New Roman" panose="02020603050405020304" pitchFamily="18" charset="0"/>
                <a:cs typeface="Times New Roman" panose="02020603050405020304" pitchFamily="18" charset="0"/>
              </a:rPr>
              <a:t>заместители </a:t>
            </a:r>
            <a:r>
              <a:rPr lang="ru-RU" sz="2000" dirty="0" smtClean="0">
                <a:effectLst/>
                <a:latin typeface="gg sans"/>
                <a:ea typeface="Times New Roman" panose="02020603050405020304" pitchFamily="18" charset="0"/>
                <a:cs typeface="Times New Roman" panose="02020603050405020304" pitchFamily="18" charset="0"/>
              </a:rPr>
              <a:t>деканов, </a:t>
            </a:r>
            <a:r>
              <a:rPr lang="ru-RU" sz="2000" dirty="0">
                <a:effectLst/>
                <a:latin typeface="gg sans"/>
                <a:ea typeface="Times New Roman" panose="02020603050405020304" pitchFamily="18" charset="0"/>
                <a:cs typeface="Times New Roman" panose="02020603050405020304" pitchFamily="18" charset="0"/>
              </a:rPr>
              <a:t>преподаватели, старосты групп, заместители старост </a:t>
            </a:r>
            <a:r>
              <a:rPr lang="ru-RU" sz="2000" dirty="0" smtClean="0">
                <a:effectLst/>
                <a:latin typeface="gg sans"/>
                <a:ea typeface="Times New Roman" panose="02020603050405020304" pitchFamily="18" charset="0"/>
                <a:cs typeface="Times New Roman" panose="02020603050405020304" pitchFamily="18" charset="0"/>
              </a:rPr>
              <a:t>групп, студенты и их родители. </a:t>
            </a:r>
            <a:endParaRPr lang="ru-RU" sz="2000" dirty="0">
              <a:effectLst/>
              <a:latin typeface="gg sans"/>
              <a:ea typeface="Calibri" panose="020F0502020204030204" pitchFamily="34" charset="0"/>
              <a:cs typeface="Times New Roman" panose="02020603050405020304" pitchFamily="18" charset="0"/>
            </a:endParaRPr>
          </a:p>
        </p:txBody>
      </p:sp>
      <p:pic>
        <p:nvPicPr>
          <p:cNvPr id="6"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99264" y="10328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Как уже решается проблема</a:t>
            </a:r>
            <a:endParaRPr b="1" dirty="0">
              <a:solidFill>
                <a:schemeClr val="bg1"/>
              </a:solidFill>
              <a:effectLst>
                <a:outerShdw blurRad="38100" dist="38100" dir="2700000" algn="tl">
                  <a:srgbClr val="000000">
                    <a:alpha val="43137"/>
                  </a:srgbClr>
                </a:outerShdw>
              </a:effectLst>
            </a:endParaRPr>
          </a:p>
        </p:txBody>
      </p:sp>
      <p:sp>
        <p:nvSpPr>
          <p:cNvPr id="74" name="Google Shape;74;p16"/>
          <p:cNvSpPr txBox="1">
            <a:spLocks noGrp="1"/>
          </p:cNvSpPr>
          <p:nvPr>
            <p:ph type="body" idx="1"/>
          </p:nvPr>
        </p:nvSpPr>
        <p:spPr>
          <a:prstGeom prst="rect">
            <a:avLst/>
          </a:prstGeom>
        </p:spPr>
        <p:txBody>
          <a:bodyPr spcFirstLastPara="1" wrap="square" lIns="91425" tIns="91425" rIns="91425" bIns="91425" anchor="t" anchorCtr="0">
            <a:normAutofit fontScale="47500" lnSpcReduction="20000"/>
          </a:bodyPr>
          <a:lstStyle/>
          <a:p>
            <a:pPr marL="114300" indent="0" algn="ctr">
              <a:buNone/>
            </a:pPr>
            <a:endParaRPr lang="ru-RU" b="0" i="0" dirty="0" smtClean="0">
              <a:effectLst/>
              <a:latin typeface="gg sans"/>
            </a:endParaRPr>
          </a:p>
          <a:p>
            <a:pPr marL="114300" indent="0" algn="ctr">
              <a:buNone/>
            </a:pPr>
            <a:r>
              <a:rPr lang="ru-RU" b="0" i="0" dirty="0" smtClean="0">
                <a:effectLst/>
                <a:latin typeface="gg sans"/>
              </a:rPr>
              <a:t>Система </a:t>
            </a:r>
            <a:r>
              <a:rPr lang="ru-RU" b="1" i="0" dirty="0">
                <a:effectLst/>
                <a:latin typeface="gg sans"/>
              </a:rPr>
              <a:t>«Сетевой Город. Образование» </a:t>
            </a:r>
            <a:endParaRPr lang="en-US" b="1" i="0" dirty="0">
              <a:effectLst/>
              <a:latin typeface="gg sans"/>
            </a:endParaRPr>
          </a:p>
          <a:p>
            <a:pPr marL="114300" indent="0" algn="just">
              <a:buNone/>
            </a:pPr>
            <a:r>
              <a:rPr lang="ru-RU" b="0" i="0" dirty="0">
                <a:effectLst/>
                <a:latin typeface="gg sans"/>
              </a:rPr>
              <a:t>Комплексная автоматизированная информационная система (АИС), объединяющая в единую информационную сеть образовательные организации всех типов и органы управления образованием в пределах муниципального образования. АИС «Сетевой Город. Образование» — не только административная система. Каждая образовательная организация получает средства для организации учебно-воспитательного процесса, обеспечивающие выполнение требований федерального государственного образовательного стандарта. </a:t>
            </a:r>
            <a:endParaRPr lang="en-US" b="0" i="0" dirty="0">
              <a:effectLst/>
              <a:latin typeface="gg sans"/>
            </a:endParaRPr>
          </a:p>
          <a:p>
            <a:pPr marL="114300" indent="0" algn="just">
              <a:buNone/>
            </a:pPr>
            <a:r>
              <a:rPr lang="ru-RU" b="0" i="0" dirty="0">
                <a:effectLst/>
                <a:latin typeface="gg sans"/>
              </a:rPr>
              <a:t>В системе «Сетевой Город. Образование» реализованы возможности: </a:t>
            </a:r>
            <a:endParaRPr lang="en-US" b="0" i="0" dirty="0">
              <a:effectLst/>
              <a:latin typeface="gg sans"/>
            </a:endParaRPr>
          </a:p>
          <a:p>
            <a:pPr marL="114300" indent="0" algn="just">
              <a:buNone/>
            </a:pPr>
            <a:r>
              <a:rPr lang="ru-RU" b="0" i="0" dirty="0">
                <a:effectLst/>
                <a:latin typeface="gg sans"/>
              </a:rPr>
              <a:t>• создания полного учебного плана образовательной организации; </a:t>
            </a:r>
            <a:endParaRPr lang="en-US" b="0" i="0" dirty="0">
              <a:effectLst/>
              <a:latin typeface="gg sans"/>
            </a:endParaRPr>
          </a:p>
          <a:p>
            <a:pPr marL="114300" indent="0" algn="just">
              <a:buNone/>
            </a:pPr>
            <a:r>
              <a:rPr lang="ru-RU" b="0" i="0" dirty="0" smtClean="0">
                <a:effectLst/>
                <a:latin typeface="gg sans"/>
              </a:rPr>
              <a:t>•</a:t>
            </a:r>
            <a:r>
              <a:rPr lang="ru-RU" dirty="0">
                <a:latin typeface="gg sans"/>
              </a:rPr>
              <a:t> </a:t>
            </a:r>
            <a:r>
              <a:rPr lang="ru-RU" b="0" i="0" dirty="0" smtClean="0">
                <a:effectLst/>
                <a:latin typeface="gg sans"/>
              </a:rPr>
              <a:t>ведения </a:t>
            </a:r>
            <a:r>
              <a:rPr lang="ru-RU" b="0" i="0" dirty="0">
                <a:effectLst/>
                <a:latin typeface="gg sans"/>
              </a:rPr>
              <a:t>тематического планирования с дальнейшим его использованием в электронном классном журнале; </a:t>
            </a:r>
            <a:endParaRPr lang="en-US" b="0" i="0" dirty="0">
              <a:effectLst/>
              <a:latin typeface="gg sans"/>
            </a:endParaRPr>
          </a:p>
          <a:p>
            <a:pPr marL="114300" indent="0" algn="just">
              <a:buNone/>
            </a:pPr>
            <a:r>
              <a:rPr lang="ru-RU" b="0" i="0" dirty="0">
                <a:effectLst/>
                <a:latin typeface="gg sans"/>
              </a:rPr>
              <a:t>• создания и представления расписания уроков, связанного с электронным классным журналом; </a:t>
            </a:r>
            <a:endParaRPr lang="ru-RU" b="0" i="0" dirty="0" smtClean="0">
              <a:effectLst/>
              <a:latin typeface="gg sans"/>
            </a:endParaRPr>
          </a:p>
          <a:p>
            <a:pPr marL="114300" indent="0" algn="just">
              <a:buNone/>
            </a:pPr>
            <a:r>
              <a:rPr lang="ru-RU" b="0" i="0" dirty="0" smtClean="0">
                <a:effectLst/>
                <a:latin typeface="gg sans"/>
              </a:rPr>
              <a:t>• </a:t>
            </a:r>
            <a:r>
              <a:rPr lang="ru-RU" b="0" i="0" dirty="0">
                <a:effectLst/>
                <a:latin typeface="gg sans"/>
              </a:rPr>
              <a:t>внутренняя электронная почта.</a:t>
            </a:r>
            <a:endParaRPr dirty="0"/>
          </a:p>
        </p:txBody>
      </p:sp>
      <p:pic>
        <p:nvPicPr>
          <p:cNvPr id="6"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108501" y="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Как уже решается проблема</a:t>
            </a:r>
            <a:endParaRPr b="1" dirty="0">
              <a:solidFill>
                <a:schemeClr val="bg1"/>
              </a:solidFill>
              <a:effectLst>
                <a:outerShdw blurRad="38100" dist="38100" dir="2700000" algn="tl">
                  <a:srgbClr val="000000">
                    <a:alpha val="43137"/>
                  </a:srgbClr>
                </a:outerShdw>
              </a:effectLst>
            </a:endParaRPr>
          </a:p>
        </p:txBody>
      </p:sp>
      <p:sp>
        <p:nvSpPr>
          <p:cNvPr id="74" name="Google Shape;74;p16"/>
          <p:cNvSpPr txBox="1">
            <a:spLocks noGrp="1"/>
          </p:cNvSpPr>
          <p:nvPr>
            <p:ph type="body" idx="1"/>
          </p:nvPr>
        </p:nvSpPr>
        <p:spPr>
          <a:xfrm>
            <a:off x="311700" y="1152474"/>
            <a:ext cx="8520600" cy="3848733"/>
          </a:xfrm>
          <a:prstGeom prst="rect">
            <a:avLst/>
          </a:prstGeom>
        </p:spPr>
        <p:txBody>
          <a:bodyPr spcFirstLastPara="1" wrap="square" lIns="91425" tIns="91425" rIns="91425" bIns="91425" anchor="t" anchorCtr="0">
            <a:noAutofit/>
          </a:bodyPr>
          <a:lstStyle/>
          <a:p>
            <a:pPr marL="114300" indent="0" algn="ctr">
              <a:buNone/>
            </a:pPr>
            <a:r>
              <a:rPr lang="ru-RU" sz="1800" b="1" i="0" dirty="0">
                <a:effectLst/>
                <a:latin typeface="gg sans"/>
              </a:rPr>
              <a:t>Электронный Журнал </a:t>
            </a:r>
            <a:endParaRPr lang="en-US" sz="1800" b="1" i="0" dirty="0">
              <a:effectLst/>
              <a:latin typeface="gg sans"/>
            </a:endParaRPr>
          </a:p>
          <a:p>
            <a:pPr marL="114300" indent="0" algn="just">
              <a:buNone/>
            </a:pPr>
            <a:r>
              <a:rPr lang="ru-RU" sz="1800" b="0" i="0" dirty="0">
                <a:effectLst/>
                <a:latin typeface="gg sans"/>
              </a:rPr>
              <a:t>Удобный в использовании журнал, разработанный компанией, которая также занимается и другим ПО для нужд образовательных учреждений. </a:t>
            </a:r>
          </a:p>
          <a:p>
            <a:pPr marL="114300" indent="0" algn="just">
              <a:buNone/>
            </a:pPr>
            <a:r>
              <a:rPr lang="ru-RU" sz="1800" b="0" i="0" dirty="0">
                <a:effectLst/>
                <a:latin typeface="gg sans"/>
              </a:rPr>
              <a:t>На сайте проходят вебинары по использованию журналов в школах. Есть техническая поддержка. В системе отображается полная статистика и представлены все необходимые расчетные показатели. Отчеты в школе, которые раньше заполнялись вручную, Электронный журнал создает автоматически. </a:t>
            </a:r>
          </a:p>
          <a:p>
            <a:pPr marL="114300" indent="0" algn="just">
              <a:buNone/>
            </a:pPr>
            <a:r>
              <a:rPr lang="ru-RU" sz="1800" b="0" i="0" dirty="0">
                <a:effectLst/>
                <a:latin typeface="gg sans"/>
              </a:rPr>
              <a:t>Динамическое обновление данных об успеваемости, представление динамики на графиках. Возможности электронного классного журнала для школы в данном направлении практически неисчерпаемы.</a:t>
            </a:r>
            <a:endParaRPr lang="ru-RU" sz="2800" dirty="0"/>
          </a:p>
        </p:txBody>
      </p:sp>
      <p:pic>
        <p:nvPicPr>
          <p:cNvPr id="6"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7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3;p16"/>
          <p:cNvSpPr txBox="1">
            <a:spLocks noGrp="1"/>
          </p:cNvSpPr>
          <p:nvPr>
            <p:ph type="title"/>
          </p:nvPr>
        </p:nvSpPr>
        <p:spPr>
          <a:xfrm>
            <a:off x="0" y="2331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Как уже решается проблема</a:t>
            </a:r>
            <a:endParaRPr b="1" dirty="0">
              <a:solidFill>
                <a:schemeClr val="bg1"/>
              </a:solidFill>
              <a:effectLst>
                <a:outerShdw blurRad="38100" dist="38100" dir="2700000" algn="tl">
                  <a:srgbClr val="000000">
                    <a:alpha val="43137"/>
                  </a:srgbClr>
                </a:outerShdw>
              </a:effectLst>
            </a:endParaRPr>
          </a:p>
        </p:txBody>
      </p:sp>
      <p:sp>
        <p:nvSpPr>
          <p:cNvPr id="3" name="Текст 2"/>
          <p:cNvSpPr>
            <a:spLocks noGrp="1"/>
          </p:cNvSpPr>
          <p:nvPr>
            <p:ph type="body" idx="1"/>
          </p:nvPr>
        </p:nvSpPr>
        <p:spPr>
          <a:xfrm>
            <a:off x="302463" y="1411092"/>
            <a:ext cx="8520600" cy="2883817"/>
          </a:xfrm>
        </p:spPr>
        <p:txBody>
          <a:bodyPr>
            <a:noAutofit/>
          </a:bodyPr>
          <a:lstStyle/>
          <a:p>
            <a:pPr marL="114300" indent="0" algn="ctr">
              <a:buNone/>
            </a:pPr>
            <a:r>
              <a:rPr lang="ru-RU" sz="1400" b="1" i="0" dirty="0" err="1">
                <a:solidFill>
                  <a:srgbClr val="000000"/>
                </a:solidFill>
                <a:effectLst/>
                <a:latin typeface="gg sans"/>
              </a:rPr>
              <a:t>Дневник.ру</a:t>
            </a:r>
            <a:endParaRPr lang="ru-RU" sz="1400" b="1" i="0" dirty="0">
              <a:solidFill>
                <a:srgbClr val="000000"/>
              </a:solidFill>
              <a:effectLst/>
              <a:latin typeface="gg sans"/>
            </a:endParaRPr>
          </a:p>
          <a:p>
            <a:pPr marL="114300" indent="0" algn="just">
              <a:buNone/>
            </a:pPr>
            <a:r>
              <a:rPr lang="ru-RU" sz="1400" b="0" i="0" dirty="0">
                <a:solidFill>
                  <a:srgbClr val="000000"/>
                </a:solidFill>
                <a:effectLst/>
                <a:latin typeface="gg sans"/>
              </a:rPr>
              <a:t> Российская IT-компания в сфере образовательных технологий, разработчик решений и единой электронной образовательной среды для учителей, учеников и их родителей, администраций образовательных организаций, а также представителей органов исполнительной власти: </a:t>
            </a:r>
          </a:p>
          <a:p>
            <a:pPr marL="114300" indent="0" algn="just">
              <a:buNone/>
            </a:pPr>
            <a:r>
              <a:rPr lang="ru-RU" sz="1400" b="0" i="0" dirty="0">
                <a:solidFill>
                  <a:srgbClr val="000000"/>
                </a:solidFill>
                <a:effectLst/>
                <a:latin typeface="gg sans"/>
              </a:rPr>
              <a:t>• круглосуточный доступ к оценкам, расписанию и домашним </a:t>
            </a:r>
            <a:r>
              <a:rPr lang="ru-RU" sz="1400" b="0" i="0" dirty="0" smtClean="0">
                <a:solidFill>
                  <a:srgbClr val="000000"/>
                </a:solidFill>
                <a:effectLst/>
                <a:latin typeface="gg sans"/>
              </a:rPr>
              <a:t>заданиям;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защищённая социальная сеть для эффективного </a:t>
            </a:r>
            <a:r>
              <a:rPr lang="ru-RU" sz="1400" b="0" i="0" dirty="0" smtClean="0">
                <a:solidFill>
                  <a:srgbClr val="000000"/>
                </a:solidFill>
                <a:effectLst/>
                <a:latin typeface="gg sans"/>
              </a:rPr>
              <a:t>общения;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электронное </a:t>
            </a:r>
            <a:r>
              <a:rPr lang="ru-RU" sz="1400" b="0" i="0" dirty="0" smtClean="0">
                <a:solidFill>
                  <a:srgbClr val="000000"/>
                </a:solidFill>
                <a:effectLst/>
                <a:latin typeface="gg sans"/>
              </a:rPr>
              <a:t>обучение;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полезные и удобные сервисы и </a:t>
            </a:r>
            <a:r>
              <a:rPr lang="ru-RU" sz="1400" b="0" i="0" dirty="0" smtClean="0">
                <a:solidFill>
                  <a:srgbClr val="000000"/>
                </a:solidFill>
                <a:effectLst/>
                <a:latin typeface="gg sans"/>
              </a:rPr>
              <a:t>приложения;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автоматизация зачисления в образовательные </a:t>
            </a:r>
            <a:r>
              <a:rPr lang="ru-RU" sz="1400" b="0" i="0" dirty="0" smtClean="0">
                <a:solidFill>
                  <a:srgbClr val="000000"/>
                </a:solidFill>
                <a:effectLst/>
                <a:latin typeface="gg sans"/>
              </a:rPr>
              <a:t>организации;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содействие в реализации государственных и муниципальных услуг в сфере образования в электронном </a:t>
            </a:r>
            <a:r>
              <a:rPr lang="ru-RU" sz="1400" b="0" i="0" dirty="0" smtClean="0">
                <a:solidFill>
                  <a:srgbClr val="000000"/>
                </a:solidFill>
                <a:effectLst/>
                <a:latin typeface="gg sans"/>
              </a:rPr>
              <a:t>виде; </a:t>
            </a:r>
            <a:endParaRPr lang="ru-RU" sz="1400" b="0" i="0" dirty="0">
              <a:solidFill>
                <a:srgbClr val="000000"/>
              </a:solidFill>
              <a:effectLst/>
              <a:latin typeface="gg sans"/>
            </a:endParaRPr>
          </a:p>
          <a:p>
            <a:pPr marL="114300" indent="0" algn="just">
              <a:buNone/>
            </a:pPr>
            <a:r>
              <a:rPr lang="ru-RU" sz="1400" b="0" i="0" dirty="0">
                <a:solidFill>
                  <a:srgbClr val="000000"/>
                </a:solidFill>
                <a:effectLst/>
                <a:latin typeface="gg sans"/>
              </a:rPr>
              <a:t>• региональная и федеральная статистика и </a:t>
            </a:r>
            <a:r>
              <a:rPr lang="ru-RU" sz="1400" b="0" i="0" dirty="0" smtClean="0">
                <a:solidFill>
                  <a:srgbClr val="000000"/>
                </a:solidFill>
                <a:effectLst/>
                <a:latin typeface="gg sans"/>
              </a:rPr>
              <a:t>отчеты.</a:t>
            </a:r>
            <a:endParaRPr lang="ru-RU" sz="1400" b="0" i="0" dirty="0">
              <a:solidFill>
                <a:srgbClr val="000000"/>
              </a:solidFill>
              <a:effectLst/>
              <a:latin typeface="gg sans"/>
            </a:endParaRPr>
          </a:p>
          <a:p>
            <a:pPr marL="114300" indent="0" algn="ctr">
              <a:buNone/>
            </a:pPr>
            <a:endParaRPr lang="ru-RU" sz="1050" dirty="0"/>
          </a:p>
        </p:txBody>
      </p:sp>
      <p:pic>
        <p:nvPicPr>
          <p:cNvPr id="6" name="Picture 3" descr="D:\САЙТ\image\FON\Левандовский\archive\Логотип АГПУ 2024 объёмный белый.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94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6" name="Google Shape;86;p18"/>
          <p:cNvSpPr txBox="1">
            <a:spLocks noGrp="1"/>
          </p:cNvSpPr>
          <p:nvPr>
            <p:ph type="body" idx="1"/>
          </p:nvPr>
        </p:nvSpPr>
        <p:spPr>
          <a:xfrm>
            <a:off x="450177" y="1233004"/>
            <a:ext cx="8520600" cy="3416400"/>
          </a:xfrm>
          <a:prstGeom prst="rect">
            <a:avLst/>
          </a:prstGeom>
        </p:spPr>
        <p:txBody>
          <a:bodyPr spcFirstLastPara="1" wrap="square" lIns="91425" tIns="91425" rIns="91425" bIns="91425" anchor="t" anchorCtr="0">
            <a:normAutofit lnSpcReduction="10000"/>
          </a:bodyPr>
          <a:lstStyle/>
          <a:p>
            <a:pPr marL="114300" indent="0" algn="just">
              <a:buNone/>
            </a:pPr>
            <a:r>
              <a:rPr lang="ru-RU" sz="2000" dirty="0"/>
              <a:t>Разработка журнала посещаемости студентов имеет огромное значение для повышения эффективности образовательного процесса. Систематизация и автоматизация учёта студенческих посещений помогут улучшить мониторинг активности учащихся, что, в свою очередь, станет основой для более точной аналитики, персонализации образовательных подходов и оптимизации учебного процесса</a:t>
            </a:r>
            <a:r>
              <a:rPr lang="ru-RU" sz="2000" dirty="0" smtClean="0"/>
              <a:t>. В </a:t>
            </a:r>
            <a:r>
              <a:rPr lang="ru-RU" sz="2000" dirty="0"/>
              <a:t>условиях активного внедрения цифровых технологий в образование создание такого инструмента приобретает особую актуальность для современных образовательных учреждений, стремящихся к улучшению качества обучения и повышению успеваемости студентов.</a:t>
            </a:r>
            <a:endParaRPr lang="ru-RU" sz="2000" b="0" i="0" dirty="0">
              <a:solidFill>
                <a:srgbClr val="000000"/>
              </a:solidFill>
              <a:effectLst/>
              <a:latin typeface="gg sans"/>
            </a:endParaRPr>
          </a:p>
        </p:txBody>
      </p:sp>
      <p:sp>
        <p:nvSpPr>
          <p:cNvPr id="4" name="Google Shape;85;p18"/>
          <p:cNvSpPr txBox="1">
            <a:spLocks noGrp="1"/>
          </p:cNvSpPr>
          <p:nvPr>
            <p:ph type="title"/>
          </p:nvPr>
        </p:nvSpPr>
        <p:spPr>
          <a:xfrm>
            <a:off x="423668" y="155776"/>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solidFill>
                  <a:schemeClr val="bg1"/>
                </a:solidFill>
              </a:rPr>
              <a:t>Актуальность проблемы</a:t>
            </a:r>
            <a:endParaRPr dirty="0">
              <a:solidFill>
                <a:schemeClr val="bg1"/>
              </a:solidFill>
            </a:endParaRPr>
          </a:p>
        </p:txBody>
      </p:sp>
      <p:pic>
        <p:nvPicPr>
          <p:cNvPr id="6"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126972" y="9404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Решение</a:t>
            </a:r>
            <a:endParaRPr b="1" dirty="0">
              <a:solidFill>
                <a:schemeClr val="bg1"/>
              </a:solidFill>
              <a:effectLst>
                <a:outerShdw blurRad="38100" dist="38100" dir="2700000" algn="tl">
                  <a:srgbClr val="000000">
                    <a:alpha val="43137"/>
                  </a:srgbClr>
                </a:outerShdw>
              </a:effectLst>
            </a:endParaRPr>
          </a:p>
        </p:txBody>
      </p:sp>
      <p:sp>
        <p:nvSpPr>
          <p:cNvPr id="80" name="Google Shape;80;p17"/>
          <p:cNvSpPr txBox="1">
            <a:spLocks noGrp="1"/>
          </p:cNvSpPr>
          <p:nvPr>
            <p:ph type="body" idx="1"/>
          </p:nvPr>
        </p:nvSpPr>
        <p:spPr>
          <a:xfrm>
            <a:off x="311700" y="1357745"/>
            <a:ext cx="8520600" cy="3211130"/>
          </a:xfrm>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r>
              <a:rPr lang="ru-RU" sz="2000" b="1" dirty="0"/>
              <a:t>Наше решение</a:t>
            </a:r>
            <a:r>
              <a:rPr lang="ru-RU" sz="2000" dirty="0"/>
              <a:t> - достаточно купить </a:t>
            </a:r>
            <a:r>
              <a:rPr lang="ru-RU" sz="2000" dirty="0" smtClean="0"/>
              <a:t>и </a:t>
            </a:r>
            <a:r>
              <a:rPr lang="ru-RU" sz="2000" dirty="0"/>
              <a:t>далее пользоваться неограниченно</a:t>
            </a:r>
            <a:r>
              <a:rPr lang="en-US" sz="2000" dirty="0"/>
              <a:t>. </a:t>
            </a:r>
            <a:endParaRPr lang="ru-RU" sz="2000" dirty="0"/>
          </a:p>
          <a:p>
            <a:pPr marL="0" lvl="0" indent="0" algn="just" rtl="0">
              <a:spcBef>
                <a:spcPts val="0"/>
              </a:spcBef>
              <a:spcAft>
                <a:spcPts val="1200"/>
              </a:spcAft>
              <a:buNone/>
            </a:pPr>
            <a:r>
              <a:rPr lang="ru-RU" sz="2000" dirty="0" smtClean="0"/>
              <a:t>Приложение нужно будет установить </a:t>
            </a:r>
            <a:r>
              <a:rPr lang="ru-RU" sz="2000" dirty="0"/>
              <a:t>на локальный сервер организации</a:t>
            </a:r>
            <a:r>
              <a:rPr lang="en-US" sz="2000" dirty="0" smtClean="0"/>
              <a:t>.</a:t>
            </a:r>
            <a:endParaRPr lang="ru-RU" sz="2000" dirty="0" smtClean="0"/>
          </a:p>
          <a:p>
            <a:pPr marL="0" lvl="0" indent="0" algn="just" rtl="0">
              <a:spcBef>
                <a:spcPts val="0"/>
              </a:spcBef>
              <a:spcAft>
                <a:spcPts val="1200"/>
              </a:spcAft>
              <a:buNone/>
            </a:pPr>
            <a:r>
              <a:rPr lang="ru-RU" sz="2000" dirty="0" smtClean="0"/>
              <a:t>Оно будет иметь интуитивно-понятный интерфейс. Работать можно на любой платформе и на любом девайсе. </a:t>
            </a:r>
            <a:endParaRPr lang="en-US" sz="2000" dirty="0"/>
          </a:p>
        </p:txBody>
      </p:sp>
      <p:pic>
        <p:nvPicPr>
          <p:cNvPr id="5"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126972" y="9404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Решение</a:t>
            </a:r>
            <a:endParaRPr b="1" dirty="0">
              <a:solidFill>
                <a:schemeClr val="bg1"/>
              </a:solidFill>
              <a:effectLst>
                <a:outerShdw blurRad="38100" dist="38100" dir="2700000" algn="tl">
                  <a:srgbClr val="000000">
                    <a:alpha val="43137"/>
                  </a:srgbClr>
                </a:outerShdw>
              </a:effectLst>
            </a:endParaRPr>
          </a:p>
        </p:txBody>
      </p:sp>
      <p:sp>
        <p:nvSpPr>
          <p:cNvPr id="80" name="Google Shape;80;p17"/>
          <p:cNvSpPr txBox="1">
            <a:spLocks noGrp="1"/>
          </p:cNvSpPr>
          <p:nvPr>
            <p:ph type="body" idx="1"/>
          </p:nvPr>
        </p:nvSpPr>
        <p:spPr>
          <a:prstGeom prst="rect">
            <a:avLst/>
          </a:prstGeom>
        </p:spPr>
        <p:txBody>
          <a:bodyPr spcFirstLastPara="1" wrap="square" lIns="91425" tIns="91425" rIns="91425" bIns="91425" anchor="t" anchorCtr="0">
            <a:normAutofit fontScale="92500" lnSpcReduction="10000"/>
          </a:bodyPr>
          <a:lstStyle/>
          <a:p>
            <a:pPr marL="114300" indent="0" algn="ctr">
              <a:buNone/>
            </a:pPr>
            <a:r>
              <a:rPr lang="ru-RU" sz="2000" b="1" dirty="0" smtClean="0"/>
              <a:t>Планируемые </a:t>
            </a:r>
            <a:r>
              <a:rPr lang="ru-RU" sz="2000" b="1" dirty="0"/>
              <a:t>т</a:t>
            </a:r>
            <a:r>
              <a:rPr lang="ru-RU" sz="2000" b="1" dirty="0" smtClean="0"/>
              <a:t>ехнологии </a:t>
            </a:r>
            <a:r>
              <a:rPr lang="ru-RU" sz="2000" b="1" dirty="0"/>
              <a:t>создания </a:t>
            </a:r>
            <a:r>
              <a:rPr lang="ru-RU" sz="2000" b="1" dirty="0" smtClean="0"/>
              <a:t>приложения</a:t>
            </a:r>
            <a:endParaRPr lang="ru-RU" sz="2000" i="1" dirty="0"/>
          </a:p>
          <a:p>
            <a:pPr lvl="0"/>
            <a:r>
              <a:rPr lang="ru-RU" sz="2000" dirty="0"/>
              <a:t>Для реализации интерфейса </a:t>
            </a:r>
            <a:r>
              <a:rPr lang="ru-RU" sz="2000" dirty="0" smtClean="0"/>
              <a:t>- </a:t>
            </a:r>
            <a:r>
              <a:rPr lang="ru-RU" sz="2000" dirty="0" err="1" smtClean="0"/>
              <a:t>фреймворк</a:t>
            </a:r>
            <a:r>
              <a:rPr lang="ru-RU" sz="2000" dirty="0" smtClean="0"/>
              <a:t> </a:t>
            </a:r>
            <a:r>
              <a:rPr lang="en-US" sz="2000" dirty="0" err="1"/>
              <a:t>ReactJS</a:t>
            </a:r>
            <a:r>
              <a:rPr lang="ru-RU" sz="2000" dirty="0"/>
              <a:t> и его библиотеки.</a:t>
            </a:r>
            <a:endParaRPr lang="ru-RU" sz="2000" i="1" dirty="0"/>
          </a:p>
          <a:p>
            <a:pPr lvl="0"/>
            <a:r>
              <a:rPr lang="ru-RU" sz="2000" dirty="0"/>
              <a:t>Для реализации интерактивных элементов клиентской части </a:t>
            </a:r>
            <a:r>
              <a:rPr lang="ru-RU" sz="2000" dirty="0" smtClean="0"/>
              <a:t>- </a:t>
            </a:r>
            <a:r>
              <a:rPr lang="ru-RU" sz="2000" dirty="0"/>
              <a:t>язык </a:t>
            </a:r>
            <a:r>
              <a:rPr lang="ru-RU" sz="2000" dirty="0" err="1"/>
              <a:t>JavaScript</a:t>
            </a:r>
            <a:r>
              <a:rPr lang="ru-RU" sz="2000" dirty="0"/>
              <a:t>.</a:t>
            </a:r>
            <a:endParaRPr lang="ru-RU" sz="2000" i="1" dirty="0"/>
          </a:p>
          <a:p>
            <a:pPr lvl="0"/>
            <a:r>
              <a:rPr lang="ru-RU" sz="2000" dirty="0"/>
              <a:t>Для реализации серверной части </a:t>
            </a:r>
            <a:r>
              <a:rPr lang="ru-RU" sz="2000" dirty="0" smtClean="0"/>
              <a:t>- платформа </a:t>
            </a:r>
            <a:r>
              <a:rPr lang="en-US" sz="2000" dirty="0" err="1"/>
              <a:t>NodeJS</a:t>
            </a:r>
            <a:r>
              <a:rPr lang="en-US" sz="2000" dirty="0"/>
              <a:t> </a:t>
            </a:r>
            <a:r>
              <a:rPr lang="ru-RU" sz="2000" dirty="0"/>
              <a:t>и ее библиотеки.</a:t>
            </a:r>
            <a:endParaRPr lang="ru-RU" sz="2000" i="1" dirty="0"/>
          </a:p>
          <a:p>
            <a:pPr lvl="0"/>
            <a:r>
              <a:rPr lang="ru-RU" sz="2000" dirty="0"/>
              <a:t>Для реализации базы данных </a:t>
            </a:r>
            <a:r>
              <a:rPr lang="ru-RU" sz="2000" dirty="0" smtClean="0"/>
              <a:t>- </a:t>
            </a:r>
            <a:r>
              <a:rPr lang="ru-RU" sz="2000" dirty="0"/>
              <a:t>СУБД </a:t>
            </a:r>
            <a:r>
              <a:rPr lang="en-US" sz="2000" dirty="0"/>
              <a:t>MySQL</a:t>
            </a:r>
            <a:r>
              <a:rPr lang="ru-RU" sz="2000" dirty="0"/>
              <a:t>.</a:t>
            </a:r>
            <a:endParaRPr lang="ru-RU" sz="2000" i="1" dirty="0"/>
          </a:p>
          <a:p>
            <a:pPr lvl="0"/>
            <a:r>
              <a:rPr lang="ru-RU" sz="2000" dirty="0"/>
              <a:t>Управление веб-приложением должно осуществляться с помощью панели администрирования, доступной через веб-интерфейс. </a:t>
            </a:r>
            <a:endParaRPr lang="ru-RU" sz="2000" i="1" dirty="0"/>
          </a:p>
          <a:p>
            <a:pPr lvl="0"/>
            <a:r>
              <a:rPr lang="ru-RU" sz="2000" dirty="0"/>
              <a:t>В системе управления веб-приложением должен быть предусмотрен механизм резервного копирования структуры и содержимого базы данных.</a:t>
            </a:r>
            <a:endParaRPr lang="ru-RU" sz="2000" i="1" dirty="0"/>
          </a:p>
        </p:txBody>
      </p:sp>
      <p:pic>
        <p:nvPicPr>
          <p:cNvPr id="5"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5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126972" y="9404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Решение</a:t>
            </a:r>
            <a:endParaRPr b="1" dirty="0">
              <a:solidFill>
                <a:schemeClr val="bg1"/>
              </a:solidFill>
              <a:effectLst>
                <a:outerShdw blurRad="38100" dist="38100" dir="2700000" algn="tl">
                  <a:srgbClr val="000000">
                    <a:alpha val="43137"/>
                  </a:srgbClr>
                </a:outerShdw>
              </a:effectLst>
            </a:endParaRPr>
          </a:p>
        </p:txBody>
      </p:sp>
      <p:sp>
        <p:nvSpPr>
          <p:cNvPr id="80" name="Google Shape;80;p17"/>
          <p:cNvSpPr txBox="1">
            <a:spLocks noGrp="1"/>
          </p:cNvSpPr>
          <p:nvPr>
            <p:ph type="body" idx="1"/>
          </p:nvPr>
        </p:nvSpPr>
        <p:spPr>
          <a:prstGeom prst="rect">
            <a:avLst/>
          </a:prstGeom>
        </p:spPr>
        <p:txBody>
          <a:bodyPr spcFirstLastPara="1" wrap="square" lIns="91425" tIns="91425" rIns="91425" bIns="91425" anchor="t" anchorCtr="0">
            <a:normAutofit fontScale="92500" lnSpcReduction="20000"/>
          </a:bodyPr>
          <a:lstStyle/>
          <a:p>
            <a:pPr marL="114300" indent="0">
              <a:buNone/>
            </a:pPr>
            <a:r>
              <a:rPr lang="ru-RU" sz="2000" b="1" dirty="0"/>
              <a:t>Наше решение</a:t>
            </a:r>
            <a:r>
              <a:rPr lang="ru-RU" sz="2000" dirty="0"/>
              <a:t> </a:t>
            </a:r>
            <a:r>
              <a:rPr lang="ru-RU" sz="2000" dirty="0" smtClean="0"/>
              <a:t>должно </a:t>
            </a:r>
            <a:r>
              <a:rPr lang="ru-RU" sz="2000" dirty="0"/>
              <a:t>представлять собой информационную структуру, доступную в сети Интернет под доменным именем и быть адаптированной под все платформы.</a:t>
            </a:r>
          </a:p>
          <a:p>
            <a:pPr marL="114300" indent="0">
              <a:buNone/>
            </a:pPr>
            <a:r>
              <a:rPr lang="ru-RU" sz="2000" dirty="0" smtClean="0"/>
              <a:t>Приложение будет состоять </a:t>
            </a:r>
            <a:r>
              <a:rPr lang="ru-RU" sz="2000" dirty="0"/>
              <a:t>из следующих взаимосвязанных разделов и модулей:</a:t>
            </a:r>
          </a:p>
          <a:p>
            <a:pPr lvl="0"/>
            <a:r>
              <a:rPr lang="ru-RU" sz="2000" dirty="0"/>
              <a:t>Главная страница (страница авторизации)</a:t>
            </a:r>
          </a:p>
          <a:p>
            <a:pPr lvl="0"/>
            <a:r>
              <a:rPr lang="ru-RU" sz="2000" dirty="0"/>
              <a:t>Сервисы:</a:t>
            </a:r>
          </a:p>
          <a:p>
            <a:pPr lvl="1"/>
            <a:r>
              <a:rPr lang="ru-RU" sz="1600" dirty="0"/>
              <a:t>Регистрация (доступен администратору системы)</a:t>
            </a:r>
          </a:p>
          <a:p>
            <a:pPr lvl="1"/>
            <a:r>
              <a:rPr lang="ru-RU" sz="1600" dirty="0"/>
              <a:t>Управление данными (добавление, редактирование, удаление факультетов/институтов, групп, списков студентов, пользователей) (доступен администратору системы)</a:t>
            </a:r>
          </a:p>
          <a:p>
            <a:pPr lvl="1"/>
            <a:r>
              <a:rPr lang="ru-RU" sz="1600" dirty="0"/>
              <a:t>Электронный журнал (доступен пользователям в соответствии с назначенными ролями)</a:t>
            </a:r>
          </a:p>
          <a:p>
            <a:pPr lvl="1"/>
            <a:r>
              <a:rPr lang="ru-RU" sz="1600" dirty="0"/>
              <a:t>Аналитика (доступен пользователям в соответствии с назначенными ролями).</a:t>
            </a:r>
          </a:p>
        </p:txBody>
      </p:sp>
      <p:pic>
        <p:nvPicPr>
          <p:cNvPr id="5"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308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99264" y="11251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solidFill>
                <a:effectLst>
                  <a:outerShdw blurRad="38100" dist="38100" dir="2700000" algn="tl">
                    <a:srgbClr val="000000">
                      <a:alpha val="43137"/>
                    </a:srgbClr>
                  </a:outerShdw>
                </a:effectLst>
              </a:rPr>
              <a:t>Команда</a:t>
            </a:r>
            <a:endParaRPr b="1" dirty="0">
              <a:solidFill>
                <a:schemeClr val="bg1"/>
              </a:solidFill>
              <a:effectLst>
                <a:outerShdw blurRad="38100" dist="38100" dir="2700000" algn="tl">
                  <a:srgbClr val="000000">
                    <a:alpha val="43137"/>
                  </a:srgbClr>
                </a:outerShdw>
              </a:effectLst>
            </a:endParaRPr>
          </a:p>
        </p:txBody>
      </p:sp>
      <p:sp>
        <p:nvSpPr>
          <p:cNvPr id="92" name="Google Shape;92;p19"/>
          <p:cNvSpPr txBox="1">
            <a:spLocks noGrp="1"/>
          </p:cNvSpPr>
          <p:nvPr>
            <p:ph type="body" idx="1"/>
          </p:nvPr>
        </p:nvSpPr>
        <p:spPr>
          <a:xfrm>
            <a:off x="171741" y="1246909"/>
            <a:ext cx="8179204" cy="2053282"/>
          </a:xfrm>
          <a:prstGeom prst="rect">
            <a:avLst/>
          </a:prstGeom>
        </p:spPr>
        <p:txBody>
          <a:bodyPr spcFirstLastPara="1" wrap="square" lIns="91425" tIns="91425" rIns="91425" bIns="91425" anchor="t" anchorCtr="0">
            <a:normAutofit fontScale="77500" lnSpcReduction="20000"/>
          </a:bodyPr>
          <a:lstStyle/>
          <a:p>
            <a:pPr marL="0" indent="0">
              <a:spcAft>
                <a:spcPts val="1200"/>
              </a:spcAft>
            </a:pPr>
            <a:r>
              <a:rPr lang="ru-RU" dirty="0"/>
              <a:t> Тимлид – Ктиторов Вячеслав</a:t>
            </a:r>
          </a:p>
          <a:p>
            <a:pPr marL="0" indent="0">
              <a:spcAft>
                <a:spcPts val="1200"/>
              </a:spcAft>
            </a:pPr>
            <a:r>
              <a:rPr lang="ru-RU" dirty="0"/>
              <a:t> Разработчик – </a:t>
            </a:r>
            <a:r>
              <a:rPr lang="ru-RU" dirty="0" err="1"/>
              <a:t>Ларионенко</a:t>
            </a:r>
            <a:r>
              <a:rPr lang="ru-RU" dirty="0"/>
              <a:t> Максим</a:t>
            </a:r>
          </a:p>
          <a:p>
            <a:pPr marL="0" indent="0">
              <a:spcAft>
                <a:spcPts val="1200"/>
              </a:spcAft>
            </a:pPr>
            <a:r>
              <a:rPr lang="ru-RU" dirty="0"/>
              <a:t> Дизайнер – Вакулин </a:t>
            </a:r>
            <a:r>
              <a:rPr lang="ru-RU" dirty="0" err="1"/>
              <a:t>Даян</a:t>
            </a:r>
            <a:endParaRPr lang="ru-RU" dirty="0"/>
          </a:p>
          <a:p>
            <a:pPr marL="0" indent="0">
              <a:spcAft>
                <a:spcPts val="1200"/>
              </a:spcAft>
            </a:pPr>
            <a:r>
              <a:rPr lang="ru-RU" dirty="0"/>
              <a:t> Аналитик – </a:t>
            </a:r>
            <a:r>
              <a:rPr lang="ru-RU" dirty="0" err="1"/>
              <a:t>Сатюков</a:t>
            </a:r>
            <a:r>
              <a:rPr lang="ru-RU" dirty="0"/>
              <a:t> Данил</a:t>
            </a:r>
          </a:p>
          <a:p>
            <a:pPr marL="0" indent="0">
              <a:spcAft>
                <a:spcPts val="1200"/>
              </a:spcAft>
            </a:pPr>
            <a:endParaRPr dirty="0"/>
          </a:p>
        </p:txBody>
      </p:sp>
      <p:sp>
        <p:nvSpPr>
          <p:cNvPr id="6" name="Google Shape;91;p19"/>
          <p:cNvSpPr txBox="1">
            <a:spLocks/>
          </p:cNvSpPr>
          <p:nvPr/>
        </p:nvSpPr>
        <p:spPr>
          <a:xfrm>
            <a:off x="181071" y="3300192"/>
            <a:ext cx="8520600" cy="572700"/>
          </a:xfrm>
          <a:prstGeom prst="rect">
            <a:avLst/>
          </a:prstGeom>
        </p:spPr>
        <p:txBody>
          <a:bodyPr spcFirstLastPara="1" vert="horz" wrap="square" lIns="91425" tIns="91425" rIns="91425" bIns="91425" rtlCol="0" anchor="t" anchorCtr="0">
            <a:normAutofit fontScale="90000" lnSpcReduction="20000"/>
          </a:bodyPr>
          <a:lstStyle>
            <a:lvl1pPr lvl="0" algn="l" defTabSz="914400" rtl="0" eaLnBrk="1" latinLnBrk="0" hangingPunct="1">
              <a:lnSpc>
                <a:spcPct val="90000"/>
              </a:lnSpc>
              <a:spcBef>
                <a:spcPts val="0"/>
              </a:spcBef>
              <a:spcAft>
                <a:spcPts val="0"/>
              </a:spcAft>
              <a:buSzPts val="2800"/>
              <a:buNone/>
              <a:defRPr sz="40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Tx/>
              <a:buFontTx/>
            </a:pPr>
            <a:r>
              <a:rPr lang="ru-RU" b="1" dirty="0">
                <a:effectLst>
                  <a:outerShdw blurRad="38100" dist="38100" dir="2700000" algn="tl">
                    <a:srgbClr val="000000">
                      <a:alpha val="43137"/>
                    </a:srgbClr>
                  </a:outerShdw>
                </a:effectLst>
              </a:rPr>
              <a:t>Наставник</a:t>
            </a:r>
          </a:p>
        </p:txBody>
      </p:sp>
      <p:sp>
        <p:nvSpPr>
          <p:cNvPr id="7" name="Google Shape;92;p19"/>
          <p:cNvSpPr txBox="1">
            <a:spLocks/>
          </p:cNvSpPr>
          <p:nvPr/>
        </p:nvSpPr>
        <p:spPr>
          <a:xfrm>
            <a:off x="181071" y="3789768"/>
            <a:ext cx="8520600" cy="988357"/>
          </a:xfrm>
          <a:prstGeom prst="rect">
            <a:avLst/>
          </a:prstGeom>
        </p:spPr>
        <p:txBody>
          <a:bodyPr spcFirstLastPara="1" vert="horz" wrap="square" lIns="91425" tIns="91425" rIns="91425" bIns="91425" rtlCol="0" anchor="t" anchorCtr="0">
            <a:normAutofit/>
          </a:bodyPr>
          <a:lstStyle>
            <a:lvl1pPr marL="457200" lvl="0" indent="-342900"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914400" lvl="1" indent="-317500"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371600" lvl="2" indent="-317500"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1828800" lvl="3"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2286000" lvl="4"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2743200" lvl="5"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3200400" lvl="6"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3657600" lvl="7"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4114800" lvl="8" indent="-317500"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Tx/>
            </a:pPr>
            <a:r>
              <a:rPr lang="ru-RU" sz="2400" dirty="0"/>
              <a:t> Лапшин Николай Александрович</a:t>
            </a:r>
          </a:p>
        </p:txBody>
      </p:sp>
      <p:pic>
        <p:nvPicPr>
          <p:cNvPr id="8" name="Picture 3" descr="D:\САЙТ\image\FON\Левандовский\archive\Логотип АГПУ 2024 объёмный белый.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9785"/>
            <a:ext cx="8520600" cy="572700"/>
          </a:xfrm>
        </p:spPr>
        <p:txBody>
          <a:bodyPr>
            <a:normAutofit fontScale="90000"/>
          </a:bodyPr>
          <a:lstStyle/>
          <a:p>
            <a:r>
              <a:rPr lang="ru-RU" b="1" dirty="0">
                <a:solidFill>
                  <a:schemeClr val="bg1"/>
                </a:solidFill>
                <a:effectLst>
                  <a:outerShdw blurRad="38100" dist="38100" dir="2700000" algn="tl">
                    <a:srgbClr val="000000">
                      <a:alpha val="43137"/>
                    </a:srgbClr>
                  </a:outerShdw>
                </a:effectLst>
              </a:rPr>
              <a:t>Вопросы к эксперту</a:t>
            </a:r>
          </a:p>
        </p:txBody>
      </p:sp>
      <p:sp>
        <p:nvSpPr>
          <p:cNvPr id="3" name="Текст 2"/>
          <p:cNvSpPr>
            <a:spLocks noGrp="1"/>
          </p:cNvSpPr>
          <p:nvPr>
            <p:ph type="body" idx="1"/>
          </p:nvPr>
        </p:nvSpPr>
        <p:spPr/>
        <p:txBody>
          <a:bodyPr>
            <a:normAutofit fontScale="92500" lnSpcReduction="20000"/>
          </a:bodyPr>
          <a:lstStyle/>
          <a:p>
            <a:r>
              <a:rPr lang="ru-RU" dirty="0"/>
              <a:t>Какие интерфейсные улучшения могут помочь сделать электронный журнал более удобным и интуитивно понятным для пользователей</a:t>
            </a:r>
            <a:r>
              <a:rPr lang="ru-RU" dirty="0" smtClean="0"/>
              <a:t>?</a:t>
            </a:r>
          </a:p>
          <a:p>
            <a:r>
              <a:rPr lang="ru-RU" dirty="0"/>
              <a:t>Как продвигать использование электронного журнала среди преподавателей и деканов, чтобы повысить его популярность и эффективность?</a:t>
            </a:r>
            <a:endParaRPr lang="en-US" dirty="0"/>
          </a:p>
        </p:txBody>
      </p:sp>
      <p:pic>
        <p:nvPicPr>
          <p:cNvPr id="5" name="Picture 3" descr="D:\САЙТ\image\FON\Левандовский\archive\Логотип АГПУ 2024 объёмный белый.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890" y="23317"/>
            <a:ext cx="1586110" cy="555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Тема7">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Тема7</Template>
  <TotalTime>395</TotalTime>
  <Words>1465</Words>
  <Application>Microsoft Office PowerPoint</Application>
  <PresentationFormat>Экран (16:9)</PresentationFormat>
  <Paragraphs>93</Paragraphs>
  <Slides>11</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Times New Roman</vt:lpstr>
      <vt:lpstr>gg sans</vt:lpstr>
      <vt:lpstr>Nunito</vt:lpstr>
      <vt:lpstr>Arial</vt:lpstr>
      <vt:lpstr>Calibri</vt:lpstr>
      <vt:lpstr>Тема7</vt:lpstr>
      <vt:lpstr>Хроники посещаемости</vt:lpstr>
      <vt:lpstr>Пользователи приложения</vt:lpstr>
      <vt:lpstr>Как уже решается проблема</vt:lpstr>
      <vt:lpstr>Как уже решается проблема</vt:lpstr>
      <vt:lpstr>Как уже решается проблема</vt:lpstr>
      <vt:lpstr>Актуальность проблемы</vt:lpstr>
      <vt:lpstr>Решение</vt:lpstr>
      <vt:lpstr>Решение</vt:lpstr>
      <vt:lpstr>Решение</vt:lpstr>
      <vt:lpstr>Команда</vt:lpstr>
      <vt:lpstr>Вопросы к эксперту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User</dc:creator>
  <cp:lastModifiedBy>sl</cp:lastModifiedBy>
  <cp:revision>40</cp:revision>
  <dcterms:modified xsi:type="dcterms:W3CDTF">2024-11-01T09:41:44Z</dcterms:modified>
</cp:coreProperties>
</file>