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9" r:id="rId6"/>
    <p:sldId id="260" r:id="rId7"/>
    <p:sldId id="270" r:id="rId8"/>
    <p:sldId id="261" r:id="rId9"/>
    <p:sldId id="264" r:id="rId10"/>
    <p:sldId id="267" r:id="rId11"/>
    <p:sldId id="268" r:id="rId12"/>
    <p:sldId id="265" r:id="rId13"/>
    <p:sldId id="266" r:id="rId14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6"/>
      <p:bold r:id="rId17"/>
      <p:italic r:id="rId18"/>
      <p:boldItalic r:id="rId19"/>
    </p:embeddedFont>
    <p:embeddedFont>
      <p:font typeface="Montserrat Light" panose="00000400000000000000" pitchFamily="2" charset="-52"/>
      <p:regular r:id="rId20"/>
      <p:bold r:id="rId21"/>
      <p:italic r:id="rId22"/>
      <p:boldItalic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FD9"/>
    <a:srgbClr val="EEFF41"/>
    <a:srgbClr val="F2E9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209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5707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3716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1976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93089" y="2393630"/>
            <a:ext cx="4287000" cy="524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05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Платформа для </a:t>
            </a:r>
            <a:r>
              <a:rPr lang="ru-RU" sz="105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знакомствалюдей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181980" y="578444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400" b="1" dirty="0" err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SpiceX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81965" y="1919316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Федин Данила Алексеевич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200" dirty="0">
                <a:latin typeface="Montserrat Light"/>
                <a:ea typeface="Montserrat Light"/>
                <a:cs typeface="Montserrat Light"/>
                <a:sym typeface="Montserrat Light"/>
              </a:rPr>
              <a:t>Telegram: @danilaFedin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>
              <a:buSzPts val="2400"/>
              <a:buFont typeface="Montserrat Light"/>
              <a:buChar char="●"/>
            </a:pP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Target: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Взрослые люди (30-50 лет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)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Problems: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Одиночество, Трудности в нахождение партнера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Интровертность</a:t>
            </a:r>
            <a:b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Нехватка времени на поддержание общения</a:t>
            </a:r>
            <a:b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Платформа для знакомства людей на основе тестирования с помощь 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</a:t>
            </a:r>
            <a:endParaRPr sz="1400" b="1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Количество и качество взаимодействий между людьми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b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 находится на стадии прототипа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География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Оценка рынка сверху / снизу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получим свою долю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оценке важно приводить ссылки на источники, откуда была взяты данные для расчетов.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Кратко, в виде графиков.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04CA22B3-DE7F-46B8-88ED-BDD5CEE7F7D4}"/>
              </a:ext>
            </a:extLst>
          </p:cNvPr>
          <p:cNvSpPr/>
          <p:nvPr/>
        </p:nvSpPr>
        <p:spPr>
          <a:xfrm rot="10800000">
            <a:off x="2643732" y="1507782"/>
            <a:ext cx="5738516" cy="3539379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E6CF8E1A-54F9-43F1-BB2F-AC2EE97E83D4}"/>
              </a:ext>
            </a:extLst>
          </p:cNvPr>
          <p:cNvSpPr/>
          <p:nvPr/>
        </p:nvSpPr>
        <p:spPr>
          <a:xfrm rot="10800000">
            <a:off x="3406547" y="2440983"/>
            <a:ext cx="4212880" cy="2606180"/>
          </a:xfrm>
          <a:prstGeom prst="triangle">
            <a:avLst/>
          </a:prstGeom>
          <a:solidFill>
            <a:schemeClr val="accent6">
              <a:lumMod val="60000"/>
              <a:lumOff val="40000"/>
              <a:alpha val="74118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Оценка рынка сверху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D04922CD-7750-4FD5-8582-A8BD57AFEF49}"/>
              </a:ext>
            </a:extLst>
          </p:cNvPr>
          <p:cNvSpPr/>
          <p:nvPr/>
        </p:nvSpPr>
        <p:spPr>
          <a:xfrm rot="10800000">
            <a:off x="4250526" y="3516118"/>
            <a:ext cx="2524924" cy="1543050"/>
          </a:xfrm>
          <a:prstGeom prst="triangle">
            <a:avLst/>
          </a:prstGeom>
          <a:solidFill>
            <a:srgbClr val="EEFF4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94BD28-14D5-4073-839A-4DDD74ADF762}"/>
              </a:ext>
            </a:extLst>
          </p:cNvPr>
          <p:cNvSpPr txBox="1"/>
          <p:nvPr/>
        </p:nvSpPr>
        <p:spPr>
          <a:xfrm>
            <a:off x="3425125" y="1544280"/>
            <a:ext cx="4200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latin typeface="Montserrat" panose="00000500000000000000" pitchFamily="2" charset="-52"/>
              </a:rPr>
              <a:t>1,13</a:t>
            </a:r>
            <a:r>
              <a:rPr lang="en-US" sz="1800" b="1" dirty="0">
                <a:latin typeface="Montserrat" panose="00000500000000000000" pitchFamily="2" charset="-52"/>
              </a:rPr>
              <a:t> </a:t>
            </a:r>
            <a:r>
              <a:rPr lang="ru-RU" sz="1800" b="1" dirty="0">
                <a:latin typeface="Montserrat" panose="00000500000000000000" pitchFamily="2" charset="-52"/>
              </a:rPr>
              <a:t>МЛН </a:t>
            </a:r>
            <a:r>
              <a:rPr lang="ru-RU" sz="1800" dirty="0">
                <a:latin typeface="Montserrat" panose="00000500000000000000" pitchFamily="2" charset="-52"/>
              </a:rPr>
              <a:t>человек ежемесячно пользуются приложениями для знакомств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659C02-334D-4358-B1C4-DD6D5EC42DA3}"/>
              </a:ext>
            </a:extLst>
          </p:cNvPr>
          <p:cNvSpPr txBox="1"/>
          <p:nvPr/>
        </p:nvSpPr>
        <p:spPr>
          <a:xfrm>
            <a:off x="3822701" y="2467610"/>
            <a:ext cx="3304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latin typeface="Montserrat" panose="00000500000000000000" pitchFamily="2" charset="-52"/>
              </a:rPr>
              <a:t>560 </a:t>
            </a:r>
            <a:r>
              <a:rPr lang="ru-RU" sz="1800" b="1" dirty="0" err="1">
                <a:latin typeface="Montserrat" panose="00000500000000000000" pitchFamily="2" charset="-52"/>
              </a:rPr>
              <a:t>тыс</a:t>
            </a:r>
            <a:r>
              <a:rPr lang="ru-RU" sz="1800" b="1" dirty="0">
                <a:latin typeface="Montserrat" panose="00000500000000000000" pitchFamily="2" charset="-52"/>
              </a:rPr>
              <a:t> </a:t>
            </a:r>
            <a:r>
              <a:rPr lang="ru-RU" sz="1800" dirty="0">
                <a:latin typeface="Montserrat" panose="00000500000000000000" pitchFamily="2" charset="-52"/>
              </a:rPr>
              <a:t>пользуются решениями аналогичные</a:t>
            </a:r>
            <a:r>
              <a:rPr lang="ru-RU" sz="1800" b="1" dirty="0">
                <a:latin typeface="Montserrat" panose="00000500000000000000" pitchFamily="2" charset="-52"/>
              </a:rPr>
              <a:t> </a:t>
            </a:r>
            <a:r>
              <a:rPr lang="ru-RU" sz="1800" dirty="0">
                <a:latin typeface="Montserrat" panose="00000500000000000000" pitchFamily="2" charset="-52"/>
              </a:rPr>
              <a:t>нашему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5BDBE2-2BDB-4B16-95AD-F997EB493BAC}"/>
              </a:ext>
            </a:extLst>
          </p:cNvPr>
          <p:cNvSpPr txBox="1"/>
          <p:nvPr/>
        </p:nvSpPr>
        <p:spPr>
          <a:xfrm>
            <a:off x="4665258" y="3516118"/>
            <a:ext cx="1619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tserrat" panose="00000500000000000000" pitchFamily="2" charset="-52"/>
              </a:rPr>
              <a:t>280 </a:t>
            </a:r>
            <a:r>
              <a:rPr lang="ru-RU" sz="2000" b="1" dirty="0" err="1">
                <a:latin typeface="Montserrat" panose="00000500000000000000" pitchFamily="2" charset="-52"/>
              </a:rPr>
              <a:t>тыс</a:t>
            </a:r>
            <a:r>
              <a:rPr lang="ru-RU" sz="2000" b="1" dirty="0">
                <a:latin typeface="Montserrat" panose="00000500000000000000" pitchFamily="2" charset="-52"/>
              </a:rPr>
              <a:t> </a:t>
            </a:r>
            <a:r>
              <a:rPr lang="ru-RU" dirty="0">
                <a:latin typeface="Montserrat" panose="00000500000000000000" pitchFamily="2" charset="-52"/>
              </a:rPr>
              <a:t>ожидаемая </a:t>
            </a: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доля рынка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Tinder, Badoo, </a:t>
            </a:r>
            <a:r>
              <a:rPr lang="en-US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MeetMe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Happn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интереснее потребителю:</a:t>
            </a:r>
            <a:b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 человек, а платформа выбирает с кем человеку начать общение с помощью ИИ. 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 –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mainstream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20-х годов. Мы предлагаем клиенту решение его проблемы с помощью новых технологий. 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Competitive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Advantage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04CA22B3-DE7F-46B8-88ED-BDD5CEE7F7D4}"/>
              </a:ext>
            </a:extLst>
          </p:cNvPr>
          <p:cNvSpPr/>
          <p:nvPr/>
        </p:nvSpPr>
        <p:spPr>
          <a:xfrm>
            <a:off x="2807965" y="1189133"/>
            <a:ext cx="5479711" cy="3539379"/>
          </a:xfrm>
          <a:prstGeom prst="triangle">
            <a:avLst/>
          </a:prstGeom>
          <a:solidFill>
            <a:srgbClr val="EEFF4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E6CF8E1A-54F9-43F1-BB2F-AC2EE97E83D4}"/>
              </a:ext>
            </a:extLst>
          </p:cNvPr>
          <p:cNvSpPr/>
          <p:nvPr/>
        </p:nvSpPr>
        <p:spPr>
          <a:xfrm>
            <a:off x="3536380" y="1189133"/>
            <a:ext cx="4022880" cy="2606180"/>
          </a:xfrm>
          <a:prstGeom prst="triangle">
            <a:avLst/>
          </a:prstGeom>
          <a:solidFill>
            <a:schemeClr val="accent6">
              <a:lumMod val="60000"/>
              <a:lumOff val="40000"/>
              <a:alpha val="74118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Оценка рынка снизу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D04922CD-7750-4FD5-8582-A8BD57AFEF49}"/>
              </a:ext>
            </a:extLst>
          </p:cNvPr>
          <p:cNvSpPr/>
          <p:nvPr/>
        </p:nvSpPr>
        <p:spPr>
          <a:xfrm>
            <a:off x="4342295" y="1189133"/>
            <a:ext cx="2411050" cy="1543050"/>
          </a:xfrm>
          <a:prstGeom prst="triangle">
            <a:avLst/>
          </a:prstGeom>
          <a:solidFill>
            <a:srgbClr val="FCFFD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4F82D4-42E3-4E4C-A690-310684F34910}"/>
              </a:ext>
            </a:extLst>
          </p:cNvPr>
          <p:cNvSpPr txBox="1"/>
          <p:nvPr/>
        </p:nvSpPr>
        <p:spPr>
          <a:xfrm>
            <a:off x="4931761" y="1775992"/>
            <a:ext cx="123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Montserrat" panose="00000500000000000000" pitchFamily="2" charset="-52"/>
              </a:rPr>
              <a:t>400 РУБ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F51FA-64BE-4F56-9C74-5E6580D31086}"/>
              </a:ext>
            </a:extLst>
          </p:cNvPr>
          <p:cNvSpPr txBox="1"/>
          <p:nvPr/>
        </p:nvSpPr>
        <p:spPr>
          <a:xfrm>
            <a:off x="4789362" y="2145324"/>
            <a:ext cx="151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Привлечение пользователя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BDA045-2CDF-4BFC-B93D-4B8E7A1BFEC1}"/>
              </a:ext>
            </a:extLst>
          </p:cNvPr>
          <p:cNvSpPr txBox="1"/>
          <p:nvPr/>
        </p:nvSpPr>
        <p:spPr>
          <a:xfrm>
            <a:off x="4051658" y="2977070"/>
            <a:ext cx="2992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При бюджете 30 МЛН рублей можно привлечь </a:t>
            </a:r>
            <a:br>
              <a:rPr lang="ru-RU" dirty="0">
                <a:latin typeface="Montserrat" panose="00000500000000000000" pitchFamily="2" charset="-52"/>
              </a:rPr>
            </a:br>
            <a:r>
              <a:rPr lang="ru-RU" b="1" dirty="0">
                <a:latin typeface="Montserrat" panose="00000500000000000000" pitchFamily="2" charset="-52"/>
              </a:rPr>
              <a:t>75 ТЫС </a:t>
            </a:r>
            <a:r>
              <a:rPr lang="ru-RU" dirty="0">
                <a:latin typeface="Montserrat" panose="00000500000000000000" pitchFamily="2" charset="-52"/>
              </a:rPr>
              <a:t>пользователей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D0C038-05FC-42A3-85A4-0849A7175270}"/>
              </a:ext>
            </a:extLst>
          </p:cNvPr>
          <p:cNvSpPr txBox="1"/>
          <p:nvPr/>
        </p:nvSpPr>
        <p:spPr>
          <a:xfrm>
            <a:off x="3389679" y="4102428"/>
            <a:ext cx="4449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75.000 ПОЛ * 1000 = </a:t>
            </a:r>
            <a:r>
              <a:rPr lang="ru-RU" sz="1600" b="1" dirty="0">
                <a:latin typeface="Montserrat" panose="00000500000000000000" pitchFamily="2" charset="-52"/>
              </a:rPr>
              <a:t>75 МЛН </a:t>
            </a:r>
            <a:r>
              <a:rPr lang="ru-RU" sz="1600" dirty="0">
                <a:latin typeface="Montserrat" panose="00000500000000000000" pitchFamily="2" charset="-52"/>
              </a:rPr>
              <a:t>ВЫРУЧКИ </a:t>
            </a:r>
          </a:p>
        </p:txBody>
      </p:sp>
    </p:spTree>
    <p:extLst>
      <p:ext uri="{BB962C8B-B14F-4D97-AF65-F5344CB8AC3E}">
        <p14:creationId xmlns:p14="http://schemas.microsoft.com/office/powerpoint/2010/main" val="841457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2815650" y="125066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– freemium</a:t>
            </a:r>
            <a:b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привлечения: Реклама на интернет ресурсах, Реклама у блогеров в соц. сетях, Реферальная программа, Сарафанное радио, Платное продвижение в поисковых системах.</a:t>
            </a: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Федин Данила – Лидер команды, программист, аналитик, духовный наставник.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Колитченко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Соня – Ведущий Дизайнер,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Идеатор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Аналитик.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Гузеева Даша –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HR-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специалист, Маркетолог.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Мужевский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Андрей – Ведущий Программист, Архитектор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нформационных систем.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Топоркова Настя – Бизнес Аналитик, Маркетолог.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Провоторов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Глеб – ИИ-специалист, Аналитик,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Go-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разработчик.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6886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Балашов Гоша –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UI/UX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дизайнер,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Front-End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разработчик.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Кошелева Алина – Главный Маркетолог, ИИ-специалист, Специалист по продажам.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Коблов Андрей –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Full-Stack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разработчик.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4003569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Н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еобходима экспертная оценка нашего проекта с точки зрения рентабельности и актуальности идеи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3108238" y="218515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Спасибо за Внимание!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Федин Данила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 Проекта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+79873279311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danik6052@gmail.com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440671" y="178606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381</Words>
  <Application>Microsoft Office PowerPoint</Application>
  <PresentationFormat>Экран (16:9)</PresentationFormat>
  <Paragraphs>87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Roboto</vt:lpstr>
      <vt:lpstr>Arial</vt:lpstr>
      <vt:lpstr>Montserrat</vt:lpstr>
      <vt:lpstr>Montserrat Light</vt:lpstr>
      <vt:lpstr>Simple Light</vt:lpstr>
      <vt:lpstr>SpiceX</vt:lpstr>
      <vt:lpstr>Задача </vt:lpstr>
      <vt:lpstr>Описание решения / продукт </vt:lpstr>
      <vt:lpstr>Рынок</vt:lpstr>
      <vt:lpstr>Оценка рынка сверху</vt:lpstr>
      <vt:lpstr>Сравнение с конкурентами</vt:lpstr>
      <vt:lpstr>Оценка рынка снизу</vt:lpstr>
      <vt:lpstr>Бизнес модель</vt:lpstr>
      <vt:lpstr>Команда</vt:lpstr>
      <vt:lpstr>Команда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SpiceX</dc:title>
  <cp:lastModifiedBy>ФЕДИН</cp:lastModifiedBy>
  <cp:revision>52</cp:revision>
  <dcterms:modified xsi:type="dcterms:W3CDTF">2023-11-17T08:59:21Z</dcterms:modified>
</cp:coreProperties>
</file>