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Helvetica Neue" panose="020B0604020202020204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2638">
          <p15:clr>
            <a:srgbClr val="A4A3A4"/>
          </p15:clr>
        </p15:guide>
        <p15:guide id="3" orient="horz" pos="322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23+oFJ4gYJw2FTvc5Vr3pwB6T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E2CB9A-CB2E-424C-85E4-6F3D7E4BD60C}">
  <a:tblStyle styleId="{6CE2CB9A-CB2E-424C-85E4-6F3D7E4BD60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37"/>
        <p:guide pos="2638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1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5;p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6;p1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" name="Google Shape;20;p19"/>
          <p:cNvGrpSpPr/>
          <p:nvPr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21" name="Google Shape;21;p19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rgbClr val="164B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" name="Google Shape;22;p1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Два объекта">
  <p:cSld name="6_Два объект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2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5" name="Google Shape;25;p2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Google Shape;26;p2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2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2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" name="Google Shape;29;p2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0" name="Google Shape;30;p20" descr="Изображение выглядит как мультфильм, искусство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40818"/>
            <a:ext cx="5606980" cy="39638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20"/>
          <p:cNvGrpSpPr/>
          <p:nvPr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32" name="Google Shape;32;p20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BCF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rgbClr val="164BCF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rgbClr val="164B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" name="Google Shape;33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Два объекта">
  <p:cSld name="5_Два объекта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/>
          <p:nvPr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6" name="Google Shape;36;p2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7" name="Google Shape;37;p2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" name="Google Shape;38;p2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" name="Google Shape;39;p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" name="Google Shape;40;p2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" name="Google Shape;41;p2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2" name="Google Shape;42;p21" descr="Изображение выглядит как рисунок, зарисовка, мультфильм, иллюстрация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21"/>
          <p:cNvGrpSpPr/>
          <p:nvPr/>
        </p:nvGrpSpPr>
        <p:grpSpPr>
          <a:xfrm>
            <a:off x="8993536" y="434716"/>
            <a:ext cx="3028473" cy="600160"/>
            <a:chOff x="9083013" y="932782"/>
            <a:chExt cx="3028473" cy="600160"/>
          </a:xfrm>
        </p:grpSpPr>
        <p:pic>
          <p:nvPicPr>
            <p:cNvPr id="44" name="Google Shape;4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83013" y="937011"/>
              <a:ext cx="595931" cy="595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21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Два объекта">
  <p:cSld name="3_Два объекта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2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6" name="Google Shape;56;p2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" name="Google Shape;57;p2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" name="Google Shape;58;p2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" name="Google Shape;59;p2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2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1" name="Google Shape;61;p24" descr="Изображение выглядит как Шрифт, Графика, текст, графический дизайн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46901" y="421149"/>
            <a:ext cx="1771933" cy="579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4" descr="Изображение выглядит как мультфильм, Вымышленный персонаж, фантастика, иллюстрация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1248" y="0"/>
            <a:ext cx="970075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Два объекта">
  <p:cSld name="2_Два объекта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/>
          <p:nvPr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5" name="Google Shape;65;p2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6" name="Google Shape;66;p2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2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" name="Google Shape;68;p2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2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2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1" name="Google Shape;71;p25" descr="Изображение выглядит как мультфильм, Вымышленный персонаж, красный, искусство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47728" y="1115366"/>
            <a:ext cx="7244272" cy="5742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25"/>
          <p:cNvGrpSpPr/>
          <p:nvPr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73" name="Google Shape;73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83013" y="937011"/>
              <a:ext cx="595931" cy="595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25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Два объекта">
  <p:cSld name="4_Два объекта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/>
          <p:nvPr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77" name="Google Shape;77;p2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8" name="Google Shape;78;p2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2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" name="Google Shape;81;p2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2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83" name="Google Shape;83;p26" descr="Изображение выглядит как одежда, мультфильм, шляпа, Вымышленный персонаж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26"/>
          <p:cNvGrpSpPr/>
          <p:nvPr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85" name="Google Shape;85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83013" y="937011"/>
              <a:ext cx="595931" cy="595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26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Два объекта">
  <p:cSld name="1_Два объекта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7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92" name="Google Shape;92;p2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93" name="Google Shape;93;p2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" name="Google Shape;94;p2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5" name="Google Shape;95;p2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2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7" name="Google Shape;97;p2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" name="Google Shape;98;p2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2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00" name="Google Shape;100;p2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" name="Google Shape;101;p2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2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8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2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8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8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8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8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8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8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8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8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6" name="Google Shape;11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2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18" name="Google Shape;118;p2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2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21" name="Google Shape;121;p2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2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8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8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8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31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3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7" name="Google Shape;137;p31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{6CE2CB9A-CB2E-424C-85E4-6F3D7E4BD60C}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38" name="Google Shape;138;p3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39" name="Google Shape;139;p3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3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42" name="Google Shape;142;p3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" name="Google Shape;144;p3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45" name="Google Shape;145;p3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" name="Google Shape;147;p3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32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55" name="Google Shape;155;p3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3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p3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58" name="Google Shape;158;p3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3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3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61" name="Google Shape;161;p3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3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3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"/>
          <p:cNvSpPr/>
          <p:nvPr/>
        </p:nvSpPr>
        <p:spPr>
          <a:xfrm>
            <a:off x="5802489" y="2345381"/>
            <a:ext cx="6422173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5803346" y="-2"/>
            <a:ext cx="6421317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5801316" y="5359336"/>
            <a:ext cx="6421319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213625" y="247450"/>
            <a:ext cx="5745000" cy="6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8F00FF"/>
                </a:solidFill>
              </a:rPr>
              <a:t>ISFAI</a:t>
            </a:r>
            <a:endParaRPr sz="40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3291">
                <a:solidFill>
                  <a:srgbClr val="8F00FF"/>
                </a:solidFill>
              </a:rPr>
              <a:t>Составление датасетов по аэрофотоизображениям</a:t>
            </a:r>
            <a:endParaRPr sz="3291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40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</a:rPr>
              <a:t>Лидер команды:</a:t>
            </a:r>
            <a:endParaRPr sz="23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</a:rPr>
              <a:t>Екатерина Микрюкова</a:t>
            </a:r>
            <a:endParaRPr sz="23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sz="2300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</a:rPr>
              <a:t>Наставник:</a:t>
            </a:r>
            <a:br>
              <a:rPr lang="ru-RU" sz="2300">
                <a:solidFill>
                  <a:srgbClr val="8F00FF"/>
                </a:solidFill>
              </a:rPr>
            </a:br>
            <a:r>
              <a:rPr lang="ru-RU" sz="2300">
                <a:solidFill>
                  <a:srgbClr val="8F00FF"/>
                </a:solidFill>
              </a:rPr>
              <a:t>Архипов Игорь Олегович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1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 l="1404" t="160" b="6860"/>
          <a:stretch/>
        </p:blipFill>
        <p:spPr>
          <a:xfrm>
            <a:off x="8818526" y="2349916"/>
            <a:ext cx="3406182" cy="451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885" y="363448"/>
            <a:ext cx="2267740" cy="173324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"/>
          <p:cNvSpPr txBox="1"/>
          <p:nvPr/>
        </p:nvSpPr>
        <p:spPr>
          <a:xfrm>
            <a:off x="6016978" y="3154127"/>
            <a:ext cx="2743201" cy="100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Акселерационная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программа </a:t>
            </a:r>
            <a:br>
              <a:rPr lang="ru-RU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«IZHEVSK DYNAMICS»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1"/>
          <p:cNvGrpSpPr/>
          <p:nvPr/>
        </p:nvGrpSpPr>
        <p:grpSpPr>
          <a:xfrm>
            <a:off x="9083013" y="932782"/>
            <a:ext cx="3028473" cy="600160"/>
            <a:chOff x="9083013" y="932782"/>
            <a:chExt cx="3028473" cy="600160"/>
          </a:xfrm>
        </p:grpSpPr>
        <p:pic>
          <p:nvPicPr>
            <p:cNvPr id="180" name="Google Shape;180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083013" y="937011"/>
              <a:ext cx="595931" cy="595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1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"/>
          <p:cNvSpPr txBox="1"/>
          <p:nvPr/>
        </p:nvSpPr>
        <p:spPr>
          <a:xfrm>
            <a:off x="571563" y="336190"/>
            <a:ext cx="6518934" cy="37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 и целевая аудитория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6356950" y="1289675"/>
            <a:ext cx="5304000" cy="5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Количество опрошенных: 50 человек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75% специалистов тратят 25-35% времени на ручное сравнение.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65% сообщают о высоких ошибках, что может привести к юридическим последствиям.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85% считают, что автоматизация повысит эффективность.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80% заинтересованы в решении для выявления нарушений.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70% хотят интеграцию с существующими системами.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60% важна визуализация данных.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55% считают, что решение должно быть более доступным.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45% отметили недостаточную точность существующих решений.</a:t>
            </a:r>
            <a:endParaRPr sz="1500">
              <a:solidFill>
                <a:srgbClr val="1B1B1B"/>
              </a:solidFill>
            </a:endParaRPr>
          </a:p>
        </p:txBody>
      </p:sp>
      <p:sp>
        <p:nvSpPr>
          <p:cNvPr id="188" name="Google Shape;188;p2"/>
          <p:cNvSpPr txBox="1"/>
          <p:nvPr/>
        </p:nvSpPr>
        <p:spPr>
          <a:xfrm>
            <a:off x="195000" y="1289675"/>
            <a:ext cx="5901000" cy="4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rgbClr val="222222"/>
                </a:solidFill>
                <a:highlight>
                  <a:srgbClr val="FFFFFF"/>
                </a:highlight>
              </a:rPr>
              <a:t>Мы решаем проблему ручного сравнения кадастровых данных с реальностью, что требует много времени и ресурсов. Это важно для выявления несанкционированных застроек и нарушений границ, что может привести к юридическим последствиям и финансовым потерям.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222222"/>
                </a:solidFill>
                <a:highlight>
                  <a:srgbClr val="FFFFFF"/>
                </a:highlight>
              </a:rPr>
              <a:t>Целевая аудитория:</a:t>
            </a:r>
            <a:endParaRPr sz="1600" b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ru-RU" sz="1600">
                <a:solidFill>
                  <a:srgbClr val="222222"/>
                </a:solidFill>
                <a:highlight>
                  <a:srgbClr val="FFFFFF"/>
                </a:highlight>
              </a:rPr>
              <a:t>Государственные органы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ru-RU" sz="1600">
                <a:solidFill>
                  <a:srgbClr val="222222"/>
                </a:solidFill>
                <a:highlight>
                  <a:srgbClr val="FFFFFF"/>
                </a:highlight>
              </a:rPr>
              <a:t>Кадастровые компании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ru-RU" sz="1600">
                <a:solidFill>
                  <a:srgbClr val="222222"/>
                </a:solidFill>
                <a:highlight>
                  <a:srgbClr val="FFFFFF"/>
                </a:highlight>
              </a:rPr>
              <a:t>Муниципалитеты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rgbClr val="222222"/>
                </a:solidFill>
                <a:highlight>
                  <a:srgbClr val="FFFFFF"/>
                </a:highlight>
              </a:rPr>
              <a:t>Частные инвесторы и девелоперы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/>
        </p:nvSpPr>
        <p:spPr>
          <a:xfrm>
            <a:off x="571563" y="336190"/>
            <a:ext cx="6518934" cy="37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318368" y="1185425"/>
            <a:ext cx="486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"/>
          <p:cNvSpPr txBox="1"/>
          <p:nvPr/>
        </p:nvSpPr>
        <p:spPr>
          <a:xfrm>
            <a:off x="408000" y="916500"/>
            <a:ext cx="6089700" cy="5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Сейчас кадастровые инженеры вручную сравнивают данные с реальностью, что занимает много времени и ресурсов, приводя к задержкам в выявлении нарушений.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Мы провели эксперимент по составлению датасетов, сравнивая кадастровую карту с макетом земельного участка. Мы вручную осматривали карту на предмет различий, анализируя границы участков и существующие застройки.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</a:rPr>
              <a:t>Продуктом является комплексное решение для автоматизации контроля за соблюдением земельного законодательства. Оно включает:</a:t>
            </a:r>
            <a:endParaRPr sz="1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</a:rPr>
              <a:t>1. Программное обеспечение: ИИ для анализа изображений с беспилотников и сравнения их с кадастровыми данными.</a:t>
            </a:r>
            <a:endParaRPr sz="1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</a:rPr>
              <a:t>2. Беспилотные летательные аппараты (БПЛА): Дроны для сбора высококачественных изображений территории.</a:t>
            </a:r>
            <a:endParaRPr sz="1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</a:rPr>
              <a:t>3. Геоинформационные системы (ГИС): Интеграция для визуализации данных и поддержки принятия решений.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2700" y="1261125"/>
            <a:ext cx="3691826" cy="26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0925" y="3794504"/>
            <a:ext cx="3691824" cy="2864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"/>
          <p:cNvSpPr txBox="1"/>
          <p:nvPr/>
        </p:nvSpPr>
        <p:spPr>
          <a:xfrm>
            <a:off x="571576" y="336200"/>
            <a:ext cx="6797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 и </a:t>
            </a:r>
            <a:r>
              <a:rPr lang="ru-RU" sz="18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</a:t>
            </a: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предложение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"/>
          <p:cNvSpPr txBox="1"/>
          <p:nvPr/>
        </p:nvSpPr>
        <p:spPr>
          <a:xfrm>
            <a:off x="89295" y="7033819"/>
            <a:ext cx="107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"/>
          <p:cNvSpPr txBox="1"/>
          <p:nvPr/>
        </p:nvSpPr>
        <p:spPr>
          <a:xfrm>
            <a:off x="680475" y="886913"/>
            <a:ext cx="11073300" cy="59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Ценностное предложение: Мы предлагаем ПО для БПЛА для мониторинга земельных участков, которая сокращает время и повышает точность данных, помогая кадастровым инженерам выявлять нарушения.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Бизнес-модель: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Создание ценности и получение прибыли: Прибыль генерируется через подписку (500 000 руб. в год на одно рабочее место) и продажи оборудования (БПЛА и ПО).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Отношения с потребителями: Строим долгосрочные партнерства с ФНС, муниципалитетами и кадастровыми компаниями.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Отношения с поставщиками: Сотрудничаем с производителями БПЛА для обеспечения качества и снижения затрат через долгосрочные контракты.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Привлечение ресурсов: Привлекаем финансирование через венчурные инвестиции и гранты.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Каналы продвижения: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Прямые продажи услуг и оборудования.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Онлайн-маркетинг: контент, SEO, таргетированная реклама.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Участие в выставках и конференциях.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Сетевое взаимодействие с профессиональными ассоциациями.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Мы работаем по модели B2G, эффективно взаимодействуя с государственными структурами и кадастровыми компаниями.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/>
          <p:nvPr/>
        </p:nvSpPr>
        <p:spPr>
          <a:xfrm>
            <a:off x="571563" y="336190"/>
            <a:ext cx="6518934" cy="37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MVP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5"/>
          <p:cNvSpPr txBox="1"/>
          <p:nvPr/>
        </p:nvSpPr>
        <p:spPr>
          <a:xfrm>
            <a:off x="-4819792" y="1030450"/>
            <a:ext cx="377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8780650" y="1399750"/>
            <a:ext cx="2930700" cy="3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Реализованы функции: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«Рабочая область (Базовая версия)»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«Загрузка изображений»,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«Инструмент «Кисть» (Базовая версия)»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«Инструмент «Ластик» (Базовая версия)»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«Удаление изображения»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«Сохранение изображения»</a:t>
            </a:r>
            <a:endParaRPr sz="2000"/>
          </a:p>
        </p:txBody>
      </p:sp>
      <p:pic>
        <p:nvPicPr>
          <p:cNvPr id="212" name="Google Shape;21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73" y="1030450"/>
            <a:ext cx="7926675" cy="501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"/>
          <p:cNvSpPr txBox="1"/>
          <p:nvPr/>
        </p:nvSpPr>
        <p:spPr>
          <a:xfrm>
            <a:off x="571563" y="187271"/>
            <a:ext cx="651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 и продвижение инновационного продукта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486750" y="1086000"/>
            <a:ext cx="11218500" cy="54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Чтобы начать зарабатывать, мы будем активно искать клиентов на выставках и конференциях, проводить информационные рассылки в кадастровые компании и онлайн-встречи с их представителями.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Июль - декабрь 2025: активно будем участвовать в конференциях, форумах и выставках.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Январь - март 2026: измерим эффективность нашей презентации продукта на мероприятиях с помощью опросов участников и уровня вовлеченности.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Апрель - июнь 2026: проведем рассылки с информацией о проекте и организуем личные встречи, оценивая количество заинтересованных.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Июль - сентябрь 2026: запустим акции и краудфандинг, измеряя эффективность по собранной сумме и активности потенциальных клиентов.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Октябрь - декабрь 2026: начнем продажи кадастровым компаниям, предлагая лицензии на ПО, действующие год с возможностью продления. Будем оценивать количество компаний, использующих наш продукт, и повторные покупки.</a:t>
            </a:r>
            <a:endParaRPr sz="17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</a:rPr>
              <a:t>Январь - февраль 2027: формируем альянсы с профессиональными ассоциациями, измеряя количество постоянных клиентов и увеличение продаж.</a:t>
            </a:r>
            <a:endParaRPr sz="24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/>
          <p:nvPr/>
        </p:nvSpPr>
        <p:spPr>
          <a:xfrm>
            <a:off x="571578" y="135975"/>
            <a:ext cx="808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Финансы и Unit-экономика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-3479583" y="-204075"/>
            <a:ext cx="33591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Рассчитайте юнит экономику ваших продуктов или представьте финансовую модель в ином видел.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любом случае из слайда должна быть понятна укрупненная структура доходов и расходов, срок выхода на точку безубыточности.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574500" y="956075"/>
            <a:ext cx="7361400" cy="56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Мы провели расчёты финансов и получили такие результаты: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AutoNum type="arabicPeriod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количеству клиентов: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Постоянные расходы: 16 200 000 ₽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Доход с одного клиента: 500 000 ₽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Переменные расходы на одного клиента: 450 000 ₽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количеству клиентов: 324 клиента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AutoNum type="arabicPeriod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доходам: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доходам: 162 млн ₽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AutoNum type="arabicPeriod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Ожидаемые сроки выхода на точку безубыточности: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Первый год: проект будет в убытке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Второй год: проект приблизится к точке безубыточности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Третий год: проект выйдет на точку безубыточности при 324 клиентах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Итог: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количеству клиентов: 324 клиента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Точка безубыточности по доходам: 162 млн ₽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ru-RU" sz="1500">
                <a:solidFill>
                  <a:srgbClr val="222222"/>
                </a:solidFill>
                <a:highlight>
                  <a:srgbClr val="FFFFFF"/>
                </a:highlight>
              </a:rPr>
              <a:t>Ожидаемый срок выхода на точку безубыточности: 3 года</a:t>
            </a:r>
            <a:endParaRPr sz="15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12744425" y="834975"/>
            <a:ext cx="6168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/>
          <p:nvPr/>
        </p:nvSpPr>
        <p:spPr>
          <a:xfrm>
            <a:off x="571563" y="187271"/>
            <a:ext cx="651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 развития проекта и продукта 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12985592" y="1435200"/>
            <a:ext cx="361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 txBox="1"/>
          <p:nvPr/>
        </p:nvSpPr>
        <p:spPr>
          <a:xfrm>
            <a:off x="108025" y="1541175"/>
            <a:ext cx="11826600" cy="4425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Сентябрь - декабрь 2024: разработка концепции продукта.</a:t>
            </a:r>
            <a:endParaRPr sz="19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Январь - декабрь 2025: разработка MVP, включая проектирование, тестирование и подготовку к запуску. Активное участие в выставках и конференциях для поиска клиентов.</a:t>
            </a:r>
            <a:endParaRPr sz="19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Январь 2026: сборка и тестирование MVP.</a:t>
            </a:r>
            <a:endParaRPr sz="19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Февраль - декабрь 2026: доработка MVP, подготовка маркетинговой кампании, запуск рекламной кампании, тестирование с фокус-группами, обучение пользователей и участие в выставках и конференциях.</a:t>
            </a:r>
            <a:endParaRPr sz="19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Январь - февраль 2027: бета-тестирование и финальные доработки.</a:t>
            </a:r>
            <a:endParaRPr sz="19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●"/>
            </a:pPr>
            <a:r>
              <a:rPr lang="ru-RU" sz="1900">
                <a:solidFill>
                  <a:srgbClr val="222222"/>
                </a:solidFill>
                <a:highlight>
                  <a:srgbClr val="FFFFFF"/>
                </a:highlight>
              </a:rPr>
              <a:t>Март 2027: релиз продукта, начало продаж и активное продвижение на рынке, ожидаемая первая прибыль в июне 2027 года.</a:t>
            </a:r>
            <a:endParaRPr sz="28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 txBox="1"/>
          <p:nvPr/>
        </p:nvSpPr>
        <p:spPr>
          <a:xfrm>
            <a:off x="450438" y="336190"/>
            <a:ext cx="651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</a:t>
            </a: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-3403254" y="529875"/>
            <a:ext cx="210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312" y="1234725"/>
            <a:ext cx="11179373" cy="5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16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dirty="0">
                <a:solidFill>
                  <a:srgbClr val="8F00FF"/>
                </a:solidFill>
              </a:rPr>
              <a:t>Только вперед</a:t>
            </a:r>
            <a:r>
              <a:rPr lang="ru-RU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885" y="38594"/>
            <a:ext cx="2267740" cy="17332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3" name="Google Shape;253;p16"/>
          <p:cNvGrpSpPr/>
          <p:nvPr/>
        </p:nvGrpSpPr>
        <p:grpSpPr>
          <a:xfrm>
            <a:off x="8779231" y="527341"/>
            <a:ext cx="3028473" cy="600160"/>
            <a:chOff x="9083013" y="932782"/>
            <a:chExt cx="3028473" cy="600160"/>
          </a:xfrm>
        </p:grpSpPr>
        <p:pic>
          <p:nvPicPr>
            <p:cNvPr id="254" name="Google Shape;254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083013" y="937011"/>
              <a:ext cx="595931" cy="595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6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ИЖЕВСКИЙ ГОСУДАРСТВЕННЫЙ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ТЕХНИЧЕСКИЙ УНИВЕРСИТЕТ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ru-RU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имени М.Т. КАЛАШНИКОВА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p16"/>
          <p:cNvSpPr txBox="1"/>
          <p:nvPr/>
        </p:nvSpPr>
        <p:spPr>
          <a:xfrm>
            <a:off x="6216016" y="2690481"/>
            <a:ext cx="2345364" cy="126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Акселерационная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Программа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«IZHEVSK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DYNAMICS»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927</Words>
  <Application>Microsoft Office PowerPoint</Application>
  <PresentationFormat>Широкоэкранный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Helvetica Neue</vt:lpstr>
      <vt:lpstr>Times New Roman</vt:lpstr>
      <vt:lpstr>Calibri</vt:lpstr>
      <vt:lpstr>Roboto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  <cp:lastModifiedBy>Све К</cp:lastModifiedBy>
  <cp:revision>1</cp:revision>
  <dcterms:modified xsi:type="dcterms:W3CDTF">2024-11-28T16:00:09Z</dcterms:modified>
</cp:coreProperties>
</file>