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eo" panose="020B0604020202020204"/>
      <p:regular r:id="rId18"/>
      <p: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oboto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zm5K3wsGebciA4VYrD3z34QLT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D73DDB-A163-4CAE-BCBC-A57D2F354F78}">
  <a:tblStyle styleId="{77D73DDB-A163-4CAE-BCBC-A57D2F354F78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378" y="8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fld id="{00000000-1234-1234-1234-123412341234}" type="slidenum">
              <a:rPr lang="ru-RU"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fld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fld id="{00000000-1234-1234-1234-123412341234}" type="slidenum">
              <a:rPr lang="ru-RU"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fld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5" name="Google Shape;25;p1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6" name="Google Shape;26;p17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7" name="Google Shape;27;p1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8" name="Google Shape;28;p1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9" name="Google Shape;29;p1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" name="Google Shape;30;p1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31" name="Google Shape;31;p1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Google Shape;32;p1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3" name="Google Shape;33;p1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34;p1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5" name="Google Shape;35;p1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6" name="Google Shape;36;p1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" name="Google Shape;37;p1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8" name="Google Shape;38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" name="Google Shape;41;p1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2" name="Google Shape;42;p1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8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4" name="Google Shape;44;p18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5" name="Google Shape;45;p18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6" name="Google Shape;46;p18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7" name="Google Shape;47;p18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8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8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50" name="Google Shape;50;p18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51" name="Google Shape;51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2" name="Google Shape;52;p1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" name="Google Shape;53;p1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4" name="Google Shape;54;p1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" name="Google Shape;55;p1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6" name="Google Shape;56;p1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7" name="Google Shape;57;p1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" name="Google Shape;58;p1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9" name="Google Shape;59;p1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60" name="Google Shape;60;p18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8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Google Shape;62;p18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20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20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20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{77D73DDB-A163-4CAE-BCBC-A57D2F354F78}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1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1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1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1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1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 descr="C:\Users\morozova\Desktop\новый стиль\угол сети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C:\Users\morozova\Desktop\новый стиль\угол сети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1603689" y="3429000"/>
            <a:ext cx="9144000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4000"/>
              <a:buFont typeface="Geo"/>
              <a:buNone/>
            </a:pPr>
            <a:r>
              <a:rPr lang="ru-RU" sz="40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Программа «Акселератор КИУ - 2023»</a:t>
            </a:r>
            <a:br>
              <a:rPr lang="ru-RU" sz="40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</a:br>
            <a:endParaRPr sz="4000" b="1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2400"/>
              <a:buFont typeface="Geo"/>
              <a:buNone/>
            </a:pPr>
            <a:r>
              <a:rPr lang="ru-RU" sz="2400" b="1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КАЗАНСКИЙ ИННОВАЦИОННЫЙ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2400"/>
              <a:buFont typeface="Geo"/>
              <a:buNone/>
            </a:pPr>
            <a:r>
              <a:rPr lang="ru-RU" sz="2400" b="1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УНИВЕРСИТЕТ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2400"/>
              <a:buFont typeface="Geo"/>
              <a:buNone/>
            </a:pPr>
            <a:r>
              <a:rPr lang="ru-RU" sz="240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имени В.Г. ТИМИРЯСОВА</a:t>
            </a:r>
            <a:endParaRPr sz="2400" b="1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07" name="Google Shape;107;p1" descr="C:\Users\gabidullin\Downloads\logo_KIU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8906" y="1430752"/>
            <a:ext cx="1574761" cy="1302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69913" y="1475420"/>
            <a:ext cx="2226757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" descr="C:\Users\morozova\Desktop\новый стиль\угол сети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 descr="C:\Users\morozova\Desktop\новый стиль\угол сети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0065" y="1652843"/>
            <a:ext cx="2627354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2607289" y="2824101"/>
            <a:ext cx="711798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3600"/>
              <a:buFont typeface="Calibri"/>
              <a:buNone/>
            </a:pPr>
            <a:r>
              <a:rPr lang="ru-RU" sz="3600" b="0" i="0" u="none" strike="noStrike" cap="none">
                <a:solidFill>
                  <a:srgbClr val="173277"/>
                </a:solidFill>
                <a:latin typeface="Calibri"/>
                <a:ea typeface="Calibri"/>
                <a:cs typeface="Calibri"/>
                <a:sym typeface="Calibri"/>
              </a:rPr>
              <a:t>Мобильное приложение "Household help"</a:t>
            </a:r>
            <a:endParaRPr sz="3600" b="0" i="0" u="none" strike="noStrike" cap="none">
              <a:solidFill>
                <a:srgbClr val="1732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2423592" y="4264735"/>
            <a:ext cx="7416824" cy="630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277"/>
              </a:buClr>
              <a:buSzPts val="3450"/>
              <a:buFont typeface="Geo"/>
              <a:buNone/>
            </a:pPr>
            <a:r>
              <a:rPr lang="ru-RU" sz="3450" b="0" i="0" u="none" strike="noStrike" cap="non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Юнусов Айдар</a:t>
            </a:r>
            <a:endParaRPr sz="2997" b="0" i="0" u="none" strike="noStrike" cap="non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20" name="Google Shape;120;p2" descr="C:\Users\gabidullin\Downloads\logo_KIU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37678" y="902691"/>
            <a:ext cx="1428749" cy="1181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80104" y="1024046"/>
            <a:ext cx="2226757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28" name="Google Shape;128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3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2" name="Google Shape;132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p3"/>
          <p:cNvSpPr txBox="1"/>
          <p:nvPr/>
        </p:nvSpPr>
        <p:spPr>
          <a:xfrm>
            <a:off x="554834" y="2246766"/>
            <a:ext cx="9384348" cy="224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8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помощь в бытовых услугах</a:t>
            </a:r>
            <a:endParaRPr/>
          </a:p>
          <a:p>
            <a:pPr marL="457200" marR="0" lvl="8" indent="-4572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улучшение качества жизни </a:t>
            </a: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8" indent="-4572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свободное время от выполнения повседневных задач</a:t>
            </a:r>
            <a:endParaRPr/>
          </a:p>
          <a:p>
            <a:pPr marL="457200" marR="0" lvl="8" indent="-4572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минимизацию стресса, связанного с выполнением повседневных задач.</a:t>
            </a: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506173" y="1354858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Наш проект предлагает:</a:t>
            </a:r>
            <a:endParaRPr/>
          </a:p>
        </p:txBody>
      </p:sp>
      <p:pic>
        <p:nvPicPr>
          <p:cNvPr id="139" name="Google Shape;139;p3"/>
          <p:cNvPicPr preferRelativeResize="0"/>
          <p:nvPr/>
        </p:nvPicPr>
        <p:blipFill rotWithShape="1">
          <a:blip r:embed="rId3">
            <a:alphaModFix/>
          </a:blip>
          <a:srcRect t="21637"/>
          <a:stretch/>
        </p:blipFill>
        <p:spPr>
          <a:xfrm>
            <a:off x="776613" y="4611234"/>
            <a:ext cx="11396853" cy="2246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Основная проблема по нашему мнению: 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709415" y="2877570"/>
            <a:ext cx="5390841" cy="286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ограниченное время</a:t>
            </a:r>
            <a:endParaRPr/>
          </a:p>
          <a:p>
            <a:pPr marL="28575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физические ограничения</a:t>
            </a:r>
            <a:endParaRPr/>
          </a:p>
          <a:p>
            <a:pPr marL="28575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недостаток навыков</a:t>
            </a:r>
            <a:endParaRPr/>
          </a:p>
          <a:p>
            <a:pPr marL="28575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потребности в отдыхе</a:t>
            </a:r>
            <a:endParaRPr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Помощь в бытовых услугах помогает справиться с этими проблемами, обеспечивая </a:t>
            </a:r>
            <a:r>
              <a:rPr lang="ru-RU" sz="2000" b="1" i="1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удобство, эффективность и улучшение качества жизни.</a:t>
            </a:r>
            <a:endParaRPr sz="2000" b="1" i="1" u="none" strike="noStrike" cap="non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46" name="Google Shape;146;p4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47" name="Google Shape;147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p4"/>
            <p:cNvSpPr txBox="1"/>
            <p:nvPr/>
          </p:nvSpPr>
          <p:spPr>
            <a:xfrm>
              <a:off x="37054" y="153867"/>
              <a:ext cx="468149" cy="189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dirty="0"/>
            </a:p>
          </p:txBody>
        </p:sp>
      </p:grpSp>
      <p:sp>
        <p:nvSpPr>
          <p:cNvPr id="149" name="Google Shape;149;p4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51" name="Google Shape;151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2" name="Google Shape;152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57" name="Google Shape;15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8624" y="1981551"/>
            <a:ext cx="4879543" cy="3250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4" name="Google Shape;164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9" name="Google Shape;169;p5"/>
          <p:cNvSpPr txBox="1"/>
          <p:nvPr/>
        </p:nvSpPr>
        <p:spPr>
          <a:xfrm>
            <a:off x="539364" y="1166650"/>
            <a:ext cx="6582405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"Household help"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1" name="Google Shape;171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2" name="Google Shape;172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endParaRPr dirty="0"/>
            </a:p>
          </p:txBody>
        </p:sp>
      </p:grpSp>
      <p:sp>
        <p:nvSpPr>
          <p:cNvPr id="173" name="Google Shape;173;p5"/>
          <p:cNvSpPr txBox="1"/>
          <p:nvPr/>
        </p:nvSpPr>
        <p:spPr>
          <a:xfrm>
            <a:off x="498427" y="2577990"/>
            <a:ext cx="5597573" cy="3477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Приложение позволяет: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Заявить о проблеме и найти того исполнителя, который готов помочь с ее решением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Выполнить заявку вовремя и за разумные деньги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Получить доход исполнителю заявки</a:t>
            </a:r>
            <a:endParaRPr/>
          </a:p>
        </p:txBody>
      </p:sp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766812"/>
            <a:ext cx="5729135" cy="4034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grpSp>
        <p:nvGrpSpPr>
          <p:cNvPr id="180" name="Google Shape;180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81" name="Google Shape;181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6" name="Google Shape;18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8" name="Google Shape;188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9" name="Google Shape;189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dirty="0"/>
            </a:p>
          </p:txBody>
        </p:sp>
      </p:grpSp>
      <p:sp>
        <p:nvSpPr>
          <p:cNvPr id="190" name="Google Shape;190;p6"/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Потенциал Рынка:</a:t>
            </a:r>
            <a:endParaRPr/>
          </a:p>
        </p:txBody>
      </p:sp>
      <p:sp>
        <p:nvSpPr>
          <p:cNvPr id="191" name="Google Shape;191;p6"/>
          <p:cNvSpPr/>
          <p:nvPr/>
        </p:nvSpPr>
        <p:spPr>
          <a:xfrm>
            <a:off x="673166" y="1767426"/>
            <a:ext cx="4808619" cy="4698330"/>
          </a:xfrm>
          <a:prstGeom prst="flowChartConnector">
            <a:avLst/>
          </a:prstGeom>
          <a:solidFill>
            <a:srgbClr val="8F00FF"/>
          </a:solidFill>
          <a:ln w="25400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1076727" y="2541960"/>
            <a:ext cx="3976433" cy="3956382"/>
          </a:xfrm>
          <a:prstGeom prst="flowChartConnector">
            <a:avLst/>
          </a:prstGeom>
          <a:solidFill>
            <a:srgbClr val="1F3864"/>
          </a:solidFill>
          <a:ln w="25400" cap="flat" cmpd="sng">
            <a:solidFill>
              <a:srgbClr val="1F38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1550469" y="3587202"/>
            <a:ext cx="3033961" cy="2853489"/>
          </a:xfrm>
          <a:prstGeom prst="flowChartConnector">
            <a:avLst/>
          </a:prstGeom>
          <a:solidFill>
            <a:srgbClr val="2E75B5"/>
          </a:solidFill>
          <a:ln w="25400" cap="flat" cmpd="sng">
            <a:solidFill>
              <a:srgbClr val="2E7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2253736" y="4813893"/>
            <a:ext cx="1647478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SOM</a:t>
            </a:r>
            <a:endParaRPr sz="3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6"/>
          <p:cNvSpPr txBox="1"/>
          <p:nvPr/>
        </p:nvSpPr>
        <p:spPr>
          <a:xfrm>
            <a:off x="2019798" y="1851787"/>
            <a:ext cx="2115356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</a:pPr>
            <a:r>
              <a:rPr lang="ru-RU"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ТАМ</a:t>
            </a:r>
            <a:endParaRPr sz="3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5619468" y="2408431"/>
            <a:ext cx="6382032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lang="ru-RU" sz="24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— общий объем целевого рынка </a:t>
            </a:r>
            <a:r>
              <a:rPr lang="ru-RU" sz="2400" b="0" i="0" u="none" strike="noStrike" cap="none" dirty="0" err="1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125млн</a:t>
            </a:r>
            <a:r>
              <a:rPr lang="ru-RU" sz="2400" b="0" i="0" u="none" strike="noStrike" cap="none" dirty="0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₽-</a:t>
            </a:r>
            <a:r>
              <a:rPr lang="ru-RU" sz="2400" b="0" i="0" u="none" strike="noStrike" cap="none" dirty="0" err="1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250млн</a:t>
            </a:r>
            <a:r>
              <a:rPr lang="ru-RU" sz="2400" b="0" i="0" u="none" strike="noStrike" cap="none" dirty="0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₽</a:t>
            </a:r>
            <a:endParaRPr sz="2400" b="0" i="0" u="none" strike="noStrike" cap="none" dirty="0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lang="ru-RU" sz="24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SAM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— доступный объем рынка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Helvetica Neue"/>
              <a:buNone/>
            </a:pPr>
            <a:r>
              <a:rPr lang="ru-RU" sz="2400" b="0" i="0" u="none" strike="noStrike" cap="none" dirty="0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37 500 000₽</a:t>
            </a:r>
            <a:endParaRPr sz="2400" b="0" i="0" u="none" strike="noStrike" cap="none" dirty="0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lang="ru-RU" sz="24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SOM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— реально достижимый объем рынка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Helvetica Neue"/>
              <a:buNone/>
            </a:pPr>
            <a:r>
              <a:rPr lang="ru-RU" sz="2400" b="0" i="0" u="none" strike="noStrike" cap="none" dirty="0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1 750 000₽ </a:t>
            </a:r>
            <a:endParaRPr dirty="0"/>
          </a:p>
        </p:txBody>
      </p:sp>
      <p:sp>
        <p:nvSpPr>
          <p:cNvPr id="197" name="Google Shape;197;p6"/>
          <p:cNvSpPr txBox="1"/>
          <p:nvPr/>
        </p:nvSpPr>
        <p:spPr>
          <a:xfrm>
            <a:off x="2348782" y="2897029"/>
            <a:ext cx="1457385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SAM</a:t>
            </a:r>
            <a:endParaRPr sz="3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/>
          <p:nvPr/>
        </p:nvSpPr>
        <p:spPr>
          <a:xfrm>
            <a:off x="6463618" y="0"/>
            <a:ext cx="5728382" cy="6873241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7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4" name="Google Shape;204;p7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05" name="Google Shape;205;p7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6" name="Google Shape;206;p7"/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7" name="Google Shape;207;p7"/>
          <p:cNvSpPr txBox="1"/>
          <p:nvPr/>
        </p:nvSpPr>
        <p:spPr>
          <a:xfrm>
            <a:off x="6572539" y="4582855"/>
            <a:ext cx="1815668" cy="70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Исполнитель услуги</a:t>
            </a:r>
            <a:endParaRPr/>
          </a:p>
        </p:txBody>
      </p:sp>
      <p:sp>
        <p:nvSpPr>
          <p:cNvPr id="208" name="Google Shape;208;p7"/>
          <p:cNvSpPr txBox="1"/>
          <p:nvPr/>
        </p:nvSpPr>
        <p:spPr>
          <a:xfrm>
            <a:off x="6662525" y="1560522"/>
            <a:ext cx="1565011" cy="70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Заказчик услуги</a:t>
            </a:r>
            <a:endParaRPr/>
          </a:p>
        </p:txBody>
      </p:sp>
      <p:sp>
        <p:nvSpPr>
          <p:cNvPr id="209" name="Google Shape;209;p7"/>
          <p:cNvSpPr txBox="1"/>
          <p:nvPr/>
        </p:nvSpPr>
        <p:spPr>
          <a:xfrm>
            <a:off x="9718283" y="2977844"/>
            <a:ext cx="1565011" cy="40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услуга</a:t>
            </a:r>
            <a:endParaRPr/>
          </a:p>
        </p:txBody>
      </p:sp>
      <p:sp>
        <p:nvSpPr>
          <p:cNvPr id="210" name="Google Shape;210;p7"/>
          <p:cNvSpPr txBox="1"/>
          <p:nvPr/>
        </p:nvSpPr>
        <p:spPr>
          <a:xfrm>
            <a:off x="10266423" y="5438847"/>
            <a:ext cx="1565011" cy="40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Заработок</a:t>
            </a:r>
            <a:endParaRPr sz="20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7"/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 МОДЕЛЬ</a:t>
            </a:r>
            <a:endParaRPr/>
          </a:p>
        </p:txBody>
      </p:sp>
      <p:grpSp>
        <p:nvGrpSpPr>
          <p:cNvPr id="215" name="Google Shape;215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6" name="Google Shape;216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21" name="Google Shape;221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2" name="Google Shape;222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224" name="Google Shape;224;p7"/>
          <p:cNvSpPr txBox="1"/>
          <p:nvPr/>
        </p:nvSpPr>
        <p:spPr>
          <a:xfrm>
            <a:off x="166282" y="1312794"/>
            <a:ext cx="6260280" cy="522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1)Потребители регистрируются в приложении и оставляют заявки на выполнение услуг с указанием требований, даты, времени и суммы заказа.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2)Заявки проверяются и одобряются в приложении, а процент за размещение заказа вычитается из суммы заказа.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3)Исполнители проходят регистрацию, предоставляют данные о себе и проходят онлайн-собеседование с представителем приложения.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4)После успешной регистрации исполнители могут приступать к выполнению заказов.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5)Оплата заказов может осуществляться наличными или безналичным способом по выбору исполнителя и заказчика.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6)После выполнения заказа исполнителю начисляются деньги с учетом налогов и процента приложения, если оплата была безналичной.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7)Если заказ оплачивается наличными, приложение рассчитывает налоги и проценты, выставляя счет исполнителю, который должен быть оплачен перед выполнением следующего заказа.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8)Для продвижения приложения будет использована реклама в социальных сетях (</a:t>
            </a:r>
            <a:r>
              <a:rPr lang="ru-RU" sz="1450" b="0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ВКонтакте</a:t>
            </a: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), в сообществах Телеграмм и через баннеры на улицах и телевидении.</a:t>
            </a:r>
            <a:endParaRPr sz="1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450"/>
              <a:buFont typeface="Arial"/>
              <a:buNone/>
            </a:pPr>
            <a:r>
              <a:rPr lang="ru-RU" sz="145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9)В приложении также будет размещена реклама в виде всплывающих окон, которую пользователи могут закрыть, если она им неинтересна. Это будет дополнительным источником дохода.</a:t>
            </a:r>
            <a:endParaRPr sz="1450" b="0" i="0" u="none" strike="noStrike" cap="none" dirty="0">
              <a:solidFill>
                <a:srgbClr val="1B1B1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185252" y="789578"/>
            <a:ext cx="5941783" cy="52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Модель бизнеса нашими глазами: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/>
        </p:nvSpPr>
        <p:spPr>
          <a:xfrm>
            <a:off x="223400" y="344544"/>
            <a:ext cx="6716489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</a:t>
            </a:r>
            <a:endParaRPr/>
          </a:p>
        </p:txBody>
      </p:sp>
      <p:grpSp>
        <p:nvGrpSpPr>
          <p:cNvPr id="231" name="Google Shape;231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2" name="Google Shape;232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37" name="Google Shape;237;p8"/>
          <p:cNvSpPr txBox="1"/>
          <p:nvPr/>
        </p:nvSpPr>
        <p:spPr>
          <a:xfrm>
            <a:off x="891374" y="2464016"/>
            <a:ext cx="5413122" cy="3311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8"/>
          <p:cNvSpPr txBox="1"/>
          <p:nvPr/>
        </p:nvSpPr>
        <p:spPr>
          <a:xfrm>
            <a:off x="323267" y="1450935"/>
            <a:ext cx="4762299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То к чему мы пришли на данный момент:</a:t>
            </a:r>
            <a:endParaRPr/>
          </a:p>
        </p:txBody>
      </p:sp>
      <p:grpSp>
        <p:nvGrpSpPr>
          <p:cNvPr id="239" name="Google Shape;239;p8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40" name="Google Shape;240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1" name="Google Shape;241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242" name="Google Shape;242;p8"/>
          <p:cNvSpPr txBox="1"/>
          <p:nvPr/>
        </p:nvSpPr>
        <p:spPr>
          <a:xfrm>
            <a:off x="572538" y="3966380"/>
            <a:ext cx="6312370" cy="369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43" name="Google Shape;243;p8"/>
          <p:cNvGraphicFramePr/>
          <p:nvPr/>
        </p:nvGraphicFramePr>
        <p:xfrm>
          <a:off x="336583" y="2823515"/>
          <a:ext cx="8544375" cy="3352820"/>
        </p:xfrm>
        <a:graphic>
          <a:graphicData uri="http://schemas.openxmlformats.org/drawingml/2006/table">
            <a:tbl>
              <a:tblPr firstRow="1" bandRow="1">
                <a:noFill/>
                <a:tableStyleId>{77D73DDB-A163-4CAE-BCBC-A57D2F354F78}</a:tableStyleId>
              </a:tblPr>
              <a:tblGrid>
                <a:gridCol w="188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/>
                        <a:t>Уровень готовности продукта:</a:t>
                      </a:r>
                      <a:endParaRPr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endParaRPr sz="16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/>
                        <a:t>TRL 1 - разработана идея проекта.</a:t>
                      </a:r>
                      <a:br>
                        <a:rPr lang="ru-RU" sz="1600" u="none" strike="noStrike" cap="none"/>
                      </a:br>
                      <a:endParaRPr sz="16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/>
                        <a:t>"Задел":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/>
                        <a:t>предложена идея проекта и концепция ее реализации, сформулирована и проверена гипотеза о востребованности услуги в виде мобильного приложения для оказания бытовых услуг,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50" name="Google Shape;250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5" name="Google Shape;255;p9"/>
          <p:cNvSpPr txBox="1"/>
          <p:nvPr/>
        </p:nvSpPr>
        <p:spPr>
          <a:xfrm>
            <a:off x="900781" y="1890164"/>
            <a:ext cx="8903270" cy="470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chemeClr val="dk1"/>
              </a:buClr>
              <a:buSzPts val="2000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Юнусов Айдар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Эльмирович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CEO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лидер с опытом обучения в Акселераторе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КИУ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Компетенции: готовность взять на себя ответственность за команду; обеспечение управления рабочей группой и контроль качества в рамках всех этапов проекта</a:t>
            </a:r>
            <a:br>
              <a:rPr lang="ru-RU" sz="2000" b="0" i="0" u="none" strike="noStrike" cap="none" dirty="0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2000" b="0" i="0" u="none" strike="noStrike" cap="none" dirty="0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Лилия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Рузилевна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Зарипова – администратор с опытом обучения в Акселераторе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КИУ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Навыки: обеспечивает настройку средств, изучает данные, следит за ключевыми показателями в процессе и помогает выбрать верное направление</a:t>
            </a:r>
            <a:br>
              <a:rPr lang="ru-RU" sz="2000" b="0" i="0" u="none" strike="noStrike" cap="none" dirty="0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2000" b="0" i="0" u="none" strike="noStrike" cap="none" dirty="0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Динар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Альфисович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Ахтямов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аналитик с опытом обучения в Акселераторе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КИУ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Он способен оценить рынок и выделить ликвидные товары и услуги</a:t>
            </a:r>
            <a:br>
              <a:rPr lang="ru-RU" sz="2000" b="0" i="0" u="none" strike="noStrike" cap="none" dirty="0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2000" b="0" i="0" u="none" strike="noStrike" cap="none" dirty="0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Адель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Наисович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Билалов 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маркетолог с опытом обучения в Акселераторе </a:t>
            </a:r>
            <a:r>
              <a:rPr lang="ru-RU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КИУ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Обладает навыками соблюдения сроков и объективного отношения к каждому члену команды в соответствии с правилами и стандартами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379712" y="1095489"/>
            <a:ext cx="9416538" cy="584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3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Состав команды, работающей над проектом:</a:t>
            </a:r>
            <a:endParaRPr/>
          </a:p>
        </p:txBody>
      </p:sp>
      <p:grpSp>
        <p:nvGrpSpPr>
          <p:cNvPr id="257" name="Google Shape;257;p9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58" name="Google Shape;258;p9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9" name="Google Shape;259;p9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dirty="0"/>
                <a:t>9</a:t>
              </a:r>
              <a:endParaRPr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1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66" name="Google Shape;266;p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71" name="Google Shape;271;p10"/>
          <p:cNvSpPr txBox="1"/>
          <p:nvPr/>
        </p:nvSpPr>
        <p:spPr>
          <a:xfrm>
            <a:off x="417068" y="832167"/>
            <a:ext cx="10968970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 чему мы стремимся: </a:t>
            </a:r>
            <a:endParaRPr sz="3600" b="0" i="0" u="none" strike="noStrike" cap="none">
              <a:solidFill>
                <a:srgbClr val="FF2F2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0"/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ru-RU" sz="18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0"/>
          <p:cNvSpPr txBox="1"/>
          <p:nvPr/>
        </p:nvSpPr>
        <p:spPr>
          <a:xfrm>
            <a:off x="306544" y="1440957"/>
            <a:ext cx="1146838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Разработка удобного и многофункционального приложения с простой регистрацией, привлекательным дизайном и прозрачным отображением финансовых показателей.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Доступность приложения для смартфонов на платформах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Android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обеспечивая удобство использования для широкой аудитории.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Проведение эффективной рекламной кампании, включающей рекламу на телевидении, партнерство с различными форумами и другими онлайн-платформами для привлечения пользователей.</a:t>
            </a:r>
            <a:endParaRPr sz="1200" dirty="0"/>
          </a:p>
        </p:txBody>
      </p:sp>
      <p:pic>
        <p:nvPicPr>
          <p:cNvPr id="274" name="Google Shape;274;p10"/>
          <p:cNvPicPr preferRelativeResize="0"/>
          <p:nvPr/>
        </p:nvPicPr>
        <p:blipFill rotWithShape="1">
          <a:blip r:embed="rId3">
            <a:alphaModFix/>
          </a:blip>
          <a:srcRect l="15032" t="7807" r="15487" b="3425"/>
          <a:stretch/>
        </p:blipFill>
        <p:spPr>
          <a:xfrm>
            <a:off x="5439271" y="3429000"/>
            <a:ext cx="6752729" cy="345092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0"/>
          <p:cNvSpPr txBox="1"/>
          <p:nvPr/>
        </p:nvSpPr>
        <p:spPr>
          <a:xfrm>
            <a:off x="306544" y="3195243"/>
            <a:ext cx="496691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Установление сотрудничества с популярными блогерами для рекламы приложения и совместного развития сервиса, чтобы расширить охват аудитории и повысить его популярность.</a:t>
            </a: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Партнерство с крупными игроками на рынке оказания услуг, такими как Яндекс и Деливери, для создания сильной сети партнеров и расширения возможностей предоставляемых услуг.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6092974" y="5347906"/>
            <a:ext cx="2269257" cy="152529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1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+7(908)-339-90-16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yunusov.04@list.ru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8357541" y="1795874"/>
            <a:ext cx="3830695" cy="5063066"/>
          </a:xfrm>
          <a:prstGeom prst="rect">
            <a:avLst/>
          </a:prstGeom>
          <a:solidFill>
            <a:srgbClr val="7030A0"/>
          </a:solidFill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Широкоэкранный</PresentationFormat>
  <Paragraphs>90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Helvetica Neue</vt:lpstr>
      <vt:lpstr>Noto Sans Symbols</vt:lpstr>
      <vt:lpstr>Roboto</vt:lpstr>
      <vt:lpstr>Geo</vt:lpstr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Region116oklik@outlook.com</cp:lastModifiedBy>
  <cp:revision>1</cp:revision>
  <dcterms:modified xsi:type="dcterms:W3CDTF">2024-01-10T17:08:30Z</dcterms:modified>
</cp:coreProperties>
</file>