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70" r:id="rId11"/>
  </p:sldIdLst>
  <p:sldSz cx="15119350" cy="10691813"/>
  <p:notesSz cx="9928225" cy="1435735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rial Black" panose="020B0A04020102020204" pitchFamily="34" charset="0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230" y="5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3113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211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0380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3208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1710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8945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1517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7878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237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1166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7734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Платформа взаимного страхования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93550" y="9613336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https://pt.2035.university/project/platformizacia-funkcionala-perestrahovania-v-interesah-strahovogo-i-finansovogo-rynkov-rf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b="1" dirty="0" err="1"/>
              <a:t>Платформизация</a:t>
            </a:r>
            <a:r>
              <a:rPr lang="ru-RU" sz="2400" b="1" dirty="0"/>
              <a:t> функционала перестрахования </a:t>
            </a:r>
            <a:r>
              <a:rPr lang="ru-RU" sz="2400" b="1" dirty="0" smtClean="0"/>
              <a:t>и формирования страховых пулов в </a:t>
            </a:r>
            <a:r>
              <a:rPr lang="ru-RU" sz="2400" b="1" dirty="0"/>
              <a:t>интересах страхового и финансового рынков РФ</a:t>
            </a: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1901310"/>
            <a:ext cx="13234200" cy="700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После введения </a:t>
            </a:r>
            <a:r>
              <a:rPr lang="ru-RU" sz="2800" dirty="0" smtClean="0">
                <a:solidFill>
                  <a:srgbClr val="002060"/>
                </a:solidFill>
              </a:rPr>
              <a:t>санкций </a:t>
            </a:r>
            <a:r>
              <a:rPr lang="ru-RU" sz="2800" dirty="0">
                <a:solidFill>
                  <a:srgbClr val="002060"/>
                </a:solidFill>
              </a:rPr>
              <a:t>отечественный бизнес в целом и страховой рынок в частности попали в </a:t>
            </a:r>
            <a:r>
              <a:rPr lang="ru-RU" sz="2800" dirty="0" smtClean="0">
                <a:solidFill>
                  <a:srgbClr val="002060"/>
                </a:solidFill>
              </a:rPr>
              <a:t>ситуацию отказа работы на Российском рынке всех </a:t>
            </a:r>
            <a:r>
              <a:rPr lang="ru-RU" sz="2800" dirty="0">
                <a:solidFill>
                  <a:srgbClr val="002060"/>
                </a:solidFill>
              </a:rPr>
              <a:t>международных перестраховочных </a:t>
            </a:r>
            <a:r>
              <a:rPr lang="ru-RU" sz="2800" dirty="0" smtClean="0">
                <a:solidFill>
                  <a:srgbClr val="002060"/>
                </a:solidFill>
              </a:rPr>
              <a:t>компаний, что привело к невозможности страхования  крупных сделок </a:t>
            </a:r>
            <a:r>
              <a:rPr lang="ru-RU" sz="2800" dirty="0">
                <a:solidFill>
                  <a:srgbClr val="002060"/>
                </a:solidFill>
              </a:rPr>
              <a:t>российского бизнеса на международном рынке.</a:t>
            </a:r>
          </a:p>
          <a:p>
            <a:pPr lvl="0">
              <a:lnSpc>
                <a:spcPct val="115000"/>
              </a:lnSpc>
            </a:pPr>
            <a:endParaRPr lang="ru-RU" sz="2800" dirty="0" smtClean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800" dirty="0" smtClean="0">
                <a:solidFill>
                  <a:srgbClr val="002060"/>
                </a:solidFill>
              </a:rPr>
              <a:t>Созданная </a:t>
            </a:r>
            <a:r>
              <a:rPr lang="ru-RU" sz="2800" dirty="0">
                <a:solidFill>
                  <a:srgbClr val="002060"/>
                </a:solidFill>
              </a:rPr>
              <a:t>в 2016 году Российская Национальная Перестраховочная Компания (РНПК) ранее перестраховывала 10% всех контрактов. Сейчас РНПК </a:t>
            </a:r>
            <a:r>
              <a:rPr lang="ru-RU" sz="2800" dirty="0" smtClean="0">
                <a:solidFill>
                  <a:srgbClr val="002060"/>
                </a:solidFill>
              </a:rPr>
              <a:t>существенно </a:t>
            </a:r>
            <a:r>
              <a:rPr lang="ru-RU" sz="2800" dirty="0" err="1" smtClean="0">
                <a:solidFill>
                  <a:srgbClr val="002060"/>
                </a:solidFill>
              </a:rPr>
              <a:t>докапитализирована</a:t>
            </a:r>
            <a:r>
              <a:rPr lang="ru-RU" sz="2800" dirty="0" smtClean="0">
                <a:solidFill>
                  <a:srgbClr val="002060"/>
                </a:solidFill>
              </a:rPr>
              <a:t> и может </a:t>
            </a:r>
            <a:r>
              <a:rPr lang="ru-RU" sz="2800" dirty="0">
                <a:solidFill>
                  <a:srgbClr val="002060"/>
                </a:solidFill>
              </a:rPr>
              <a:t>брать на себя больший объем рисков, но недостаток практики и технологий работы </a:t>
            </a:r>
            <a:r>
              <a:rPr lang="ru-RU" sz="2800" dirty="0" smtClean="0">
                <a:solidFill>
                  <a:srgbClr val="002060"/>
                </a:solidFill>
              </a:rPr>
              <a:t>пока </a:t>
            </a:r>
            <a:r>
              <a:rPr lang="ru-RU" sz="2800" dirty="0">
                <a:solidFill>
                  <a:srgbClr val="002060"/>
                </a:solidFill>
              </a:rPr>
              <a:t>не позволяет в полной мере заместить внутри России международный перестраховочный рынок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Фактическая монополизация функции перестрахования может привести к существенной деградации страхового рынка России в целом.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7471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Решения могут быть найдены в следующих механизмах:</a:t>
            </a:r>
          </a:p>
          <a:p>
            <a:pPr marL="514350" lvl="0" indent="-514350">
              <a:lnSpc>
                <a:spcPct val="115000"/>
              </a:lnSpc>
              <a:spcBef>
                <a:spcPts val="1200"/>
              </a:spcBef>
              <a:buClr>
                <a:srgbClr val="002060"/>
              </a:buClr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Радикальное </a:t>
            </a:r>
            <a:r>
              <a:rPr lang="ru-RU" sz="2800" dirty="0">
                <a:solidFill>
                  <a:srgbClr val="002060"/>
                </a:solidFill>
              </a:rPr>
              <a:t>повышение качества анализа рисков за счет повышения объемов анализируемых данных (</a:t>
            </a:r>
            <a:r>
              <a:rPr lang="ru-RU" sz="2800" dirty="0" err="1">
                <a:solidFill>
                  <a:srgbClr val="002060"/>
                </a:solidFill>
              </a:rPr>
              <a:t>BigData</a:t>
            </a:r>
            <a:r>
              <a:rPr lang="ru-RU" sz="2800" dirty="0">
                <a:solidFill>
                  <a:srgbClr val="002060"/>
                </a:solidFill>
              </a:rPr>
              <a:t>) и качества анализа данных. Этот подход рассмотрен в идее «Создание федеральной платформы управления операционными рисками». В результате РНПК и другие страховщики смогут более качественно оценивать потенциальные риски, вести актуарные расчеты и выставлять на рынок более привлекательные </a:t>
            </a:r>
            <a:r>
              <a:rPr lang="ru-RU" sz="2800" dirty="0" smtClean="0">
                <a:solidFill>
                  <a:srgbClr val="002060"/>
                </a:solidFill>
              </a:rPr>
              <a:t>тарифы</a:t>
            </a:r>
            <a:r>
              <a:rPr lang="ru-RU" sz="2800" dirty="0">
                <a:solidFill>
                  <a:srgbClr val="002060"/>
                </a:solidFill>
              </a:rPr>
              <a:t>;</a:t>
            </a:r>
          </a:p>
          <a:p>
            <a:pPr marL="514350" lvl="0" indent="-514350">
              <a:lnSpc>
                <a:spcPct val="115000"/>
              </a:lnSpc>
              <a:spcBef>
                <a:spcPts val="1200"/>
              </a:spcBef>
              <a:buClr>
                <a:srgbClr val="002060"/>
              </a:buClr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Развитие </a:t>
            </a:r>
            <a:r>
              <a:rPr lang="ru-RU" sz="2800" dirty="0">
                <a:solidFill>
                  <a:srgbClr val="002060"/>
                </a:solidFill>
              </a:rPr>
              <a:t>практики со-страхования, то есть создания страховых пулов, когда риски распределяются среди участников рынка, составивших такой </a:t>
            </a:r>
            <a:r>
              <a:rPr lang="ru-RU" sz="2800" dirty="0" smtClean="0">
                <a:solidFill>
                  <a:srgbClr val="002060"/>
                </a:solidFill>
              </a:rPr>
              <a:t>пул;</a:t>
            </a:r>
            <a:endParaRPr lang="ru-RU" sz="2800" dirty="0">
              <a:solidFill>
                <a:srgbClr val="002060"/>
              </a:solidFill>
            </a:endParaRPr>
          </a:p>
          <a:p>
            <a:pPr marL="514350" lvl="0" indent="-514350">
              <a:lnSpc>
                <a:spcPct val="115000"/>
              </a:lnSpc>
              <a:spcBef>
                <a:spcPts val="1200"/>
              </a:spcBef>
              <a:buClr>
                <a:srgbClr val="002060"/>
              </a:buClr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Расширение </a:t>
            </a:r>
            <a:r>
              <a:rPr lang="ru-RU" sz="2800" dirty="0">
                <a:solidFill>
                  <a:srgbClr val="002060"/>
                </a:solidFill>
              </a:rPr>
              <a:t>страхового рынка и снятие части рисков со страховых компаний за счет создания самими страхователями пулов взаимного </a:t>
            </a:r>
            <a:r>
              <a:rPr lang="ru-RU" sz="2800" dirty="0" smtClean="0">
                <a:solidFill>
                  <a:srgbClr val="002060"/>
                </a:solidFill>
              </a:rPr>
              <a:t>страхования.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449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Мы разрабатываем Платформу, позволяющую:</a:t>
            </a:r>
          </a:p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Создавать </a:t>
            </a:r>
            <a:r>
              <a:rPr lang="ru-RU" sz="2800" dirty="0">
                <a:solidFill>
                  <a:srgbClr val="002060"/>
                </a:solidFill>
              </a:rPr>
              <a:t>страховые пулы для отдельных видов страхования, или отдельных </a:t>
            </a:r>
            <a:r>
              <a:rPr lang="ru-RU" sz="2800" dirty="0" smtClean="0">
                <a:solidFill>
                  <a:srgbClr val="002060"/>
                </a:solidFill>
              </a:rPr>
              <a:t>типов страховых случаев;</a:t>
            </a:r>
            <a:endParaRPr lang="ru-RU" sz="2800" dirty="0">
              <a:solidFill>
                <a:srgbClr val="002060"/>
              </a:solidFill>
            </a:endParaRPr>
          </a:p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Создавать </a:t>
            </a:r>
            <a:r>
              <a:rPr lang="ru-RU" sz="2800" dirty="0">
                <a:solidFill>
                  <a:srgbClr val="002060"/>
                </a:solidFill>
              </a:rPr>
              <a:t>Общества взаимного страхования на базе Платформы, образующие пул страхователей по определенным видам </a:t>
            </a:r>
            <a:r>
              <a:rPr lang="ru-RU" sz="2800" dirty="0" smtClean="0">
                <a:solidFill>
                  <a:srgbClr val="002060"/>
                </a:solidFill>
              </a:rPr>
              <a:t>страхования.</a:t>
            </a:r>
          </a:p>
          <a:p>
            <a:pPr marL="457200" lvl="0">
              <a:lnSpc>
                <a:spcPct val="115000"/>
              </a:lnSpc>
              <a:spcBef>
                <a:spcPts val="1200"/>
              </a:spcBef>
              <a:buClr>
                <a:srgbClr val="002060"/>
              </a:buClr>
              <a:tabLst>
                <a:tab pos="457200" algn="l"/>
              </a:tabLst>
            </a:pPr>
            <a:r>
              <a:rPr lang="ru-RU" sz="2800" i="1" dirty="0" smtClean="0">
                <a:solidFill>
                  <a:srgbClr val="002060"/>
                </a:solidFill>
              </a:rPr>
              <a:t>К примеру, </a:t>
            </a:r>
            <a:r>
              <a:rPr lang="ru-RU" sz="2800" i="1" dirty="0">
                <a:solidFill>
                  <a:srgbClr val="002060"/>
                </a:solidFill>
              </a:rPr>
              <a:t>компании, осуществляющие магистральные грузоперевозки могут организовать Общество взаимного страхования для страхования магистральных </a:t>
            </a:r>
            <a:r>
              <a:rPr lang="ru-RU" sz="2800" i="1" dirty="0" smtClean="0">
                <a:solidFill>
                  <a:srgbClr val="002060"/>
                </a:solidFill>
              </a:rPr>
              <a:t>тягачей.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8308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Основой </a:t>
            </a:r>
            <a:r>
              <a:rPr lang="ru-RU" sz="2800" dirty="0" smtClean="0">
                <a:solidFill>
                  <a:srgbClr val="002060"/>
                </a:solidFill>
              </a:rPr>
              <a:t>Платформы является </a:t>
            </a:r>
            <a:r>
              <a:rPr lang="ru-RU" sz="2800" dirty="0">
                <a:solidFill>
                  <a:srgbClr val="002060"/>
                </a:solidFill>
              </a:rPr>
              <a:t>смарт-контракт, </a:t>
            </a:r>
            <a:r>
              <a:rPr lang="ru-RU" sz="2800" dirty="0" smtClean="0">
                <a:solidFill>
                  <a:srgbClr val="002060"/>
                </a:solidFill>
              </a:rPr>
              <a:t>описывающий </a:t>
            </a:r>
            <a:r>
              <a:rPr lang="ru-RU" sz="2800" dirty="0">
                <a:solidFill>
                  <a:srgbClr val="002060"/>
                </a:solidFill>
              </a:rPr>
              <a:t>принципы функционирования страхового пула, в том числе:</a:t>
            </a:r>
          </a:p>
          <a:p>
            <a:pPr marL="457200" lvl="0" indent="-457200">
              <a:lnSpc>
                <a:spcPct val="115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вид страхования; </a:t>
            </a:r>
            <a:endParaRPr lang="ru-RU" sz="2800" dirty="0">
              <a:solidFill>
                <a:srgbClr val="002060"/>
              </a:solidFill>
            </a:endParaRPr>
          </a:p>
          <a:p>
            <a:pPr marL="457200" lvl="0" indent="-457200">
              <a:lnSpc>
                <a:spcPct val="115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страховое событие и правила и условия «раскрытия» страховки; </a:t>
            </a:r>
            <a:endParaRPr lang="ru-RU" sz="2800" dirty="0">
              <a:solidFill>
                <a:srgbClr val="002060"/>
              </a:solidFill>
            </a:endParaRPr>
          </a:p>
          <a:p>
            <a:pPr marL="457200" lvl="0" indent="-457200">
              <a:lnSpc>
                <a:spcPct val="115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пропорция </a:t>
            </a:r>
            <a:r>
              <a:rPr lang="ru-RU" sz="2800" dirty="0">
                <a:solidFill>
                  <a:srgbClr val="002060"/>
                </a:solidFill>
              </a:rPr>
              <a:t>распределения страховой премии между страховой компанией и общим </a:t>
            </a:r>
            <a:r>
              <a:rPr lang="ru-RU" sz="2800" dirty="0" smtClean="0">
                <a:solidFill>
                  <a:srgbClr val="002060"/>
                </a:solidFill>
              </a:rPr>
              <a:t>пулом на Платформе;</a:t>
            </a:r>
            <a:endParaRPr lang="ru-RU" sz="2800" dirty="0">
              <a:solidFill>
                <a:srgbClr val="002060"/>
              </a:solidFill>
            </a:endParaRPr>
          </a:p>
          <a:p>
            <a:pPr marL="457200" lvl="0" indent="-457200">
              <a:lnSpc>
                <a:spcPct val="115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верхнюю </a:t>
            </a:r>
            <a:r>
              <a:rPr lang="ru-RU" sz="2800" dirty="0">
                <a:solidFill>
                  <a:srgbClr val="002060"/>
                </a:solidFill>
              </a:rPr>
              <a:t>и нижнюю границы страховых премий </a:t>
            </a:r>
          </a:p>
          <a:p>
            <a:pPr marL="457200" lvl="0" indent="-457200">
              <a:lnSpc>
                <a:spcPct val="115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иные </a:t>
            </a:r>
            <a:r>
              <a:rPr lang="ru-RU" sz="2800" dirty="0">
                <a:solidFill>
                  <a:srgbClr val="002060"/>
                </a:solidFill>
              </a:rPr>
              <a:t>параметры, существенные для перестраховочного контракта </a:t>
            </a:r>
          </a:p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Подобные смарт-контракты на Платформе </a:t>
            </a:r>
            <a:r>
              <a:rPr lang="ru-RU" sz="2800" dirty="0" smtClean="0">
                <a:solidFill>
                  <a:srgbClr val="002060"/>
                </a:solidFill>
              </a:rPr>
              <a:t>сможет </a:t>
            </a:r>
            <a:r>
              <a:rPr lang="ru-RU" sz="2800" dirty="0">
                <a:solidFill>
                  <a:srgbClr val="002060"/>
                </a:solidFill>
              </a:rPr>
              <a:t>заводить любая </a:t>
            </a:r>
            <a:r>
              <a:rPr lang="ru-RU" sz="2800" dirty="0" smtClean="0">
                <a:solidFill>
                  <a:srgbClr val="002060"/>
                </a:solidFill>
              </a:rPr>
              <a:t>страховая компания присоединившаяся </a:t>
            </a:r>
            <a:r>
              <a:rPr lang="ru-RU" sz="2800" dirty="0">
                <a:solidFill>
                  <a:srgbClr val="002060"/>
                </a:solidFill>
              </a:rPr>
              <a:t>к </a:t>
            </a:r>
            <a:r>
              <a:rPr lang="ru-RU" sz="2800" dirty="0" smtClean="0">
                <a:solidFill>
                  <a:srgbClr val="002060"/>
                </a:solidFill>
              </a:rPr>
              <a:t>Платформе, а также бизнес-ассоциации заинтересованные в системе взаимного со-страхования своих участников.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b="1" dirty="0" smtClean="0">
                <a:solidFill>
                  <a:srgbClr val="002060"/>
                </a:solidFill>
              </a:rPr>
              <a:t>Каждый смарт-контракт является основой для страхового пула на его основе</a:t>
            </a:r>
            <a:endParaRPr lang="ru-RU" sz="2800" b="1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b="1" dirty="0" smtClean="0">
                <a:solidFill>
                  <a:srgbClr val="002060"/>
                </a:solidFill>
              </a:rPr>
              <a:t>Контракт </a:t>
            </a:r>
            <a:r>
              <a:rPr lang="ru-RU" sz="2800" b="1" dirty="0">
                <a:solidFill>
                  <a:srgbClr val="002060"/>
                </a:solidFill>
              </a:rPr>
              <a:t>является открытым для присоединения к данному пулу любой другой страховой </a:t>
            </a:r>
            <a:r>
              <a:rPr lang="ru-RU" sz="2800" b="1" dirty="0" smtClean="0">
                <a:solidFill>
                  <a:srgbClr val="002060"/>
                </a:solidFill>
              </a:rPr>
              <a:t>или бизнес компании </a:t>
            </a:r>
            <a:r>
              <a:rPr lang="ru-RU" sz="2800" b="1" dirty="0">
                <a:solidFill>
                  <a:srgbClr val="002060"/>
                </a:solidFill>
              </a:rPr>
              <a:t>если она согласна с условиями пула. </a:t>
            </a:r>
          </a:p>
        </p:txBody>
      </p:sp>
    </p:spTree>
    <p:extLst>
      <p:ext uri="{BB962C8B-B14F-4D97-AF65-F5344CB8AC3E}">
        <p14:creationId xmlns:p14="http://schemas.microsoft.com/office/powerpoint/2010/main" val="106718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1559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 smtClean="0">
                <a:solidFill>
                  <a:srgbClr val="002060"/>
                </a:solidFill>
              </a:rPr>
              <a:t>РНПК (Российская Национальная </a:t>
            </a:r>
            <a:r>
              <a:rPr lang="ru-RU" sz="2800" dirty="0" err="1" smtClean="0">
                <a:solidFill>
                  <a:srgbClr val="002060"/>
                </a:solidFill>
              </a:rPr>
              <a:t>Перестраховачная</a:t>
            </a:r>
            <a:r>
              <a:rPr lang="ru-RU" sz="2800" dirty="0" smtClean="0">
                <a:solidFill>
                  <a:srgbClr val="002060"/>
                </a:solidFill>
              </a:rPr>
              <a:t> Компания является, как мы видим, не столько конкурентом, сколько потенциальным партнёром нашей Платформы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716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Страховой рынок РФ в 2021 г. активно восстанавливался вместе с экономической активностью после 2020 года. Рост страховых премий в 2021 г. ускорился до 17,5%1 г/г (+13,6 </a:t>
            </a:r>
            <a:r>
              <a:rPr lang="ru-RU" sz="2800" dirty="0" err="1">
                <a:solidFill>
                  <a:srgbClr val="002060"/>
                </a:solidFill>
              </a:rPr>
              <a:t>п.п</a:t>
            </a:r>
            <a:r>
              <a:rPr lang="ru-RU" sz="2800" dirty="0">
                <a:solidFill>
                  <a:srgbClr val="002060"/>
                </a:solidFill>
              </a:rPr>
              <a:t>. за год). </a:t>
            </a:r>
            <a:r>
              <a:rPr lang="ru-RU" sz="2800" b="1" dirty="0">
                <a:solidFill>
                  <a:srgbClr val="002060"/>
                </a:solidFill>
              </a:rPr>
              <a:t>Объем страховых премий превысил 1,8 трлн </a:t>
            </a:r>
            <a:r>
              <a:rPr lang="ru-RU" sz="2800" b="1" dirty="0" smtClean="0">
                <a:solidFill>
                  <a:srgbClr val="002060"/>
                </a:solidFill>
              </a:rPr>
              <a:t>рублей*. </a:t>
            </a: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dirty="0">
                <a:solidFill>
                  <a:srgbClr val="002060"/>
                </a:solidFill>
              </a:rPr>
              <a:t>Выплаты по договорам страхования в 2021 г. увеличились </a:t>
            </a:r>
            <a:r>
              <a:rPr lang="ru-RU" sz="2800" dirty="0" smtClean="0">
                <a:solidFill>
                  <a:srgbClr val="002060"/>
                </a:solidFill>
              </a:rPr>
              <a:t>до 797 млрд рублей. Рост выплат наблюдался во всех основных сегментах рынка, кроме страхования имущества юридических лиц*.</a:t>
            </a:r>
          </a:p>
          <a:p>
            <a:pPr lvl="0">
              <a:lnSpc>
                <a:spcPct val="115000"/>
              </a:lnSpc>
            </a:pP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endParaRPr lang="ru-RU" sz="2800" dirty="0" smtClean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endParaRPr lang="ru-RU" sz="2800" dirty="0" smtClean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endParaRPr lang="ru-RU" sz="2800" dirty="0" smtClean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800" dirty="0" smtClean="0">
                <a:solidFill>
                  <a:srgbClr val="002060"/>
                </a:solidFill>
              </a:rPr>
              <a:t>* </a:t>
            </a:r>
            <a:r>
              <a:rPr lang="ru-RU" sz="2400" i="1" dirty="0" smtClean="0">
                <a:solidFill>
                  <a:srgbClr val="002060"/>
                </a:solidFill>
              </a:rPr>
              <a:t>Банк </a:t>
            </a:r>
            <a:r>
              <a:rPr lang="ru-RU" sz="2400" i="1" dirty="0">
                <a:solidFill>
                  <a:srgbClr val="002060"/>
                </a:solidFill>
              </a:rPr>
              <a:t>России 2021, Обзор ключевых показателей деятельности </a:t>
            </a:r>
            <a:r>
              <a:rPr lang="ru-RU" sz="2400" i="1" dirty="0" smtClean="0">
                <a:solidFill>
                  <a:srgbClr val="002060"/>
                </a:solidFill>
              </a:rPr>
              <a:t>страховщиков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812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b="1" u="sng" dirty="0" smtClean="0">
                <a:solidFill>
                  <a:srgbClr val="002060"/>
                </a:solidFill>
              </a:rPr>
              <a:t>Этап 1:</a:t>
            </a:r>
            <a:r>
              <a:rPr lang="ru-RU" sz="2800" dirty="0" smtClean="0">
                <a:solidFill>
                  <a:srgbClr val="002060"/>
                </a:solidFill>
              </a:rPr>
              <a:t> Работа со страховыми компаниями, формирование базовых пулов </a:t>
            </a:r>
            <a:r>
              <a:rPr lang="ru-RU" sz="2800" dirty="0">
                <a:solidFill>
                  <a:srgbClr val="002060"/>
                </a:solidFill>
              </a:rPr>
              <a:t>и </a:t>
            </a:r>
            <a:r>
              <a:rPr lang="ru-RU" sz="2800" dirty="0" smtClean="0">
                <a:solidFill>
                  <a:srgbClr val="002060"/>
                </a:solidFill>
              </a:rPr>
              <a:t>сбор </a:t>
            </a:r>
            <a:r>
              <a:rPr lang="ru-RU" sz="2800" dirty="0">
                <a:solidFill>
                  <a:srgbClr val="002060"/>
                </a:solidFill>
              </a:rPr>
              <a:t>статистика </a:t>
            </a:r>
            <a:r>
              <a:rPr lang="ru-RU" sz="2800" dirty="0" smtClean="0">
                <a:solidFill>
                  <a:srgbClr val="002060"/>
                </a:solidFill>
              </a:rPr>
              <a:t>для собственной оценки </a:t>
            </a:r>
            <a:r>
              <a:rPr lang="ru-RU" sz="2800" dirty="0">
                <a:solidFill>
                  <a:srgbClr val="002060"/>
                </a:solidFill>
              </a:rPr>
              <a:t>рисков на основании </a:t>
            </a:r>
            <a:r>
              <a:rPr lang="ru-RU" sz="2800" dirty="0" smtClean="0">
                <a:solidFill>
                  <a:srgbClr val="002060"/>
                </a:solidFill>
              </a:rPr>
              <a:t>данных смарт-контрактов, </a:t>
            </a:r>
            <a:r>
              <a:rPr lang="ru-RU" sz="2800" dirty="0">
                <a:solidFill>
                  <a:srgbClr val="002060"/>
                </a:solidFill>
              </a:rPr>
              <a:t>а также информации </a:t>
            </a:r>
            <a:r>
              <a:rPr lang="ru-RU" sz="2800" dirty="0" smtClean="0">
                <a:solidFill>
                  <a:srgbClr val="002060"/>
                </a:solidFill>
              </a:rPr>
              <a:t>федеральных структур (МВД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smtClean="0">
                <a:solidFill>
                  <a:srgbClr val="002060"/>
                </a:solidFill>
              </a:rPr>
              <a:t>МЧС, </a:t>
            </a:r>
            <a:r>
              <a:rPr lang="ru-RU" sz="2800" dirty="0" err="1" smtClean="0">
                <a:solidFill>
                  <a:srgbClr val="002060"/>
                </a:solidFill>
              </a:rPr>
              <a:t>Гидромет</a:t>
            </a:r>
            <a:r>
              <a:rPr lang="ru-RU" sz="2800" dirty="0" smtClean="0">
                <a:solidFill>
                  <a:srgbClr val="002060"/>
                </a:solidFill>
              </a:rPr>
              <a:t> и </a:t>
            </a:r>
            <a:r>
              <a:rPr lang="ru-RU" sz="2800" dirty="0">
                <a:solidFill>
                  <a:srgbClr val="002060"/>
                </a:solidFill>
              </a:rPr>
              <a:t>т.п</a:t>
            </a:r>
            <a:r>
              <a:rPr lang="ru-RU" sz="2800" dirty="0" smtClean="0">
                <a:solidFill>
                  <a:srgbClr val="002060"/>
                </a:solidFill>
              </a:rPr>
              <a:t>.);</a:t>
            </a: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b="1" u="sng" dirty="0" smtClean="0">
                <a:solidFill>
                  <a:srgbClr val="002060"/>
                </a:solidFill>
              </a:rPr>
              <a:t>Этап 2: </a:t>
            </a:r>
            <a:r>
              <a:rPr lang="ru-RU" sz="2800" dirty="0" smtClean="0">
                <a:solidFill>
                  <a:srgbClr val="002060"/>
                </a:solidFill>
              </a:rPr>
              <a:t>Открывается </a:t>
            </a:r>
            <a:r>
              <a:rPr lang="ru-RU" sz="2800" dirty="0">
                <a:solidFill>
                  <a:srgbClr val="002060"/>
                </a:solidFill>
              </a:rPr>
              <a:t>возможность работы с контрактами и пулами </a:t>
            </a:r>
            <a:r>
              <a:rPr lang="ru-RU" sz="2800" dirty="0" smtClean="0">
                <a:solidFill>
                  <a:srgbClr val="002060"/>
                </a:solidFill>
              </a:rPr>
              <a:t>крупным и средним компаниям других (не страховых) отраслей;</a:t>
            </a:r>
            <a:endParaRPr lang="ru-RU" sz="2800" dirty="0">
              <a:solidFill>
                <a:srgbClr val="002060"/>
              </a:solidFill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b="1" u="sng" dirty="0" smtClean="0">
                <a:solidFill>
                  <a:srgbClr val="002060"/>
                </a:solidFill>
              </a:rPr>
              <a:t>Этап 3:</a:t>
            </a:r>
            <a:r>
              <a:rPr lang="ru-RU" sz="2800" dirty="0" smtClean="0">
                <a:solidFill>
                  <a:srgbClr val="002060"/>
                </a:solidFill>
              </a:rPr>
              <a:t> Переход на </a:t>
            </a:r>
            <a:r>
              <a:rPr lang="ru-RU" sz="2800" dirty="0">
                <a:solidFill>
                  <a:srgbClr val="002060"/>
                </a:solidFill>
              </a:rPr>
              <a:t>схему расчетов, когда компания-страхователь может предложить в пул не только деньги, но свои </a:t>
            </a:r>
            <a:r>
              <a:rPr lang="ru-RU" sz="2800" dirty="0" smtClean="0">
                <a:solidFill>
                  <a:srgbClr val="002060"/>
                </a:solidFill>
              </a:rPr>
              <a:t>товары или услуги в </a:t>
            </a:r>
            <a:r>
              <a:rPr lang="ru-RU" sz="2800" dirty="0">
                <a:solidFill>
                  <a:srgbClr val="002060"/>
                </a:solidFill>
              </a:rPr>
              <a:t>определенном количестве и порядке. Эти </a:t>
            </a:r>
            <a:r>
              <a:rPr lang="ru-RU" sz="2800" b="1" u="sng" dirty="0" smtClean="0">
                <a:solidFill>
                  <a:srgbClr val="002060"/>
                </a:solidFill>
              </a:rPr>
              <a:t>товары и услуги </a:t>
            </a:r>
            <a:r>
              <a:rPr lang="ru-RU" sz="2800" b="1" u="sng" dirty="0">
                <a:solidFill>
                  <a:srgbClr val="002060"/>
                </a:solidFill>
              </a:rPr>
              <a:t>могут быть предоставлены через Платформу для минимизации последствий страховых событий</a:t>
            </a:r>
            <a:r>
              <a:rPr lang="ru-RU" sz="2800" dirty="0">
                <a:solidFill>
                  <a:srgbClr val="002060"/>
                </a:solidFill>
              </a:rPr>
              <a:t> других участников Платформы.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-RU" sz="2800" dirty="0">
                <a:solidFill>
                  <a:srgbClr val="002060"/>
                </a:solidFill>
              </a:rPr>
              <a:t>Таким образом на Платформе формируются активы в форме товаров и услуг, которыми можно гасить страховые случаи, частично исключив денежные расчеты. Этот подход позволит перейти от денежного возмещения убытков к прямому восстановлению непрерывности бизнеса компаний.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/>
          <p:cNvSpPr txBox="1"/>
          <p:nvPr/>
        </p:nvSpPr>
        <p:spPr>
          <a:xfrm>
            <a:off x="992700" y="1901310"/>
            <a:ext cx="13234200" cy="1559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solidFill>
                  <a:srgbClr val="002060"/>
                </a:solidFill>
              </a:rPr>
              <a:t>Проект прорабатывается в рамках Рабочей группы «Инициативы экономического роста и </a:t>
            </a:r>
            <a:r>
              <a:rPr lang="ru-RU" sz="2800" dirty="0" err="1">
                <a:solidFill>
                  <a:srgbClr val="002060"/>
                </a:solidFill>
              </a:rPr>
              <a:t>техноэкономики</a:t>
            </a:r>
            <a:r>
              <a:rPr lang="ru-RU" sz="2800" dirty="0">
                <a:solidFill>
                  <a:srgbClr val="002060"/>
                </a:solidFill>
              </a:rPr>
              <a:t>» при АСИ </a:t>
            </a:r>
            <a:r>
              <a:rPr lang="ru-RU" sz="2800" dirty="0" smtClean="0">
                <a:solidFill>
                  <a:srgbClr val="002060"/>
                </a:solidFill>
              </a:rPr>
              <a:t>курируемой </a:t>
            </a:r>
            <a:r>
              <a:rPr lang="ru-RU" sz="2800" dirty="0">
                <a:solidFill>
                  <a:srgbClr val="002060"/>
                </a:solidFill>
              </a:rPr>
              <a:t>Сергеем Борисовичем </a:t>
            </a:r>
            <a:r>
              <a:rPr lang="ru-RU" sz="2800" dirty="0" smtClean="0">
                <a:solidFill>
                  <a:srgbClr val="002060"/>
                </a:solidFill>
              </a:rPr>
              <a:t>Чернышевым.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558692508"/>
              </p:ext>
            </p:extLst>
          </p:nvPr>
        </p:nvGraphicFramePr>
        <p:xfrm>
          <a:off x="790575" y="6886900"/>
          <a:ext cx="5863725" cy="2006129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(916) 681-28-33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Shura.Kiselev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gmail.com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706</Words>
  <Application>Microsoft Office PowerPoint</Application>
  <PresentationFormat>Произвольный</PresentationFormat>
  <Paragraphs>66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Arial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Продукт</vt:lpstr>
      <vt:lpstr>Конкуренты</vt:lpstr>
      <vt:lpstr>Рынок</vt:lpstr>
      <vt:lpstr>Бизнес-модель</vt:lpstr>
      <vt:lpstr>Текущие результаты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Учетная запись Майкрософт</cp:lastModifiedBy>
  <cp:revision>13</cp:revision>
  <dcterms:modified xsi:type="dcterms:W3CDTF">2022-07-11T20:54:39Z</dcterms:modified>
</cp:coreProperties>
</file>