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315" r:id="rId3"/>
    <p:sldId id="267" r:id="rId4"/>
    <p:sldId id="270" r:id="rId5"/>
    <p:sldId id="276" r:id="rId6"/>
    <p:sldId id="312" r:id="rId7"/>
    <p:sldId id="279" r:id="rId8"/>
    <p:sldId id="313" r:id="rId9"/>
    <p:sldId id="283" r:id="rId10"/>
    <p:sldId id="287" r:id="rId11"/>
    <p:sldId id="293" r:id="rId12"/>
    <p:sldId id="296" r:id="rId13"/>
    <p:sldId id="300" r:id="rId14"/>
    <p:sldId id="314" r:id="rId15"/>
    <p:sldId id="301" r:id="rId16"/>
    <p:sldId id="304" r:id="rId17"/>
    <p:sldId id="306" r:id="rId18"/>
    <p:sldId id="316" r:id="rId19"/>
  </p:sldIdLst>
  <p:sldSz cx="12192000" cy="6858000"/>
  <p:notesSz cx="12192000" cy="6858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0F5"/>
    <a:srgbClr val="BAA995"/>
    <a:srgbClr val="F7FBFE"/>
    <a:srgbClr val="6C7073"/>
    <a:srgbClr val="FBB812"/>
    <a:srgbClr val="F7FBFD"/>
    <a:srgbClr val="FE7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53" autoAdjust="0"/>
    <p:restoredTop sz="94648"/>
  </p:normalViewPr>
  <p:slideViewPr>
    <p:cSldViewPr snapToGrid="0">
      <p:cViewPr varScale="1">
        <p:scale>
          <a:sx n="65" d="100"/>
          <a:sy n="65" d="100"/>
        </p:scale>
        <p:origin x="448" y="4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A9DDD-DAD6-477E-A55D-272E0A87920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DD149-09DE-418A-A22C-BB3CB0BB2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9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D149-09DE-418A-A22C-BB3CB0BB27E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1163A-9AAD-CD45-B4AF-FDFE4F21A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90732-A618-5A4E-A537-64A4B51D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08" y="1324244"/>
            <a:ext cx="5962402" cy="2387600"/>
          </a:xfrm>
        </p:spPr>
        <p:txBody>
          <a:bodyPr anchor="b"/>
          <a:lstStyle>
            <a:lvl1pPr algn="l">
              <a:defRPr sz="6000">
                <a:solidFill>
                  <a:srgbClr val="CB98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81846-9D9A-1D48-92A5-021FC167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408" y="3803919"/>
            <a:ext cx="59624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B87F3-D628-A44F-8A71-6B5B8A4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91E38-62B0-8045-9769-C5AE194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D7D1-E196-7F41-90C4-8E5B6201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332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7925-613C-8F4C-898F-6D8E28BA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8AEF-A169-0A42-A7FC-B7BFA281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3F5BF-3B8F-A441-9A1E-787664CE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90D71-0132-B74F-AD43-4E63924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44F60-AD23-9B4A-85BC-49CF6F6F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8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D35F-2DE7-044D-9304-4D0E27C6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14C52-09E4-0142-8C93-9205AFB92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60AB2-67FE-C342-BEE5-51174E49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DFC55-2E13-584D-9D9C-483FA116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BBE1-4D03-1848-9FAF-D2A30348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70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97D9-C720-FB4C-99A6-E445499F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FF7A-6894-C343-8B2B-8CFB6B396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1E1F2-BB81-C84C-8A0E-597E1D6B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FDE69-843F-2F45-A01D-7A6455D9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C541-CB0F-1447-A506-BD02C21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364D8-2F86-5249-AC00-826CF62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384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9618-D58A-3E49-8DBF-D185F900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3A620-4AFC-9442-A00C-5510DF8C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4134F-3AB2-EB41-8F58-E4D3BED98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31031-5110-B148-9012-2884EAD3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1604A-9105-DF44-B650-A1CDCA6DC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53A2E-AE44-7C4F-AD8A-5F36F9C0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0CA3C9-D689-5B43-8F60-5DE3EB38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D2C46-9E97-CA48-B838-A1DDA315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34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5520-22D4-3640-9D6F-597D86B9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02F3-0F1B-F04F-8083-FE485CB3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E8DC6-F039-8F4F-B92C-661E778D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092C0-3DBB-0C4D-B089-D6C4E4BC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57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A5E4A-1220-D446-BFF2-E1B1A29E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970E6-167F-3A4C-9E6F-0D0471B4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90E22-C2AC-9449-9D85-E56E7D2F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9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0BD6-680C-F145-A915-786F608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18EA1-3EA0-D141-8A9E-4B0E2D1C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6717-0AE9-A949-B7AD-CBBECBA1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583AA-572B-E44C-BA53-CC26402E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B4A8-79E2-0A42-BF1C-E322E051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163C5-04D9-D149-B649-5C57AA53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9A20-09BC-224C-966B-185E6E82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E4764-B322-6D45-9B1F-7B7BC65DD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BEFD-5A6F-8643-923F-DEFDD3EE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69A7-6823-6749-A5A0-441D1133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EFE2E-5D71-494E-B417-95968039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D1E64-6BCA-7947-AE30-65C339C3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871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C6D8-FAE2-CB48-B6AF-59914501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E4046-1F2A-4549-875D-8B6B8B32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C362-F507-E74D-A2C6-C5E7696D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D965-AD9F-644D-9131-2745EC31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BF72-9E7A-C148-95AB-B935E67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27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6FE51-5627-FC4A-A9A8-42553B4E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8741F-A682-2943-9C3F-0EF5CE5EC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AE9C-D32B-0741-85DC-E155CB25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3E463-3A1C-6143-A147-7218C72C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D7D94-A99D-EB42-9BD5-192CF601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84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945941-387D-394B-AB4A-8F41333371C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F7AC8-1812-A049-A6C6-68DF8116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5E004-3B16-8247-A495-FDDBB5542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16F0A-2448-D74F-A923-12E842E64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9B30-A15F-DA40-8258-123C4CBC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01F1E-3986-CD43-A0EB-5C56A273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98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72.ru/text/world/2023/09/22/72720833/?ysclid=lo33m3nvt547078217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E414AC4-F451-EF9C-979F-9D49F1253BA2}"/>
              </a:ext>
            </a:extLst>
          </p:cNvPr>
          <p:cNvSpPr/>
          <p:nvPr/>
        </p:nvSpPr>
        <p:spPr bwMode="auto">
          <a:xfrm>
            <a:off x="39313" y="5802005"/>
            <a:ext cx="4067443" cy="1055995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46C46F-27E6-7102-1EDD-4F7A4B742B0B}"/>
              </a:ext>
            </a:extLst>
          </p:cNvPr>
          <p:cNvSpPr/>
          <p:nvPr/>
        </p:nvSpPr>
        <p:spPr bwMode="auto">
          <a:xfrm>
            <a:off x="0" y="2037969"/>
            <a:ext cx="546936" cy="1055995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99837" y="6078457"/>
            <a:ext cx="995423" cy="599781"/>
          </a:xfrm>
          <a:prstGeom prst="rect">
            <a:avLst/>
          </a:prstGeom>
          <a:noFill/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25FC3C5-F2DB-6B6A-4C9F-AC461AEB2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440" y="2235200"/>
            <a:ext cx="5962402" cy="2387600"/>
          </a:xfrm>
        </p:spPr>
        <p:txBody>
          <a:bodyPr>
            <a:normAutofit fontScale="90000"/>
          </a:bodyPr>
          <a:lstStyle/>
          <a:p>
            <a:r>
              <a:rPr lang="ru-RU" sz="6000" b="0" i="0" dirty="0">
                <a:effectLst/>
                <a:latin typeface="YS Text"/>
              </a:rPr>
              <a:t>Тюмень Вашего Дня: Электронный Тур-Агент</a:t>
            </a:r>
            <a:endParaRPr lang="ru-RU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1F9D3E66-54CE-F145-4A37-AABA4490F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427" y="4672693"/>
            <a:ext cx="5572560" cy="1655762"/>
          </a:xfrm>
        </p:spPr>
        <p:txBody>
          <a:bodyPr/>
          <a:lstStyle/>
          <a:p>
            <a:r>
              <a:rPr lang="ru-RU" sz="2400" b="0" i="0" u="none" strike="noStrike" cap="none" spc="0" dirty="0">
                <a:latin typeface="Arial"/>
                <a:cs typeface="Arial"/>
              </a:rPr>
              <a:t>Приложение для планирования вашего отдыха</a:t>
            </a:r>
            <a:endParaRPr lang="ru-RU" dirty="0"/>
          </a:p>
          <a:p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1325E1E-DEE7-5C7E-7514-89E1525CE0AF}"/>
              </a:ext>
            </a:extLst>
          </p:cNvPr>
          <p:cNvSpPr/>
          <p:nvPr/>
        </p:nvSpPr>
        <p:spPr>
          <a:xfrm>
            <a:off x="7157884" y="2143432"/>
            <a:ext cx="3519948" cy="2261420"/>
          </a:xfrm>
          <a:prstGeom prst="roundRect">
            <a:avLst/>
          </a:prstGeom>
          <a:solidFill>
            <a:srgbClr val="EFF0F5"/>
          </a:solidFill>
          <a:ln>
            <a:solidFill>
              <a:srgbClr val="EFF0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B84EBC1-ABB8-2111-CC14-70666919E5BE}"/>
              </a:ext>
            </a:extLst>
          </p:cNvPr>
          <p:cNvSpPr/>
          <p:nvPr/>
        </p:nvSpPr>
        <p:spPr bwMode="auto">
          <a:xfrm>
            <a:off x="2775808" y="105931"/>
            <a:ext cx="4067443" cy="1055995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9BEA37-E765-2CDB-267B-69FFD77FA750}"/>
              </a:ext>
            </a:extLst>
          </p:cNvPr>
          <p:cNvSpPr/>
          <p:nvPr/>
        </p:nvSpPr>
        <p:spPr bwMode="auto">
          <a:xfrm>
            <a:off x="11002297" y="4336026"/>
            <a:ext cx="860323" cy="1111045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AD086EC-7D2F-B44D-62DD-4C2A3C40603C}"/>
              </a:ext>
            </a:extLst>
          </p:cNvPr>
          <p:cNvSpPr/>
          <p:nvPr/>
        </p:nvSpPr>
        <p:spPr bwMode="auto">
          <a:xfrm>
            <a:off x="8327923" y="31216"/>
            <a:ext cx="3864077" cy="1600939"/>
          </a:xfrm>
          <a:prstGeom prst="rect">
            <a:avLst/>
          </a:prstGeom>
          <a:solidFill>
            <a:srgbClr val="EFF0F5"/>
          </a:solidFill>
          <a:ln>
            <a:solidFill>
              <a:srgbClr val="EFF0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51CA7EE8-EE09-EFC5-E1AC-B44184973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37" y="1168561"/>
            <a:ext cx="4988715" cy="4988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C991A81-615B-2C75-BF05-0CFC63207704}"/>
              </a:ext>
            </a:extLst>
          </p:cNvPr>
          <p:cNvSpPr/>
          <p:nvPr/>
        </p:nvSpPr>
        <p:spPr bwMode="auto">
          <a:xfrm>
            <a:off x="3475540" y="205438"/>
            <a:ext cx="5240919" cy="610640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Проблема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AFC041AF-830D-7542-CD65-0C73B51CC96A}"/>
              </a:ext>
            </a:extLst>
          </p:cNvPr>
          <p:cNvSpPr txBox="1"/>
          <p:nvPr/>
        </p:nvSpPr>
        <p:spPr bwMode="auto">
          <a:xfrm>
            <a:off x="1031086" y="1394771"/>
            <a:ext cx="63661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marL="0" lvl="1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2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3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4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dirty="0">
                <a:solidFill>
                  <a:schemeClr val="accent1"/>
                </a:solidFill>
                <a:cs typeface="Arial" panose="020B0604020202020204" pitchFamily="34" charset="0"/>
              </a:rPr>
              <a:t>Проблема:</a:t>
            </a:r>
            <a:r>
              <a:rPr lang="en-US" sz="2000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ru-RU" sz="2000" dirty="0"/>
              <a:t>Недостаток удобных и централизованных ресурсов для поиска, планирования и бронирования мероприятий, билетов, жилья и ресторанов в Тюмени и области, что затрудняет жителям и гостям региона организацию своего досуга.</a:t>
            </a:r>
          </a:p>
          <a:p>
            <a:pPr>
              <a:defRPr/>
            </a:pPr>
            <a:endParaRPr lang="ru-RU" sz="2000" dirty="0"/>
          </a:p>
          <a:p>
            <a:pPr>
              <a:defRPr/>
            </a:pPr>
            <a:r>
              <a:rPr lang="ru-RU" sz="2000" dirty="0">
                <a:cs typeface="Arial" panose="020B0604020202020204" pitchFamily="34" charset="0"/>
              </a:rPr>
              <a:t>В настоящее время эту проблему решают следующими способами: сайты и социальные сети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ru-RU" sz="2000" dirty="0">
                <a:cs typeface="Arial" panose="020B0604020202020204" pitchFamily="34" charset="0"/>
              </a:rPr>
              <a:t>реклама в местных СМИ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ru-RU" sz="2000" dirty="0">
                <a:cs typeface="Arial" panose="020B0604020202020204" pitchFamily="34" charset="0"/>
              </a:rPr>
              <a:t>информационные стенды и листовки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ru-RU" sz="2000" dirty="0">
                <a:cs typeface="Arial" panose="020B0604020202020204" pitchFamily="34" charset="0"/>
              </a:rPr>
              <a:t>турагентства.</a:t>
            </a:r>
          </a:p>
          <a:p>
            <a:pPr>
              <a:defRPr/>
            </a:pPr>
            <a:endParaRPr lang="ru-RU" sz="20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dirty="0">
                <a:cs typeface="Arial" panose="020B0604020202020204" pitchFamily="34" charset="0"/>
              </a:rPr>
              <a:t>Существующие способы </a:t>
            </a:r>
            <a:r>
              <a:rPr lang="ru-RU" sz="2000" dirty="0">
                <a:solidFill>
                  <a:schemeClr val="accent1"/>
                </a:solidFill>
                <a:cs typeface="Arial" panose="020B0604020202020204" pitchFamily="34" charset="0"/>
              </a:rPr>
              <a:t>неэффективны</a:t>
            </a:r>
            <a:r>
              <a:rPr lang="ru-RU" sz="2000" dirty="0">
                <a:cs typeface="Arial" panose="020B0604020202020204" pitchFamily="34" charset="0"/>
              </a:rPr>
              <a:t> в связи с такими критериями</a:t>
            </a:r>
            <a:r>
              <a:rPr lang="en-US" sz="2000" dirty="0"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cs typeface="Arial" panose="020B0604020202020204" pitchFamily="34" charset="0"/>
              </a:rPr>
              <a:t>децентрализация и разрозненность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ru-RU" sz="2000" dirty="0">
                <a:cs typeface="Arial" panose="020B0604020202020204" pitchFamily="34" charset="0"/>
              </a:rPr>
              <a:t>информации</a:t>
            </a: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cs typeface="Arial" panose="020B0604020202020204" pitchFamily="34" charset="0"/>
              </a:rPr>
              <a:t>ограниченный охват</a:t>
            </a: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cs typeface="Arial" panose="020B0604020202020204" pitchFamily="34" charset="0"/>
              </a:rPr>
              <a:t>неактуальность информации</a:t>
            </a:r>
            <a:endParaRPr sz="2000" dirty="0">
              <a:cs typeface="Arial" panose="020B0604020202020204" pitchFamily="34" charset="0"/>
            </a:endParaRPr>
          </a:p>
        </p:txBody>
      </p:sp>
      <p:pic>
        <p:nvPicPr>
          <p:cNvPr id="5" name="Рисунок 4" descr="Изображение выглядит как мультфильм, рисунок, иллюстрация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5FD5F10B-1B79-A01A-764E-4449F480AF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137" y="1699571"/>
            <a:ext cx="3950677" cy="395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6C4DDBA-8C30-D054-5258-036E797994A3}"/>
              </a:ext>
            </a:extLst>
          </p:cNvPr>
          <p:cNvSpPr/>
          <p:nvPr/>
        </p:nvSpPr>
        <p:spPr>
          <a:xfrm>
            <a:off x="5879690" y="1720645"/>
            <a:ext cx="5958349" cy="4050889"/>
          </a:xfrm>
          <a:prstGeom prst="roundRect">
            <a:avLst>
              <a:gd name="adj" fmla="val 7377"/>
            </a:avLst>
          </a:prstGeom>
          <a:solidFill>
            <a:srgbClr val="FBB812"/>
          </a:solidFill>
          <a:ln>
            <a:solidFill>
              <a:srgbClr val="FBB8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675174" y="1919375"/>
            <a:ext cx="49980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Жители и гости Тюмени и Тюменской области в возрасте 18-45 лет, активные люди, интересующиеся культурными событиями, спортивными мероприятиями, искусством, концертами, выставками и прочими развлечениями. Также целевой аудиторией являются организаторы мероприятий, желающие эффективно продвигать свои события и привлекать больше участников.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3905A27-0317-05FB-7C79-335B29CB4C74}"/>
              </a:ext>
            </a:extLst>
          </p:cNvPr>
          <p:cNvSpPr/>
          <p:nvPr/>
        </p:nvSpPr>
        <p:spPr bwMode="auto">
          <a:xfrm>
            <a:off x="3475540" y="205438"/>
            <a:ext cx="5240919" cy="610640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Целевая аудитория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EFCD98A-7331-FFCB-6185-31FCCF9D7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8" y="1919375"/>
            <a:ext cx="5524501" cy="3685845"/>
          </a:xfrm>
          <a:prstGeom prst="roundRect">
            <a:avLst>
              <a:gd name="adj" fmla="val 374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622840" y="2282975"/>
            <a:ext cx="625974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Предлагаемая идея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>
                <a:cs typeface="Arial" panose="020B0604020202020204" pitchFamily="34" charset="0"/>
              </a:rPr>
              <a:t>создать полезный и популярный сервис, способствуя развитию культурной и развлекательной жизни в регионе и обеспечивая пользователей актуальной информацией о событиях в Тюмени и Тюменской области.</a:t>
            </a:r>
          </a:p>
          <a:p>
            <a:pPr>
              <a:defRPr/>
            </a:pPr>
            <a:endParaRPr lang="ru-RU" sz="2000" dirty="0">
              <a:cs typeface="Arial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Мы сможем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реализовать проект в период до 3-х лет, за сумму до 1 млн р</a:t>
            </a:r>
            <a:r>
              <a:rPr lang="ru-RU" sz="2000" dirty="0">
                <a:cs typeface="Arial"/>
              </a:rPr>
              <a:t>ублей, силами нашей команды.</a:t>
            </a:r>
            <a:endParaRPr sz="2000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6120785-A372-8575-7BF9-08A3DC7D2A96}"/>
              </a:ext>
            </a:extLst>
          </p:cNvPr>
          <p:cNvSpPr/>
          <p:nvPr/>
        </p:nvSpPr>
        <p:spPr bwMode="auto">
          <a:xfrm>
            <a:off x="3475539" y="210859"/>
            <a:ext cx="5240919" cy="615051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Идея проекта</a:t>
            </a:r>
          </a:p>
        </p:txBody>
      </p:sp>
      <p:pic>
        <p:nvPicPr>
          <p:cNvPr id="11" name="Рисунок 10" descr="Изображение выглядит как мультфильм, графическая вставка, иллюстрация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3C244C08-37F5-AC98-2F6F-31124FB79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081" y="1002029"/>
            <a:ext cx="5240919" cy="5240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68C5E55-6E40-35BA-AAC9-F581BC65461E}"/>
              </a:ext>
            </a:extLst>
          </p:cNvPr>
          <p:cNvSpPr/>
          <p:nvPr/>
        </p:nvSpPr>
        <p:spPr>
          <a:xfrm>
            <a:off x="1256903" y="1195255"/>
            <a:ext cx="2371200" cy="4777787"/>
          </a:xfrm>
          <a:prstGeom prst="roundRect">
            <a:avLst/>
          </a:prstGeom>
          <a:ln>
            <a:solidFill>
              <a:srgbClr val="FBB8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 bwMode="auto">
          <a:xfrm>
            <a:off x="901816" y="6072657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 внешнего вида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942091" y="1351697"/>
            <a:ext cx="56050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cs typeface="Arial" panose="020B0604020202020204" pitchFamily="34" charset="0"/>
              </a:rPr>
              <a:t>Мы предлагаем создать инновационное мобильное приложение и веб-платформу "Тюмень Вашего Дня", разработанные для жителей и гостей Тюмени и Тюменской области, с целью облегчить планирование и участие в различных мероприятиях и развлечениях в этом регионе.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Основные функции / возможности: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dirty="0">
                <a:cs typeface="Arial" panose="020B0604020202020204" pitchFamily="34" charset="0"/>
              </a:rPr>
              <a:t>1. </a:t>
            </a:r>
            <a:r>
              <a:rPr lang="ru-RU" dirty="0">
                <a:cs typeface="Arial" panose="020B0604020202020204" pitchFamily="34" charset="0"/>
              </a:rPr>
              <a:t>Агрегатор мероприятий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>2. Персонализированные рекомендации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>3. Покупка билетов и регистрация</a:t>
            </a:r>
            <a:r>
              <a:rPr lang="en-US" dirty="0">
                <a:cs typeface="Arial" panose="020B0604020202020204" pitchFamily="34" charset="0"/>
              </a:rPr>
              <a:t>,</a:t>
            </a:r>
            <a:r>
              <a:rPr lang="ru-RU" dirty="0">
                <a:cs typeface="Arial" panose="020B0604020202020204" pitchFamily="34" charset="0"/>
              </a:rPr>
              <a:t> бронь отелей и ресторанов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>4. Интерактивные карты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>5. Социальное взаимодействие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>6. Местные предложения и скидки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dirty="0">
                <a:cs typeface="Arial" panose="020B0604020202020204" pitchFamily="34" charset="0"/>
              </a:rPr>
              <a:t>7</a:t>
            </a:r>
            <a:r>
              <a:rPr lang="en-US" dirty="0">
                <a:cs typeface="Arial" panose="020B0604020202020204" pitchFamily="34" charset="0"/>
              </a:rPr>
              <a:t>. </a:t>
            </a:r>
            <a:r>
              <a:rPr lang="ru-RU" dirty="0">
                <a:cs typeface="Arial" panose="020B0604020202020204" pitchFamily="34" charset="0"/>
              </a:rPr>
              <a:t>Планирование событий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B7860FD-88DD-81BD-F6E5-C7742F87C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84" b="89974" l="9961" r="89941">
                        <a14:foregroundMark x1="58203" y1="8984" x2="80957" y2="88542"/>
                        <a14:foregroundMark x1="71094" y1="35547" x2="71094" y2="35547"/>
                        <a14:foregroundMark x1="67871" y1="65234" x2="67871" y2="65234"/>
                        <a14:foregroundMark x1="64746" y1="79688" x2="64746" y2="79688"/>
                        <a14:foregroundMark x1="61816" y1="83984" x2="61816" y2="83984"/>
                        <a14:backgroundMark x1="52051" y1="9635" x2="27441" y2="55208"/>
                        <a14:backgroundMark x1="27441" y1="55208" x2="16406" y2="90755"/>
                        <a14:backgroundMark x1="16406" y1="90755" x2="16309" y2="90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66" t="6737" r="11770" b="6113"/>
          <a:stretch/>
        </p:blipFill>
        <p:spPr bwMode="auto">
          <a:xfrm>
            <a:off x="1079922" y="1205731"/>
            <a:ext cx="2684207" cy="477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5CCC6D8-090A-67A0-3E9A-0D8B7CF92E47}"/>
              </a:ext>
            </a:extLst>
          </p:cNvPr>
          <p:cNvSpPr/>
          <p:nvPr/>
        </p:nvSpPr>
        <p:spPr bwMode="auto">
          <a:xfrm>
            <a:off x="3475539" y="210859"/>
            <a:ext cx="5240919" cy="586463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Продукт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D1CA56-C846-FACE-14D5-F70F7C14747D}"/>
              </a:ext>
            </a:extLst>
          </p:cNvPr>
          <p:cNvSpPr txBox="1"/>
          <p:nvPr/>
        </p:nvSpPr>
        <p:spPr>
          <a:xfrm>
            <a:off x="344129" y="1066799"/>
            <a:ext cx="598538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1. Регистрация и вход в веб-приложение</a:t>
            </a:r>
            <a:r>
              <a:rPr lang="ru-RU" dirty="0" smtClean="0">
                <a:cs typeface="Arial" panose="020B0604020202020204" pitchFamily="34" charset="0"/>
              </a:rPr>
              <a:t>: Пользователь регистрируется или входит в приложение с помощью аккаунта на платформе.</a:t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cs typeface="Arial" panose="020B0604020202020204" pitchFamily="34" charset="0"/>
              </a:rPr>
              <a:t/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2. Персонализация</a:t>
            </a:r>
            <a:r>
              <a:rPr lang="ru-RU" dirty="0" smtClean="0">
                <a:cs typeface="Arial" panose="020B0604020202020204" pitchFamily="34" charset="0"/>
              </a:rPr>
              <a:t>: Платформа запрашивает информацию о предпочтениях пользователя и начинает предлагать персонализированные мероприятия.</a:t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cs typeface="Arial" panose="020B0604020202020204" pitchFamily="34" charset="0"/>
              </a:rPr>
              <a:t/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3. Поиск мероприятий</a:t>
            </a:r>
            <a:r>
              <a:rPr lang="ru-RU" dirty="0" smtClean="0">
                <a:cs typeface="Arial" panose="020B0604020202020204" pitchFamily="34" charset="0"/>
              </a:rPr>
              <a:t>: Пользователь ищет мероприятия, используя различные фильтры, ключевые слова или категории.</a:t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cs typeface="Arial" panose="020B0604020202020204" pitchFamily="34" charset="0"/>
              </a:rPr>
              <a:t/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4. Просмотр деталей мероприятия</a:t>
            </a:r>
            <a:r>
              <a:rPr lang="ru-RU" dirty="0" smtClean="0">
                <a:cs typeface="Arial" panose="020B0604020202020204" pitchFamily="34" charset="0"/>
              </a:rPr>
              <a:t>: Пользователь выбирает мероприятие для получения подробной информации.</a:t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cs typeface="Arial" panose="020B0604020202020204" pitchFamily="34" charset="0"/>
              </a:rPr>
              <a:t/>
            </a:r>
            <a:br>
              <a:rPr lang="ru-RU" dirty="0" smtClean="0"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5. Генерация плана мероприятий</a:t>
            </a:r>
            <a:r>
              <a:rPr lang="en-US" dirty="0" smtClean="0">
                <a:cs typeface="Arial" panose="020B0604020202020204" pitchFamily="34" charset="0"/>
              </a:rPr>
              <a:t>:</a:t>
            </a:r>
            <a:r>
              <a:rPr lang="ru-RU" dirty="0" smtClean="0">
                <a:cs typeface="Arial" panose="020B0604020202020204" pitchFamily="34" charset="0"/>
              </a:rPr>
              <a:t> Приложение анализирует все собранные данные и предлагает план на указанный срок.  </a:t>
            </a:r>
            <a:br>
              <a:rPr lang="ru-RU" dirty="0" smtClean="0">
                <a:cs typeface="Arial" panose="020B0604020202020204" pitchFamily="34" charset="0"/>
              </a:rPr>
            </a:b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9D9E5-CA56-A0BE-A888-0F70931F0367}"/>
              </a:ext>
            </a:extLst>
          </p:cNvPr>
          <p:cNvSpPr txBox="1"/>
          <p:nvPr/>
        </p:nvSpPr>
        <p:spPr>
          <a:xfrm>
            <a:off x="6172201" y="1066799"/>
            <a:ext cx="54200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6. Покупка билетов/бронь</a:t>
            </a:r>
            <a:r>
              <a:rPr lang="ru-RU" dirty="0">
                <a:cs typeface="Arial" panose="020B0604020202020204" pitchFamily="34" charset="0"/>
              </a:rPr>
              <a:t>: Пользователь приобретает билеты на мероприятие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ru-RU" dirty="0">
                <a:cs typeface="Arial" panose="020B0604020202020204" pitchFamily="34" charset="0"/>
              </a:rPr>
              <a:t>бронирует ресторан/отель, если это необходимо.</a:t>
            </a:r>
            <a:br>
              <a:rPr lang="ru-RU" dirty="0">
                <a:cs typeface="Arial" panose="020B0604020202020204" pitchFamily="34" charset="0"/>
              </a:rPr>
            </a:br>
            <a:endParaRPr lang="ru-RU" sz="1800" dirty="0"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7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. Интерактивная карта</a:t>
            </a:r>
            <a:r>
              <a:rPr lang="ru-RU" sz="1800" dirty="0">
                <a:cs typeface="Arial" panose="020B0604020202020204" pitchFamily="34" charset="0"/>
              </a:rPr>
              <a:t>: Пользователь использует карту для навигации к мероприятию и поиска других объектов.</a:t>
            </a:r>
            <a:br>
              <a:rPr lang="ru-RU" sz="1800" dirty="0">
                <a:cs typeface="Arial" panose="020B0604020202020204" pitchFamily="34" charset="0"/>
              </a:rPr>
            </a:br>
            <a:r>
              <a:rPr lang="ru-RU" sz="1800" dirty="0">
                <a:cs typeface="Arial" panose="020B0604020202020204" pitchFamily="34" charset="0"/>
              </a:rPr>
              <a:t/>
            </a:r>
            <a:br>
              <a:rPr lang="ru-RU" sz="1800" dirty="0"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8. Планирование с друзьями</a:t>
            </a:r>
            <a:r>
              <a:rPr lang="ru-RU" sz="1800" dirty="0">
                <a:cs typeface="Arial" panose="020B0604020202020204" pitchFamily="34" charset="0"/>
              </a:rPr>
              <a:t>: Пользователи могут пригласить друзей на мероприятия и создавать совместные планы.</a:t>
            </a:r>
            <a:br>
              <a:rPr lang="ru-RU" sz="1800" dirty="0">
                <a:cs typeface="Arial" panose="020B0604020202020204" pitchFamily="34" charset="0"/>
              </a:rPr>
            </a:br>
            <a:r>
              <a:rPr lang="ru-RU" sz="1800" dirty="0">
                <a:cs typeface="Arial" panose="020B0604020202020204" pitchFamily="34" charset="0"/>
              </a:rPr>
              <a:t/>
            </a:r>
            <a:br>
              <a:rPr lang="ru-RU" sz="1800" dirty="0"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9. Получение предложений и скидок</a:t>
            </a:r>
            <a:r>
              <a:rPr lang="ru-RU" sz="1800" dirty="0">
                <a:cs typeface="Arial" panose="020B0604020202020204" pitchFamily="34" charset="0"/>
              </a:rPr>
              <a:t>: Пользователь получает уведомления о предложениях и скидках от местных партнеров.</a:t>
            </a:r>
            <a:br>
              <a:rPr lang="ru-RU" sz="1800" dirty="0">
                <a:cs typeface="Arial" panose="020B0604020202020204" pitchFamily="34" charset="0"/>
              </a:rPr>
            </a:br>
            <a:r>
              <a:rPr lang="ru-RU" sz="1800" dirty="0">
                <a:cs typeface="Arial" panose="020B0604020202020204" pitchFamily="34" charset="0"/>
              </a:rPr>
              <a:t/>
            </a:r>
            <a:br>
              <a:rPr lang="ru-RU" sz="1800" dirty="0"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10. Рецензии и оценки</a:t>
            </a:r>
            <a:r>
              <a:rPr lang="ru-RU" sz="1800" dirty="0">
                <a:cs typeface="Arial" panose="020B0604020202020204" pitchFamily="34" charset="0"/>
              </a:rPr>
              <a:t>: Пользователь может оставить рецензии и оценки мероприятий, заведений, чтобы помочь другим пользователям выбирать.</a:t>
            </a:r>
            <a:br>
              <a:rPr lang="ru-RU" sz="1800" dirty="0">
                <a:cs typeface="Arial" panose="020B0604020202020204" pitchFamily="34" charset="0"/>
              </a:rPr>
            </a:br>
            <a:endParaRPr lang="ru-RU" sz="1800" dirty="0"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5D5B5B5-B969-B6AC-FCAF-7B3FDF6E2157}"/>
              </a:ext>
            </a:extLst>
          </p:cNvPr>
          <p:cNvSpPr/>
          <p:nvPr/>
        </p:nvSpPr>
        <p:spPr bwMode="auto">
          <a:xfrm>
            <a:off x="3475539" y="210859"/>
            <a:ext cx="5240919" cy="615051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Сценарий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97039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 bwMode="auto">
          <a:xfrm>
            <a:off x="478309" y="1202695"/>
            <a:ext cx="1099241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Мобильные приложения и веб-платформы: </a:t>
            </a:r>
            <a:r>
              <a:rPr lang="ru-RU" dirty="0">
                <a:cs typeface="Arial" panose="020B0604020202020204" pitchFamily="34" charset="0"/>
              </a:rPr>
              <a:t>Доступ к продукту предоставляется через мобильные приложения для </a:t>
            </a:r>
            <a:r>
              <a:rPr lang="en" dirty="0">
                <a:cs typeface="Arial" panose="020B0604020202020204" pitchFamily="34" charset="0"/>
              </a:rPr>
              <a:t>iOS </a:t>
            </a:r>
            <a:r>
              <a:rPr lang="ru-RU" dirty="0">
                <a:cs typeface="Arial" panose="020B0604020202020204" pitchFamily="34" charset="0"/>
              </a:rPr>
              <a:t>и </a:t>
            </a:r>
            <a:r>
              <a:rPr lang="en" dirty="0">
                <a:cs typeface="Arial" panose="020B0604020202020204" pitchFamily="34" charset="0"/>
              </a:rPr>
              <a:t>Android, </a:t>
            </a:r>
            <a:r>
              <a:rPr lang="ru-RU" dirty="0">
                <a:cs typeface="Arial" panose="020B0604020202020204" pitchFamily="34" charset="0"/>
              </a:rPr>
              <a:t>а также через веб-платформу, обеспечивая удобство использования с разных устройств.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/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Интернет-технологии: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en" dirty="0">
                <a:cs typeface="Arial" panose="020B0604020202020204" pitchFamily="34" charset="0"/>
              </a:rPr>
              <a:t>HTML5, CSS3 </a:t>
            </a:r>
            <a:r>
              <a:rPr lang="ru-RU" dirty="0">
                <a:cs typeface="Arial" panose="020B0604020202020204" pitchFamily="34" charset="0"/>
              </a:rPr>
              <a:t>и </a:t>
            </a:r>
            <a:r>
              <a:rPr lang="en" dirty="0">
                <a:cs typeface="Arial" panose="020B0604020202020204" pitchFamily="34" charset="0"/>
              </a:rPr>
              <a:t>JavaScript</a:t>
            </a:r>
            <a:r>
              <a:rPr lang="ru-RU" dirty="0">
                <a:cs typeface="Arial" panose="020B0604020202020204" pitchFamily="34" charset="0"/>
              </a:rPr>
              <a:t>.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/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Интеграция данных:</a:t>
            </a:r>
            <a:r>
              <a:rPr lang="ru-RU" dirty="0">
                <a:cs typeface="Arial" panose="020B0604020202020204" pitchFamily="34" charset="0"/>
              </a:rPr>
              <a:t> Для предоставления информации о гостиницах, ресторанах, экскурсиях и транспорте используется интеграция данных из разных источников.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/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Геолокация: </a:t>
            </a:r>
            <a:r>
              <a:rPr lang="ru-RU" dirty="0">
                <a:cs typeface="Arial" panose="020B0604020202020204" pitchFamily="34" charset="0"/>
              </a:rPr>
              <a:t>Мобильные приложения используют геолокацию для персонализированных рекомендаций, основанных на текущем местоположении пользователя.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/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Базы данных: </a:t>
            </a:r>
            <a:r>
              <a:rPr lang="ru-RU" dirty="0">
                <a:cs typeface="Arial" panose="020B0604020202020204" pitchFamily="34" charset="0"/>
              </a:rPr>
              <a:t>Продукт использует базы данных для хранения информации о услугах, пользователях и бронированиях.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/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Алгоритмы рекомендации: </a:t>
            </a:r>
            <a:r>
              <a:rPr lang="ru-RU" dirty="0">
                <a:cs typeface="Arial" panose="020B0604020202020204" pitchFamily="34" charset="0"/>
              </a:rPr>
              <a:t>Для улучшения пользовательского опыта используются алгоритмы машинного обучения для рекомендации наиболее подходящих услуг.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AA494F0-49B5-5F81-93F5-B513E0A5DEAF}"/>
              </a:ext>
            </a:extLst>
          </p:cNvPr>
          <p:cNvSpPr/>
          <p:nvPr/>
        </p:nvSpPr>
        <p:spPr bwMode="auto">
          <a:xfrm>
            <a:off x="3475539" y="210859"/>
            <a:ext cx="5240919" cy="615051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240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Технологии, используемые в продукте</a:t>
            </a:r>
            <a:endParaRPr lang="ru-RU" sz="2400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 bwMode="auto">
          <a:xfrm>
            <a:off x="419315" y="1127760"/>
            <a:ext cx="1099241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Производительность:</a:t>
            </a:r>
            <a:r>
              <a:rPr lang="ru-RU" sz="2000" dirty="0">
                <a:cs typeface="Arial" panose="020B0604020202020204" pitchFamily="34" charset="0"/>
              </a:rPr>
              <a:t> Производительность приложения и веб-платформы зависит от серверных ресурсов, используемых баз данных, а также от оптимизации кода и загрузки контента.</a:t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cs typeface="Arial" panose="020B0604020202020204" pitchFamily="34" charset="0"/>
              </a:rPr>
              <a:t/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Мощность:</a:t>
            </a:r>
            <a:r>
              <a:rPr lang="ru-RU" sz="2000" dirty="0">
                <a:cs typeface="Arial" panose="020B0604020202020204" pitchFamily="34" charset="0"/>
              </a:rPr>
              <a:t> Мощность зависит от того, какие вычисления выполняются на сервере и на устройстве пользователя (например, при рекомендациях).</a:t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cs typeface="Arial" panose="020B0604020202020204" pitchFamily="34" charset="0"/>
              </a:rPr>
              <a:t/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Емкость:</a:t>
            </a:r>
            <a:r>
              <a:rPr lang="ru-RU" sz="2000" dirty="0">
                <a:cs typeface="Arial" panose="020B0604020202020204" pitchFamily="34" charset="0"/>
              </a:rPr>
              <a:t> Емкость системы определяется тем, сколько пользователей и мероприятий приложение и веб-платформа могут обслуживать одновременно без потери производительности.</a:t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cs typeface="Arial" panose="020B0604020202020204" pitchFamily="34" charset="0"/>
              </a:rPr>
              <a:t/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Скорость:</a:t>
            </a:r>
            <a:r>
              <a:rPr lang="ru-RU" sz="2000" dirty="0">
                <a:cs typeface="Arial" panose="020B0604020202020204" pitchFamily="34" charset="0"/>
              </a:rPr>
              <a:t> Скорость загрузки данных и отклик приложения важны для удовлетворения пользовательских ожиданий.</a:t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cs typeface="Arial" panose="020B0604020202020204" pitchFamily="34" charset="0"/>
              </a:rPr>
              <a:t/>
            </a:r>
            <a:br>
              <a:rPr lang="ru-RU" sz="2000" dirty="0"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Разрешение: </a:t>
            </a:r>
            <a:r>
              <a:rPr lang="ru-RU" sz="2000" dirty="0">
                <a:cs typeface="Arial" panose="020B0604020202020204" pitchFamily="34" charset="0"/>
              </a:rPr>
              <a:t>Разрешение используемых карт и изображений в приложении влияет на качество отображения информации.</a:t>
            </a:r>
            <a:endParaRPr lang="en-US" sz="2000" dirty="0"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ru-RU" sz="2000" dirty="0">
                <a:cs typeface="Arial" panose="020B0604020202020204" pitchFamily="34" charset="0"/>
              </a:rPr>
              <a:t>Уровень готовности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TRL №1</a:t>
            </a:r>
            <a:r>
              <a:rPr lang="ru-RU" sz="2000" dirty="0">
                <a:cs typeface="Arial" panose="020B0604020202020204" pitchFamily="34" charset="0"/>
              </a:rPr>
              <a:t> указывает на то, что технологическое решение только начинается разрабатываться, и требует дальнейших этапов разработки и тестирования.</a:t>
            </a:r>
            <a:endParaRPr lang="ru-RU" sz="2000" dirty="0"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8FD4FC2-8FDD-C571-269F-36D19AB9D724}"/>
              </a:ext>
            </a:extLst>
          </p:cNvPr>
          <p:cNvSpPr/>
          <p:nvPr/>
        </p:nvSpPr>
        <p:spPr bwMode="auto">
          <a:xfrm>
            <a:off x="3475539" y="210859"/>
            <a:ext cx="5240919" cy="615051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320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Технические параметры</a:t>
            </a:r>
            <a:endParaRPr lang="ru-RU" sz="3200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96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652281"/>
              </p:ext>
            </p:extLst>
          </p:nvPr>
        </p:nvGraphicFramePr>
        <p:xfrm>
          <a:off x="551024" y="277791"/>
          <a:ext cx="11089951" cy="6580209"/>
        </p:xfrm>
        <a:graphic>
          <a:graphicData uri="http://schemas.openxmlformats.org/drawingml/2006/table">
            <a:tbl>
              <a:tblPr firstRow="1" bandRow="1"/>
              <a:tblGrid>
                <a:gridCol w="1474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6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64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rgbClr val="F7FBFD"/>
                          </a:solidFill>
                          <a:latin typeface="+mn-lt"/>
                          <a:cs typeface="Arial"/>
                        </a:rPr>
                        <a:t>Критерии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rgbClr val="F7FBFD"/>
                          </a:solidFill>
                          <a:latin typeface="+mn-lt"/>
                        </a:rPr>
                        <a:t>Тюмень Вашего дня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solidFill>
                            <a:srgbClr val="F7FBFD"/>
                          </a:solidFill>
                          <a:latin typeface="+mn-lt"/>
                        </a:rPr>
                        <a:t>Яндекс Карты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1" dirty="0" err="1">
                          <a:solidFill>
                            <a:srgbClr val="F7FBFD"/>
                          </a:solidFill>
                          <a:latin typeface="+mn-lt"/>
                        </a:rPr>
                        <a:t>VisitTyumen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1" dirty="0" err="1">
                          <a:solidFill>
                            <a:srgbClr val="F7FBFD"/>
                          </a:solidFill>
                          <a:latin typeface="+mn-lt"/>
                        </a:rPr>
                        <a:t>Fun&amp;Sun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1" dirty="0" err="1">
                          <a:solidFill>
                            <a:srgbClr val="F7FBFD"/>
                          </a:solidFill>
                          <a:latin typeface="+mn-lt"/>
                        </a:rPr>
                        <a:t>Pegas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1" dirty="0" err="1">
                          <a:solidFill>
                            <a:srgbClr val="F7FBFD"/>
                          </a:solidFill>
                          <a:latin typeface="+mn-lt"/>
                        </a:rPr>
                        <a:t>AnexTour</a:t>
                      </a:r>
                      <a:endParaRPr sz="1600" b="1" dirty="0">
                        <a:solidFill>
                          <a:srgbClr val="F7FBFD"/>
                        </a:solidFill>
                        <a:latin typeface="+mn-lt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AA9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Часы работы </a:t>
                      </a:r>
                      <a:endParaRPr sz="1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Круглосуточно, без выходных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Круглосуточно, без выходных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Круглосуточно, без выходных</a:t>
                      </a:r>
                    </a:p>
                  </a:txBody>
                  <a:tcPr marL="45720" marR="45720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пн-пт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11:00–19:00; </a:t>
                      </a: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11:00–15:00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Пн-пт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10:00 – 19:00;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i="0" baseline="0" dirty="0" err="1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Сб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– </a:t>
                      </a:r>
                      <a:r>
                        <a:rPr lang="ru-RU" sz="1400" b="0" i="0" baseline="0" dirty="0" err="1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вс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10:00 – 18:00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пн-пт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11:00–19:00; </a:t>
                      </a: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11:00–15:00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Перечень услуг</a:t>
                      </a:r>
                      <a:endParaRPr sz="1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Выбор мероприятий, отелей и ресторанов.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Оплата или бронь в самом приложении.  Генерирование планов мероприятий. Отзывы и связь с сотрудниками.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Местоположение, режим работы, отзывы и связь с сотрудниками заведений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Список мероприятий, экскурсии,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туры. Публикуют различные блоги.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Предоставляет ссылку на сервис для покупки билетов. Возможность построения собственного маршрута.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Бронирование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отелей, экскурсий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Бронирование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отелей, экскурсий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Бронирование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отелей, экскурсий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Стоимость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marL="45720" marR="45720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% со стоимости тура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% со стоимости тура</a:t>
                      </a:r>
                    </a:p>
                  </a:txBody>
                  <a:tcPr marL="45720" marR="45720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% со стоимости тура</a:t>
                      </a:r>
                    </a:p>
                  </a:txBody>
                  <a:tcPr marL="45720" marR="45720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Скорость работы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Моментально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Моментально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Моментально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Обработка заявки от 2-х дней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Обработка заявки от 2-х дней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Обработка заявки от 2-х дней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Адаптация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под устройства </a:t>
                      </a: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Веб-сайт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и моб. приложение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Веб-сайт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и моб. приложение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Веб-сайт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и моб. приложение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Веб-сайт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и моб. 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приложение</a:t>
                      </a:r>
                    </a:p>
                    <a:p>
                      <a:pPr algn="ctr">
                        <a:defRPr/>
                      </a:pPr>
                      <a:endParaRPr lang="ru-RU" sz="1400" b="0" i="0" dirty="0">
                        <a:solidFill>
                          <a:sysClr val="windowText" lastClr="000000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Веб-сайт</a:t>
                      </a:r>
                      <a:r>
                        <a:rPr lang="ru-RU" sz="1400" b="0" i="0" baseline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и моб. приложение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solidFill>
                            <a:sysClr val="windowText" lastClr="000000"/>
                          </a:solidFill>
                          <a:latin typeface="+mn-lt"/>
                          <a:ea typeface="Arial"/>
                          <a:cs typeface="Arial"/>
                        </a:rPr>
                        <a:t>Веб-сайт</a:t>
                      </a:r>
                    </a:p>
                  </a:txBody>
                  <a:tcPr marL="45720" marR="45720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7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 bwMode="auto">
          <a:xfrm>
            <a:off x="615959" y="690044"/>
            <a:ext cx="533516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Гипотеза: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</a:rPr>
              <a:t>70% жителей и гостей Тюменской области испытывают трудности при планировании дня. 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Способ проверки: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</a:rPr>
              <a:t>Опрос жителей и гостей Тюмени и Тюменской области для оценки интереса к использованию такого приложения и оценки его потенциальной полезности.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0" u="none" strike="noStrike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Целевое количество респондентов: 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cs typeface="Arial"/>
              </a:rPr>
              <a:t>Минимум </a:t>
            </a:r>
            <a:r>
              <a:rPr lang="ru-RU" dirty="0">
                <a:solidFill>
                  <a:prstClr val="black"/>
                </a:solidFill>
              </a:rPr>
              <a:t>80 жителей и гостей Тюмени и Тюменской области.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5951122" y="671691"/>
            <a:ext cx="520335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Вопросы для опроса :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1. </a:t>
            </a:r>
            <a:r>
              <a:rPr lang="ru-RU" dirty="0"/>
              <a:t>Вы часто посещаете культурные мероприятия/выставки/музеи в пределах Тюмени и Тюменской области?</a:t>
            </a:r>
            <a:endParaRPr dirty="0"/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2.</a:t>
            </a:r>
            <a:r>
              <a:rPr lang="ru-RU" dirty="0"/>
              <a:t> Свойственно ли вам планировать ваши поездки/экскурсии?</a:t>
            </a:r>
            <a:endParaRPr dirty="0"/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3. </a:t>
            </a:r>
            <a:r>
              <a:rPr lang="ru-RU" dirty="0"/>
              <a:t>Оцените степень удобства источников, указанных вами? (достоверность, актуальность)</a:t>
            </a: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Arial"/>
                <a:cs typeface="Arial"/>
              </a:rPr>
              <a:t>4.</a:t>
            </a:r>
            <a:r>
              <a:rPr lang="ru-RU" dirty="0"/>
              <a:t> Что в приведённых вами источниках вы находите неудобным?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ea typeface="Arial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Arial"/>
                <a:cs typeface="Arial"/>
              </a:rPr>
              <a:t>5.</a:t>
            </a:r>
            <a:r>
              <a:rPr lang="ru-RU" dirty="0"/>
              <a:t> Помогают ли вам специальные электронные сервисы в планировании посещения мероприятий?</a:t>
            </a:r>
          </a:p>
          <a:p>
            <a:pPr lvl="0">
              <a:defRPr/>
            </a:pPr>
            <a:r>
              <a:rPr lang="ru-RU" dirty="0"/>
              <a:t>6. Что из приведённого было бы удобно лично вам?</a:t>
            </a:r>
          </a:p>
          <a:p>
            <a:pPr lvl="0">
              <a:defRPr/>
            </a:pPr>
            <a:r>
              <a:rPr lang="ru-RU" dirty="0"/>
              <a:t>7. Что лучше описывает используемые вами сервисы?</a:t>
            </a:r>
          </a:p>
          <a:p>
            <a:pPr lvl="0">
              <a:defRPr/>
            </a:pPr>
            <a:r>
              <a:rPr lang="ru-RU" dirty="0"/>
              <a:t>8. Хотели бы вы воспользоваться мобильным приложением, предоставляющим выбранные вами функции?</a:t>
            </a:r>
          </a:p>
          <a:p>
            <a:pPr lvl="0"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19865" b="5350"/>
          <a:stretch/>
        </p:blipFill>
        <p:spPr>
          <a:xfrm>
            <a:off x="615959" y="4293056"/>
            <a:ext cx="3966241" cy="2405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 bwMode="auto">
          <a:xfrm>
            <a:off x="531598" y="2201163"/>
            <a:ext cx="63411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prstClr val="black"/>
                </a:solidFill>
              </a:rPr>
              <a:t>Рынок туризма в Тюменской области 2020 по 2023 гг. показывает рост в 10% ежегодно (по данным агентства </a:t>
            </a:r>
            <a:r>
              <a:rPr lang="ru-RU" sz="20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72.</a:t>
            </a:r>
            <a:r>
              <a:rPr lang="en-US" sz="2000" dirty="0" err="1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</a:t>
            </a:r>
            <a:r>
              <a:rPr lang="ru-RU" sz="2000" dirty="0">
                <a:solidFill>
                  <a:prstClr val="black"/>
                </a:solidFill>
              </a:rPr>
              <a:t>).</a:t>
            </a:r>
          </a:p>
          <a:p>
            <a:pPr>
              <a:defRPr/>
            </a:pPr>
            <a:endParaRPr lang="ru-RU"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cs typeface="Arial"/>
              </a:rPr>
              <a:t>Население</a:t>
            </a:r>
            <a:r>
              <a:rPr lang="en-US" sz="2000" dirty="0">
                <a:solidFill>
                  <a:prstClr val="black"/>
                </a:solidFill>
                <a:cs typeface="Arial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Arial"/>
              </a:rPr>
              <a:t>Тюмени и области - 3 850 000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Активное население -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20% </a:t>
            </a:r>
            <a:r>
              <a:rPr lang="ru-RU" sz="2000" dirty="0">
                <a:solidFill>
                  <a:prstClr val="black"/>
                </a:solidFill>
                <a:cs typeface="Arial"/>
              </a:rPr>
              <a:t>(по данным сервиса </a:t>
            </a:r>
            <a:r>
              <a:rPr lang="ru-RU" sz="20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72.</a:t>
            </a:r>
            <a:r>
              <a:rPr lang="en-US" sz="2000" dirty="0" err="1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</a:t>
            </a:r>
            <a:r>
              <a:rPr lang="en-US" sz="2000" dirty="0">
                <a:solidFill>
                  <a:prstClr val="black"/>
                </a:solidFill>
                <a:cs typeface="Arial"/>
              </a:rPr>
              <a:t>)</a:t>
            </a:r>
            <a:endParaRPr lang="ru-RU" sz="2000" dirty="0">
              <a:solidFill>
                <a:prstClr val="black"/>
              </a:solidFill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cs typeface="Arial"/>
              </a:rPr>
              <a:t>Мы стремимся к тому, что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15%</a:t>
            </a:r>
            <a:r>
              <a:rPr lang="ru-RU" sz="2000" dirty="0">
                <a:solidFill>
                  <a:prstClr val="black"/>
                </a:solidFill>
                <a:cs typeface="Arial"/>
              </a:rPr>
              <a:t> активного населения Тюменской области начнут пользоваться нашим сервисом (в первый год после запуска).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9636D0E-2466-C869-7B2A-4D044F704506}"/>
              </a:ext>
            </a:extLst>
          </p:cNvPr>
          <p:cNvSpPr/>
          <p:nvPr/>
        </p:nvSpPr>
        <p:spPr bwMode="auto">
          <a:xfrm>
            <a:off x="3475539" y="210859"/>
            <a:ext cx="5240919" cy="615051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Объём рынка</a:t>
            </a:r>
            <a:endParaRPr lang="ru-RU" sz="3200" dirty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10" name="Рисунок 9" descr="Изображение выглядит как одежда, текст, снимок экра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A4E897C-6E8D-7963-7B27-E4E9CB7C9D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01" y="617508"/>
            <a:ext cx="6029633" cy="6029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B3B4AE6-733D-9D5F-AFF2-26975A2196D9}"/>
              </a:ext>
            </a:extLst>
          </p:cNvPr>
          <p:cNvSpPr/>
          <p:nvPr/>
        </p:nvSpPr>
        <p:spPr bwMode="auto">
          <a:xfrm>
            <a:off x="10982124" y="579358"/>
            <a:ext cx="1209876" cy="1188482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D7B9A8-7730-2C96-7606-4A3B7FC28CC6}"/>
              </a:ext>
            </a:extLst>
          </p:cNvPr>
          <p:cNvSpPr/>
          <p:nvPr/>
        </p:nvSpPr>
        <p:spPr>
          <a:xfrm>
            <a:off x="10481187" y="6159909"/>
            <a:ext cx="1710813" cy="698091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>
            <a:off x="424945" y="120566"/>
            <a:ext cx="6016683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Модель монетизации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Бронирование и комиссии: </a:t>
            </a:r>
            <a:r>
              <a:rPr lang="ru-RU" dirty="0"/>
              <a:t>можем взимать комиссию с партнеров, таких как гостиницы, рестораны и мероприятия, за каждое успешное бронирование, совершенное через платформу.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  <a:p>
            <a:pPr lvl="0">
              <a:defRPr/>
            </a:pPr>
            <a:r>
              <a:rPr lang="ru-RU" b="1" dirty="0"/>
              <a:t>Реклама и спонсорство: </a:t>
            </a:r>
            <a:r>
              <a:rPr lang="ru-RU" dirty="0"/>
              <a:t>можем продавать рекламное пространство на своей платформе для местных предприятий и организаций, что может приносить дополнительный доход.</a:t>
            </a:r>
            <a:br>
              <a:rPr lang="ru-RU" dirty="0"/>
            </a:b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Стоимость и регулярность:</a:t>
            </a:r>
          </a:p>
          <a:p>
            <a:pPr lvl="0">
              <a:defRPr/>
            </a:pPr>
            <a:r>
              <a:rPr lang="ru-RU" dirty="0"/>
              <a:t>Стоимость для пользователей может быть бесплатной, а монетизация будет осуществляться через комиссии и рекламу среди партнеров и рекламодателей.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cs typeface="Arial"/>
              </a:rPr>
              <a:t>Основные каналы сбыта:</a:t>
            </a:r>
            <a:endParaRPr b="1" dirty="0"/>
          </a:p>
          <a:p>
            <a:pPr lvl="0">
              <a:defRPr/>
            </a:pPr>
            <a:r>
              <a:rPr lang="ru-RU" dirty="0"/>
              <a:t>Мобильные приложения для </a:t>
            </a:r>
            <a:r>
              <a:rPr lang="ru-RU" dirty="0" err="1"/>
              <a:t>iOS</a:t>
            </a:r>
            <a:r>
              <a:rPr lang="ru-RU" dirty="0"/>
              <a:t> и </a:t>
            </a:r>
            <a:r>
              <a:rPr lang="ru-RU" dirty="0" err="1"/>
              <a:t>Android</a:t>
            </a:r>
            <a:r>
              <a:rPr lang="ru-RU" dirty="0"/>
              <a:t>, веб-сайт.</a:t>
            </a:r>
          </a:p>
          <a:p>
            <a:pPr lvl="0"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Партнёры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Ресторанные сети Тюмени (</a:t>
            </a:r>
            <a:r>
              <a:rPr lang="en-US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Sobolov rest, 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Максим)</a:t>
            </a:r>
            <a:r>
              <a:rPr lang="ru-RU" dirty="0">
                <a:solidFill>
                  <a:prstClr val="black"/>
                </a:solidFill>
              </a:rPr>
              <a:t>, гостиницы и отели (</a:t>
            </a:r>
            <a:r>
              <a:rPr lang="en-US" dirty="0">
                <a:solidFill>
                  <a:prstClr val="black"/>
                </a:solidFill>
              </a:rPr>
              <a:t>Double Tree by Hilton hotel, </a:t>
            </a:r>
            <a:r>
              <a:rPr lang="ru-RU" dirty="0">
                <a:solidFill>
                  <a:prstClr val="black"/>
                </a:solidFill>
              </a:rPr>
              <a:t>Сибирь), места досуга </a:t>
            </a:r>
            <a:r>
              <a:rPr lang="ru-RU" dirty="0"/>
              <a:t>(Музейный комплекс имени И. Я. </a:t>
            </a:r>
            <a:r>
              <a:rPr lang="ru-RU" dirty="0" err="1"/>
              <a:t>Словцова</a:t>
            </a:r>
            <a:r>
              <a:rPr lang="ru-RU" dirty="0">
                <a:solidFill>
                  <a:prstClr val="black"/>
                </a:solidFill>
              </a:rPr>
              <a:t>, Филармония, Драматический театр).</a:t>
            </a:r>
          </a:p>
          <a:p>
            <a:pPr lvl="0"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AD504-DD1B-26E2-4800-D91463CC03D5}"/>
              </a:ext>
            </a:extLst>
          </p:cNvPr>
          <p:cNvSpPr txBox="1"/>
          <p:nvPr/>
        </p:nvSpPr>
        <p:spPr>
          <a:xfrm>
            <a:off x="6454211" y="4631613"/>
            <a:ext cx="531284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Основные каналы взаимодействия с пользователем:</a:t>
            </a:r>
          </a:p>
          <a:p>
            <a:pPr>
              <a:defRPr/>
            </a:pPr>
            <a:r>
              <a:rPr lang="ru-RU" dirty="0"/>
              <a:t>Таргетированная реклама, партнерство с местными организаторами мероприятий для расширения клиентской базы. Поисковая оптимизация и контент-маркетинг для улучшения видимости и рейтингов в поисковых системах, внешняя реклама.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1C4E63D-DCD3-08EA-29A3-5F8A55B433D4}"/>
              </a:ext>
            </a:extLst>
          </p:cNvPr>
          <p:cNvSpPr/>
          <p:nvPr/>
        </p:nvSpPr>
        <p:spPr>
          <a:xfrm>
            <a:off x="6965831" y="1537406"/>
            <a:ext cx="4286864" cy="2091813"/>
          </a:xfrm>
          <a:custGeom>
            <a:avLst/>
            <a:gdLst>
              <a:gd name="connsiteX0" fmla="*/ 0 w 4286864"/>
              <a:gd name="connsiteY0" fmla="*/ 348642 h 2091813"/>
              <a:gd name="connsiteX1" fmla="*/ 348642 w 4286864"/>
              <a:gd name="connsiteY1" fmla="*/ 0 h 2091813"/>
              <a:gd name="connsiteX2" fmla="*/ 946905 w 4286864"/>
              <a:gd name="connsiteY2" fmla="*/ 0 h 2091813"/>
              <a:gd name="connsiteX3" fmla="*/ 1509273 w 4286864"/>
              <a:gd name="connsiteY3" fmla="*/ 0 h 2091813"/>
              <a:gd name="connsiteX4" fmla="*/ 1999849 w 4286864"/>
              <a:gd name="connsiteY4" fmla="*/ 0 h 2091813"/>
              <a:gd name="connsiteX5" fmla="*/ 2562216 w 4286864"/>
              <a:gd name="connsiteY5" fmla="*/ 0 h 2091813"/>
              <a:gd name="connsiteX6" fmla="*/ 3196375 w 4286864"/>
              <a:gd name="connsiteY6" fmla="*/ 0 h 2091813"/>
              <a:gd name="connsiteX7" fmla="*/ 3938222 w 4286864"/>
              <a:gd name="connsiteY7" fmla="*/ 0 h 2091813"/>
              <a:gd name="connsiteX8" fmla="*/ 4286864 w 4286864"/>
              <a:gd name="connsiteY8" fmla="*/ 348642 h 2091813"/>
              <a:gd name="connsiteX9" fmla="*/ 4286864 w 4286864"/>
              <a:gd name="connsiteY9" fmla="*/ 771649 h 2091813"/>
              <a:gd name="connsiteX10" fmla="*/ 4286864 w 4286864"/>
              <a:gd name="connsiteY10" fmla="*/ 1194656 h 2091813"/>
              <a:gd name="connsiteX11" fmla="*/ 4286864 w 4286864"/>
              <a:gd name="connsiteY11" fmla="*/ 1743171 h 2091813"/>
              <a:gd name="connsiteX12" fmla="*/ 3938222 w 4286864"/>
              <a:gd name="connsiteY12" fmla="*/ 2091813 h 2091813"/>
              <a:gd name="connsiteX13" fmla="*/ 3411750 w 4286864"/>
              <a:gd name="connsiteY13" fmla="*/ 2091813 h 2091813"/>
              <a:gd name="connsiteX14" fmla="*/ 2849383 w 4286864"/>
              <a:gd name="connsiteY14" fmla="*/ 2091813 h 2091813"/>
              <a:gd name="connsiteX15" fmla="*/ 2215224 w 4286864"/>
              <a:gd name="connsiteY15" fmla="*/ 2091813 h 2091813"/>
              <a:gd name="connsiteX16" fmla="*/ 1581064 w 4286864"/>
              <a:gd name="connsiteY16" fmla="*/ 2091813 h 2091813"/>
              <a:gd name="connsiteX17" fmla="*/ 1018697 w 4286864"/>
              <a:gd name="connsiteY17" fmla="*/ 2091813 h 2091813"/>
              <a:gd name="connsiteX18" fmla="*/ 348642 w 4286864"/>
              <a:gd name="connsiteY18" fmla="*/ 2091813 h 2091813"/>
              <a:gd name="connsiteX19" fmla="*/ 0 w 4286864"/>
              <a:gd name="connsiteY19" fmla="*/ 1743171 h 2091813"/>
              <a:gd name="connsiteX20" fmla="*/ 0 w 4286864"/>
              <a:gd name="connsiteY20" fmla="*/ 1292273 h 2091813"/>
              <a:gd name="connsiteX21" fmla="*/ 0 w 4286864"/>
              <a:gd name="connsiteY21" fmla="*/ 841376 h 2091813"/>
              <a:gd name="connsiteX22" fmla="*/ 0 w 4286864"/>
              <a:gd name="connsiteY22" fmla="*/ 348642 h 20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86864" h="2091813" extrusionOk="0">
                <a:moveTo>
                  <a:pt x="0" y="348642"/>
                </a:moveTo>
                <a:cubicBezTo>
                  <a:pt x="-23268" y="169605"/>
                  <a:pt x="177497" y="-24409"/>
                  <a:pt x="348642" y="0"/>
                </a:cubicBezTo>
                <a:cubicBezTo>
                  <a:pt x="524452" y="-21425"/>
                  <a:pt x="787348" y="20938"/>
                  <a:pt x="946905" y="0"/>
                </a:cubicBezTo>
                <a:cubicBezTo>
                  <a:pt x="1106462" y="-20938"/>
                  <a:pt x="1235976" y="56050"/>
                  <a:pt x="1509273" y="0"/>
                </a:cubicBezTo>
                <a:cubicBezTo>
                  <a:pt x="1782570" y="-56050"/>
                  <a:pt x="1865095" y="37389"/>
                  <a:pt x="1999849" y="0"/>
                </a:cubicBezTo>
                <a:cubicBezTo>
                  <a:pt x="2134603" y="-37389"/>
                  <a:pt x="2346945" y="25303"/>
                  <a:pt x="2562216" y="0"/>
                </a:cubicBezTo>
                <a:cubicBezTo>
                  <a:pt x="2777487" y="-25303"/>
                  <a:pt x="2883517" y="73517"/>
                  <a:pt x="3196375" y="0"/>
                </a:cubicBezTo>
                <a:cubicBezTo>
                  <a:pt x="3509233" y="-73517"/>
                  <a:pt x="3775172" y="15779"/>
                  <a:pt x="3938222" y="0"/>
                </a:cubicBezTo>
                <a:cubicBezTo>
                  <a:pt x="4112947" y="21490"/>
                  <a:pt x="4306571" y="195969"/>
                  <a:pt x="4286864" y="348642"/>
                </a:cubicBezTo>
                <a:cubicBezTo>
                  <a:pt x="4331693" y="455571"/>
                  <a:pt x="4274025" y="571323"/>
                  <a:pt x="4286864" y="771649"/>
                </a:cubicBezTo>
                <a:cubicBezTo>
                  <a:pt x="4299703" y="971975"/>
                  <a:pt x="4272959" y="1040900"/>
                  <a:pt x="4286864" y="1194656"/>
                </a:cubicBezTo>
                <a:cubicBezTo>
                  <a:pt x="4300769" y="1348412"/>
                  <a:pt x="4250235" y="1472517"/>
                  <a:pt x="4286864" y="1743171"/>
                </a:cubicBezTo>
                <a:cubicBezTo>
                  <a:pt x="4296978" y="1937602"/>
                  <a:pt x="4097707" y="2058456"/>
                  <a:pt x="3938222" y="2091813"/>
                </a:cubicBezTo>
                <a:cubicBezTo>
                  <a:pt x="3694808" y="2105683"/>
                  <a:pt x="3630979" y="2091733"/>
                  <a:pt x="3411750" y="2091813"/>
                </a:cubicBezTo>
                <a:cubicBezTo>
                  <a:pt x="3192521" y="2091893"/>
                  <a:pt x="3007107" y="2090395"/>
                  <a:pt x="2849383" y="2091813"/>
                </a:cubicBezTo>
                <a:cubicBezTo>
                  <a:pt x="2691659" y="2093231"/>
                  <a:pt x="2400155" y="2024608"/>
                  <a:pt x="2215224" y="2091813"/>
                </a:cubicBezTo>
                <a:cubicBezTo>
                  <a:pt x="2030293" y="2159018"/>
                  <a:pt x="1722593" y="2038755"/>
                  <a:pt x="1581064" y="2091813"/>
                </a:cubicBezTo>
                <a:cubicBezTo>
                  <a:pt x="1439535" y="2144871"/>
                  <a:pt x="1287667" y="2082311"/>
                  <a:pt x="1018697" y="2091813"/>
                </a:cubicBezTo>
                <a:cubicBezTo>
                  <a:pt x="749727" y="2101315"/>
                  <a:pt x="649995" y="2076413"/>
                  <a:pt x="348642" y="2091813"/>
                </a:cubicBezTo>
                <a:cubicBezTo>
                  <a:pt x="182308" y="2102459"/>
                  <a:pt x="8741" y="1914650"/>
                  <a:pt x="0" y="1743171"/>
                </a:cubicBezTo>
                <a:cubicBezTo>
                  <a:pt x="-45639" y="1622534"/>
                  <a:pt x="40876" y="1422634"/>
                  <a:pt x="0" y="1292273"/>
                </a:cubicBezTo>
                <a:cubicBezTo>
                  <a:pt x="-40876" y="1161912"/>
                  <a:pt x="6958" y="1063110"/>
                  <a:pt x="0" y="841376"/>
                </a:cubicBezTo>
                <a:cubicBezTo>
                  <a:pt x="-6958" y="619642"/>
                  <a:pt x="14176" y="518210"/>
                  <a:pt x="0" y="348642"/>
                </a:cubicBezTo>
                <a:close/>
              </a:path>
            </a:pathLst>
          </a:custGeom>
          <a:noFill/>
          <a:ln w="76200">
            <a:solidFill>
              <a:srgbClr val="FBB812"/>
            </a:solidFill>
            <a:extLst>
              <a:ext uri="{C807C97D-BFC1-408E-A445-0C87EB9F89A2}">
                <ask:lineSketchStyleProps xmlns:ask="http://schemas.microsoft.com/office/drawing/2018/sketchyshapes" xmlns="" sd="348849463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cs typeface="Aharoni" panose="02010803020104030203" pitchFamily="2" charset="-79"/>
              </a:rPr>
              <a:t>Откройте мир мероприятий с легкостью – Тюмень Вашего Дня сделает ваш отдых незабываемым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7741676-253B-E014-631F-BB7281026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6C707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61" b="92530" l="10000" r="90000">
                        <a14:foregroundMark x1="43714" y1="6961" x2="43714" y2="6961"/>
                        <a14:foregroundMark x1="44571" y1="92530" x2="44571" y2="92530"/>
                      </a14:backgroundRemoval>
                    </a14:imgEffect>
                    <a14:imgEffect>
                      <a14:colorTemperature colorTemp="5815"/>
                    </a14:imgEffect>
                    <a14:imgEffect>
                      <a14:saturation sat="400000"/>
                    </a14:imgEffect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70" y="3348659"/>
            <a:ext cx="853071" cy="71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313DFED7-DB2B-A4CB-F6D2-613E3778C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6C707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61" b="92530" l="10000" r="90000">
                        <a14:foregroundMark x1="43714" y1="6961" x2="43714" y2="6961"/>
                        <a14:foregroundMark x1="44571" y1="92530" x2="44571" y2="92530"/>
                      </a14:backgroundRemoval>
                    </a14:imgEffect>
                    <a14:imgEffect>
                      <a14:colorTemperature colorTemp="5815"/>
                    </a14:imgEffect>
                    <a14:imgEffect>
                      <a14:saturation sat="400000"/>
                    </a14:imgEffect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773" y="3348659"/>
            <a:ext cx="853071" cy="71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4B491429-AEBD-4CAD-9823-C5A68C9FC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6C707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61" b="92530" l="10000" r="90000">
                        <a14:foregroundMark x1="43714" y1="6961" x2="43714" y2="6961"/>
                        <a14:foregroundMark x1="44571" y1="92530" x2="44571" y2="92530"/>
                      </a14:backgroundRemoval>
                    </a14:imgEffect>
                    <a14:imgEffect>
                      <a14:colorTemperature colorTemp="5815"/>
                    </a14:imgEffect>
                    <a14:imgEffect>
                      <a14:saturation sat="400000"/>
                    </a14:imgEffect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36748" y="1116556"/>
            <a:ext cx="853071" cy="71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3F78DAA-E4F1-2F99-45EB-AEDC75EE6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6C707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61" b="92530" l="10000" r="90000">
                        <a14:foregroundMark x1="43714" y1="6961" x2="43714" y2="6961"/>
                        <a14:foregroundMark x1="44571" y1="92530" x2="44571" y2="92530"/>
                      </a14:backgroundRemoval>
                    </a14:imgEffect>
                    <a14:imgEffect>
                      <a14:colorTemperature colorTemp="5815"/>
                    </a14:imgEffect>
                    <a14:imgEffect>
                      <a14:saturation sat="400000"/>
                    </a14:imgEffect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461276" y="1100168"/>
            <a:ext cx="853071" cy="71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8FFD3FD-DAEC-AD02-665D-BBCCB6E1D66D}"/>
              </a:ext>
            </a:extLst>
          </p:cNvPr>
          <p:cNvSpPr/>
          <p:nvPr/>
        </p:nvSpPr>
        <p:spPr bwMode="auto">
          <a:xfrm>
            <a:off x="-10477" y="253333"/>
            <a:ext cx="532905" cy="1188482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855405"/>
              </p:ext>
            </p:extLst>
          </p:nvPr>
        </p:nvGraphicFramePr>
        <p:xfrm>
          <a:off x="0" y="1001201"/>
          <a:ext cx="12192004" cy="5546535"/>
        </p:xfrm>
        <a:graphic>
          <a:graphicData uri="http://schemas.openxmlformats.org/drawingml/2006/table">
            <a:tbl>
              <a:tblPr/>
              <a:tblGrid>
                <a:gridCol w="3215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7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7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7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7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7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07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1858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  <a:t>Задача</a:t>
                      </a:r>
                      <a:endParaRPr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  <a:t>Дата</a:t>
                      </a:r>
                      <a:b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  <a:t>начала</a:t>
                      </a:r>
                      <a:endParaRPr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  <a:t>Дата завершения</a:t>
                      </a:r>
                      <a:endParaRPr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  <a:t>Ответственный </a:t>
                      </a:r>
                      <a:b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ru-RU" dirty="0">
                          <a:solidFill>
                            <a:schemeClr val="bg1"/>
                          </a:solidFill>
                          <a:latin typeface="+mn-lt"/>
                        </a:rPr>
                        <a:t>от команды</a:t>
                      </a:r>
                      <a:endParaRPr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2023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2024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56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октябрь</a:t>
                      </a:r>
                      <a:endParaRPr sz="1400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ноябрь</a:t>
                      </a:r>
                      <a:endParaRPr sz="1400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декабрь</a:t>
                      </a:r>
                      <a:endParaRPr sz="1400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n-lt"/>
                        </a:rPr>
                        <a:t>январь</a:t>
                      </a:r>
                      <a:endParaRPr sz="1400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n-lt"/>
                        </a:rPr>
                        <a:t>февраль</a:t>
                      </a:r>
                      <a:endParaRPr sz="1400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март</a:t>
                      </a:r>
                      <a:endParaRPr sz="1400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5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latin typeface="+mn-lt"/>
                        </a:rPr>
                        <a:t>Разработка концепции проекта</a:t>
                      </a:r>
                      <a:endParaRPr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03.10.2023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24.10.2023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+mn-lt"/>
                        </a:rPr>
                        <a:t>Рябова Н.А.</a:t>
                      </a: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65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+mn-lt"/>
                        </a:rPr>
                        <a:t>Исследование рынка и анализ конкурентов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25.10.2023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08.11.2023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+mn-lt"/>
                        </a:rPr>
                        <a:t>Тисленко</a:t>
                      </a:r>
                      <a:r>
                        <a:rPr lang="ru-RU" dirty="0">
                          <a:latin typeface="+mn-lt"/>
                        </a:rPr>
                        <a:t> Д.А.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5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+mn-lt"/>
                        </a:rPr>
                        <a:t>Согласование проекта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09.11.2023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16.11.2023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Рябова Н.А.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65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+mn-lt"/>
                        </a:rPr>
                        <a:t>Согласование с партнёрами </a:t>
                      </a:r>
                    </a:p>
                    <a:p>
                      <a:pPr algn="ctr"/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17.11.2023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14.12.2023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+mn-lt"/>
                        </a:rPr>
                        <a:t>Нурмухаметов</a:t>
                      </a:r>
                      <a:r>
                        <a:rPr lang="ru-RU" dirty="0">
                          <a:latin typeface="+mn-lt"/>
                        </a:rPr>
                        <a:t> С.Р.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5963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+mn-lt"/>
                        </a:rPr>
                        <a:t>Проектирование пользовательского интерфейса </a:t>
                      </a:r>
                    </a:p>
                    <a:p>
                      <a:pPr algn="ctr"/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15.12.2023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15</a:t>
                      </a:r>
                      <a:r>
                        <a:rPr lang="en-US" dirty="0">
                          <a:latin typeface="+mn-lt"/>
                        </a:rPr>
                        <a:t>.01.2024</a:t>
                      </a: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Чулакова Е.Е.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latin typeface="+mn-lt"/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65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Разработка приложения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16.01.2024</a:t>
                      </a: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16.0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.2024</a:t>
                      </a: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Чулакова Е.Е.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615269"/>
                  </a:ext>
                </a:extLst>
              </a:tr>
              <a:tr h="64465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Тестирование и отладка</a:t>
                      </a:r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17.0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.2024</a:t>
                      </a: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17.0</a:t>
                      </a:r>
                      <a:r>
                        <a:rPr lang="ru-RU" dirty="0"/>
                        <a:t>4</a:t>
                      </a:r>
                      <a:r>
                        <a:rPr lang="en-US" dirty="0"/>
                        <a:t>.202</a:t>
                      </a:r>
                      <a:r>
                        <a:rPr lang="ru-RU" dirty="0"/>
                        <a:t>4</a:t>
                      </a:r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Шабанов К.Ф.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 marL="15250" marR="15250" marT="10167" marB="10167" anchor="b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904224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C313554-5A71-BF3B-008A-223AD496B11E}"/>
              </a:ext>
            </a:extLst>
          </p:cNvPr>
          <p:cNvSpPr/>
          <p:nvPr/>
        </p:nvSpPr>
        <p:spPr bwMode="auto">
          <a:xfrm>
            <a:off x="3475539" y="210859"/>
            <a:ext cx="5240919" cy="586463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Диаграмма </a:t>
            </a:r>
            <a:r>
              <a:rPr lang="ru-RU" sz="3600" dirty="0" err="1">
                <a:latin typeface="+mj-lt"/>
              </a:rPr>
              <a:t>Ганта</a:t>
            </a:r>
            <a:endParaRPr lang="ru-RU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2023"/>
              </p:ext>
            </p:extLst>
          </p:nvPr>
        </p:nvGraphicFramePr>
        <p:xfrm>
          <a:off x="0" y="1623304"/>
          <a:ext cx="12202330" cy="3982818"/>
        </p:xfrm>
        <a:graphic>
          <a:graphicData uri="http://schemas.openxmlformats.org/drawingml/2006/table">
            <a:tbl>
              <a:tblPr/>
              <a:tblGrid>
                <a:gridCol w="2517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4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2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2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2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02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02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0232">
                  <a:extLst>
                    <a:ext uri="{9D8B030D-6E8A-4147-A177-3AD203B41FA5}">
                      <a16:colId xmlns:a16="http://schemas.microsoft.com/office/drawing/2014/main" val="2020693712"/>
                    </a:ext>
                  </a:extLst>
                </a:gridCol>
              </a:tblGrid>
              <a:tr h="568974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Задача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A9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Дата</a:t>
                      </a:r>
                      <a:br>
                        <a:rPr lang="ru-RU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начала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A9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Дата завершения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A9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Ответственный </a:t>
                      </a:r>
                      <a:br>
                        <a:rPr lang="ru-RU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от команды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A995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2024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A9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/>
                        <a:t>2024</a:t>
                      </a:r>
                      <a:endParaRPr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7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апрель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май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июнь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июль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август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сентябрь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октябрь</a:t>
                      </a:r>
                      <a:endParaRPr sz="1400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9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Тестирование и отладка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17.0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.2024</a:t>
                      </a: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17.0</a:t>
                      </a:r>
                      <a:r>
                        <a:rPr lang="ru-RU" dirty="0"/>
                        <a:t>4</a:t>
                      </a:r>
                      <a:r>
                        <a:rPr lang="en-US" dirty="0"/>
                        <a:t>.202</a:t>
                      </a:r>
                      <a:r>
                        <a:rPr lang="ru-RU" dirty="0"/>
                        <a:t>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Шабанов К.Ф.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89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Разработка плана маркетинга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18.04.2024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18.05.2024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latin typeface="+mn-lt"/>
                        </a:rPr>
                        <a:t>Тисленко</a:t>
                      </a:r>
                      <a:r>
                        <a:rPr lang="ru-RU" dirty="0">
                          <a:latin typeface="+mn-lt"/>
                        </a:rPr>
                        <a:t> Д.А.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89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Запуск сервиса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19.05.2024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21.05.2024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+mn-lt"/>
                        </a:rPr>
                        <a:t>Нурмухаметов</a:t>
                      </a:r>
                      <a:r>
                        <a:rPr lang="ru-RU" dirty="0">
                          <a:latin typeface="+mn-lt"/>
                        </a:rPr>
                        <a:t> С.Р.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89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Запуск маркетинга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20.05.2024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20.06.2024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Семёнов М.О.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89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Сбор обратной связи и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доработка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19.05.2024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02.10.2024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Семёнов М.О.</a:t>
                      </a:r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 marL="15250" marR="15250" marT="10167" marB="10167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E159A08-653C-6C13-A4AF-68254463251E}"/>
              </a:ext>
            </a:extLst>
          </p:cNvPr>
          <p:cNvSpPr/>
          <p:nvPr/>
        </p:nvSpPr>
        <p:spPr bwMode="auto">
          <a:xfrm>
            <a:off x="3475539" y="210859"/>
            <a:ext cx="5240919" cy="586463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Диаграмма </a:t>
            </a:r>
            <a:r>
              <a:rPr lang="ru-RU" sz="3600" dirty="0" err="1">
                <a:latin typeface="+mj-lt"/>
              </a:rPr>
              <a:t>Ганта</a:t>
            </a:r>
            <a:endParaRPr lang="ru-RU" sz="36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28F8E3-440F-6FB8-596F-A05EBB8A057B}"/>
              </a:ext>
            </a:extLst>
          </p:cNvPr>
          <p:cNvSpPr txBox="1"/>
          <p:nvPr/>
        </p:nvSpPr>
        <p:spPr>
          <a:xfrm>
            <a:off x="1052052" y="6469626"/>
            <a:ext cx="3050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Время для реализации</a:t>
            </a:r>
            <a:r>
              <a:rPr lang="en-US" dirty="0"/>
              <a:t>: 1 </a:t>
            </a:r>
            <a:r>
              <a:rPr lang="ru-RU" dirty="0"/>
              <a:t>год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6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E3A41E-621A-68FC-2F73-1835B2D7263C}"/>
              </a:ext>
            </a:extLst>
          </p:cNvPr>
          <p:cNvSpPr/>
          <p:nvPr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F7FBFE"/>
          </a:solidFill>
          <a:ln>
            <a:solidFill>
              <a:srgbClr val="F7F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1200413" y="6397529"/>
            <a:ext cx="1050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1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000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500 рублей                   Период окупаемости: 4 месяца</a:t>
            </a:r>
            <a:endParaRPr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236690"/>
              </p:ext>
            </p:extLst>
          </p:nvPr>
        </p:nvGraphicFramePr>
        <p:xfrm>
          <a:off x="0" y="121917"/>
          <a:ext cx="12191999" cy="6240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8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78502">
                  <a:extLst>
                    <a:ext uri="{9D8B030D-6E8A-4147-A177-3AD203B41FA5}">
                      <a16:colId xmlns:a16="http://schemas.microsoft.com/office/drawing/2014/main" val="2640338798"/>
                    </a:ext>
                  </a:extLst>
                </a:gridCol>
                <a:gridCol w="864915">
                  <a:extLst>
                    <a:ext uri="{9D8B030D-6E8A-4147-A177-3AD203B41FA5}">
                      <a16:colId xmlns:a16="http://schemas.microsoft.com/office/drawing/2014/main" val="2154715642"/>
                    </a:ext>
                  </a:extLst>
                </a:gridCol>
                <a:gridCol w="771767">
                  <a:extLst>
                    <a:ext uri="{9D8B030D-6E8A-4147-A177-3AD203B41FA5}">
                      <a16:colId xmlns:a16="http://schemas.microsoft.com/office/drawing/2014/main" val="3601428619"/>
                    </a:ext>
                  </a:extLst>
                </a:gridCol>
                <a:gridCol w="871708">
                  <a:extLst>
                    <a:ext uri="{9D8B030D-6E8A-4147-A177-3AD203B41FA5}">
                      <a16:colId xmlns:a16="http://schemas.microsoft.com/office/drawing/2014/main" val="2173020804"/>
                    </a:ext>
                  </a:extLst>
                </a:gridCol>
                <a:gridCol w="846388">
                  <a:extLst>
                    <a:ext uri="{9D8B030D-6E8A-4147-A177-3AD203B41FA5}">
                      <a16:colId xmlns:a16="http://schemas.microsoft.com/office/drawing/2014/main" val="43290149"/>
                    </a:ext>
                  </a:extLst>
                </a:gridCol>
              </a:tblGrid>
              <a:tr h="5161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декабрь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январь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февраль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март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апрель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май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июнь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июль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август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сентябрь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октябрь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A9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644">
                <a:tc gridSpan="12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Доходы: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400" b="1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1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Интегрирование</a:t>
                      </a:r>
                      <a:r>
                        <a:rPr lang="ru-RU" sz="1400" baseline="0" dirty="0">
                          <a:latin typeface="+mn-lt"/>
                          <a:cs typeface="Arial"/>
                        </a:rPr>
                        <a:t> рекламы от партнёров</a:t>
                      </a:r>
                      <a:endParaRPr lang="ru-RU" sz="1400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25 000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80 000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140 000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135 000</a:t>
                      </a:r>
                      <a:endParaRPr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240 000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320 000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350 000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370 000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2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Инвестиции / гранты / кредиты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396"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Комиссия за успешное бронирование </a:t>
                      </a:r>
                      <a:endParaRPr sz="14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40 000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80 000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97 000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220 000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270 000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300 000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051774"/>
                  </a:ext>
                </a:extLst>
              </a:tr>
              <a:tr h="303644">
                <a:tc gridSpan="1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Расходы: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36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Заработная плата специалистов: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6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- Разработчик приложения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100 000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100 000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C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90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- Дизайнер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1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- Команда проекта (6 человек)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95 000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100 000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150 000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200 000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200 000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3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Реклама и продвижение: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61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- Оплата услуг </a:t>
                      </a:r>
                      <a:r>
                        <a:rPr lang="en-US" sz="1400" dirty="0">
                          <a:latin typeface="+mn-lt"/>
                          <a:cs typeface="Arial"/>
                        </a:rPr>
                        <a:t>SMM-</a:t>
                      </a:r>
                      <a:r>
                        <a:rPr lang="ru-RU" sz="1400" dirty="0">
                          <a:latin typeface="+mn-lt"/>
                          <a:cs typeface="Arial"/>
                        </a:rPr>
                        <a:t>менеджера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50 000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36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- Рекламный бюджет</a:t>
                      </a:r>
                      <a:endParaRPr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70 000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40 000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30 000</a:t>
                      </a: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624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+mn-lt"/>
                          <a:cs typeface="Arial"/>
                        </a:rPr>
                        <a:t>Комиссия за выход в магазины приложений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12500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1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36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ИТОГО (доходы – расходы)</a:t>
                      </a:r>
                      <a:endParaRPr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-225000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-200000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200000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-247500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-120000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-20000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-8000</a:t>
                      </a:r>
                      <a:endParaRPr sz="1400" b="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100000</a:t>
                      </a:r>
                      <a:endParaRPr sz="1400" b="1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250000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340000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390000</a:t>
                      </a:r>
                      <a:endParaRPr sz="14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 bwMode="auto">
          <a:xfrm>
            <a:off x="466498" y="1738174"/>
            <a:ext cx="56922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a typeface="+mn-ea"/>
                <a:cs typeface="Arial"/>
              </a:rPr>
              <a:t>Количественные результаты: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defRPr/>
            </a:pPr>
            <a:r>
              <a:rPr lang="ru-RU" dirty="0"/>
              <a:t>1. Планируемая цель - привлечь около 5000 загрузок в первый месяц после запуска.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ru-RU" b="1" dirty="0"/>
              <a:t>Ожидается достижение около 3000 активных пользователей в первый месяц и более 80000 активных пользователей через первый год.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3. Учитывая комиссию с продажи билетов, ожидается годовой доход в размере 1,5 млн. рублей.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4. Планируется генерация дохода от рекламных партнерств в размере 2 млн. рублей в год.</a:t>
            </a:r>
            <a:br>
              <a:rPr lang="ru-RU" dirty="0"/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ea typeface="+mn-ea"/>
              <a:cs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1444" y="1363766"/>
            <a:ext cx="5660922" cy="495545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Качественные результаты:</a:t>
            </a:r>
            <a:r>
              <a:rPr lang="ru-RU" sz="1800" dirty="0">
                <a:latin typeface="+mn-lt"/>
              </a:rPr>
              <a:t/>
            </a:r>
            <a:br>
              <a:rPr lang="ru-RU" sz="1800" dirty="0">
                <a:latin typeface="+mn-lt"/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1. </a:t>
            </a:r>
            <a:r>
              <a:rPr lang="ru-RU" sz="1800" b="1" dirty="0">
                <a:latin typeface="+mn-lt"/>
              </a:rPr>
              <a:t>Пользователи будут иметь удобный и быстрый доступ к информации о мероприятиях, что сэкономит их время.</a:t>
            </a:r>
            <a:r>
              <a:rPr lang="ru-RU" sz="1800" dirty="0">
                <a:latin typeface="+mn-lt"/>
              </a:rPr>
              <a:t/>
            </a:r>
            <a:br>
              <a:rPr lang="ru-RU" sz="1800" dirty="0">
                <a:latin typeface="+mn-lt"/>
              </a:rPr>
            </a:br>
            <a:r>
              <a:rPr lang="ru-RU" sz="1800" dirty="0">
                <a:latin typeface="+mn-lt"/>
              </a:rPr>
              <a:t/>
            </a:r>
            <a:br>
              <a:rPr lang="ru-RU" sz="1800" dirty="0">
                <a:latin typeface="+mn-lt"/>
              </a:rPr>
            </a:br>
            <a:r>
              <a:rPr lang="ru-RU" sz="1800" dirty="0">
                <a:latin typeface="+mn-lt"/>
              </a:rPr>
              <a:t>2. Пользователи будут более активными в посещении мероприятий и досуге благодаря улучшенному доступу к информации.</a:t>
            </a:r>
            <a:r>
              <a:rPr lang="ru-RU" sz="1800" i="1" dirty="0">
                <a:latin typeface="+mn-lt"/>
              </a:rPr>
              <a:t/>
            </a:r>
            <a:br>
              <a:rPr lang="ru-RU" sz="1800" i="1" dirty="0">
                <a:latin typeface="+mn-lt"/>
              </a:rPr>
            </a:br>
            <a:r>
              <a:rPr lang="ru-RU" sz="1800" dirty="0">
                <a:latin typeface="+mn-lt"/>
              </a:rPr>
              <a:t/>
            </a:r>
            <a:br>
              <a:rPr lang="ru-RU" sz="1800" dirty="0">
                <a:latin typeface="+mn-lt"/>
              </a:rPr>
            </a:br>
            <a:r>
              <a:rPr lang="ru-RU" sz="1800" dirty="0">
                <a:latin typeface="+mn-lt"/>
              </a:rPr>
              <a:t>3. Местные организаторы мероприятий и бизнесы смогут продвигать свои услуги и мероприятия.</a:t>
            </a:r>
            <a:br>
              <a:rPr lang="ru-RU" sz="1800" dirty="0">
                <a:latin typeface="+mn-lt"/>
              </a:rPr>
            </a:br>
            <a:r>
              <a:rPr lang="ru-RU" sz="1800" dirty="0">
                <a:latin typeface="+mn-lt"/>
              </a:rPr>
              <a:t/>
            </a:r>
            <a:br>
              <a:rPr lang="ru-RU" sz="1800" dirty="0">
                <a:latin typeface="+mn-lt"/>
              </a:rPr>
            </a:br>
            <a:r>
              <a:rPr lang="ru-RU" sz="1800" dirty="0">
                <a:latin typeface="+mn-lt"/>
              </a:rPr>
              <a:t>4. Рекламные партнеры и организаторы мероприятий увидят увеличение своих доходов благодаря более широкой аудитории.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3780DDF-6163-0F4F-84E0-4FB2117E3AF2}"/>
              </a:ext>
            </a:extLst>
          </p:cNvPr>
          <p:cNvSpPr/>
          <p:nvPr/>
        </p:nvSpPr>
        <p:spPr bwMode="auto">
          <a:xfrm>
            <a:off x="3475539" y="210859"/>
            <a:ext cx="5240919" cy="615051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Планируемые результаты</a:t>
            </a:r>
            <a:endParaRPr lang="ru-RU" sz="3200" dirty="0">
              <a:solidFill>
                <a:schemeClr val="bg1"/>
              </a:solidFill>
              <a:effectLst/>
              <a:latin typeface="+mj-lt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5F3B517-CD22-9262-6B34-EE0846D17720}"/>
              </a:ext>
            </a:extLst>
          </p:cNvPr>
          <p:cNvCxnSpPr>
            <a:cxnSpLocks/>
          </p:cNvCxnSpPr>
          <p:nvPr/>
        </p:nvCxnSpPr>
        <p:spPr>
          <a:xfrm>
            <a:off x="6095998" y="1292833"/>
            <a:ext cx="0" cy="5389321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 bwMode="auto">
          <a:xfrm>
            <a:off x="422462" y="1693687"/>
            <a:ext cx="66751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Проект 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accent1"/>
                </a:solidFill>
                <a:ea typeface="+mn-ea"/>
                <a:cs typeface="Arial"/>
              </a:rPr>
              <a:t>целесообразен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 для реализации, так как </a:t>
            </a:r>
            <a:r>
              <a:rPr lang="ru-RU" dirty="0">
                <a:solidFill>
                  <a:prstClr val="black"/>
                </a:solidFill>
                <a:cs typeface="Arial"/>
              </a:rPr>
              <a:t>рынок развлечений и мероприятий в Тюмени и области обладает потенциалом для роста, и спрос на удобные инструменты для планирования досуга остается значительным.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ea typeface="+mn-ea"/>
                <a:cs typeface="Arial"/>
              </a:rPr>
              <a:t>В среднесрочной перспективе (3-5 лет) мы планируем</a:t>
            </a:r>
            <a:r>
              <a:rPr lang="en-US" dirty="0">
                <a:solidFill>
                  <a:prstClr val="black"/>
                </a:solidFill>
                <a:cs typeface="Arial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cs typeface="Arial"/>
              </a:rPr>
              <a:t>1. </a:t>
            </a:r>
            <a:r>
              <a:rPr lang="ru-RU" dirty="0">
                <a:solidFill>
                  <a:schemeClr val="accent1"/>
                </a:solidFill>
                <a:cs typeface="Arial"/>
              </a:rPr>
              <a:t>Расширение географии:</a:t>
            </a:r>
            <a:r>
              <a:rPr lang="ru-RU" dirty="0">
                <a:solidFill>
                  <a:prstClr val="black"/>
                </a:solidFill>
                <a:cs typeface="Arial"/>
              </a:rPr>
              <a:t> При успешной реализации проекта в Тюмени, можно рассмотреть возможности расширения на смежные регионы и города, что расширит аудиторию приложения.</a:t>
            </a:r>
            <a:br>
              <a:rPr lang="ru-RU" dirty="0">
                <a:solidFill>
                  <a:prstClr val="black"/>
                </a:solidFill>
                <a:cs typeface="Arial"/>
              </a:rPr>
            </a:br>
            <a:r>
              <a:rPr lang="ru-RU" dirty="0">
                <a:solidFill>
                  <a:prstClr val="black"/>
                </a:solidFill>
                <a:cs typeface="Arial"/>
              </a:rPr>
              <a:t/>
            </a:r>
            <a:br>
              <a:rPr lang="ru-RU" dirty="0">
                <a:solidFill>
                  <a:prstClr val="black"/>
                </a:solidFill>
                <a:cs typeface="Arial"/>
              </a:rPr>
            </a:br>
            <a:r>
              <a:rPr lang="ru-RU" dirty="0">
                <a:solidFill>
                  <a:prstClr val="black"/>
                </a:solidFill>
                <a:cs typeface="Arial"/>
              </a:rPr>
              <a:t>2. </a:t>
            </a:r>
            <a:r>
              <a:rPr lang="ru-RU" dirty="0">
                <a:solidFill>
                  <a:schemeClr val="accent1"/>
                </a:solidFill>
                <a:cs typeface="Arial"/>
              </a:rPr>
              <a:t>Новые функции: </a:t>
            </a:r>
            <a:r>
              <a:rPr lang="ru-RU" dirty="0">
                <a:solidFill>
                  <a:prstClr val="black"/>
                </a:solidFill>
                <a:cs typeface="Arial"/>
              </a:rPr>
              <a:t>Развитие приложения может включать в себя дополнительные функции, такие как расширение категорий мероприятий и повышение уровня персонализации.</a:t>
            </a:r>
            <a:endParaRPr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2494BB0-E63F-9C25-E66D-099B4098B9E2}"/>
              </a:ext>
            </a:extLst>
          </p:cNvPr>
          <p:cNvSpPr/>
          <p:nvPr/>
        </p:nvSpPr>
        <p:spPr bwMode="auto">
          <a:xfrm>
            <a:off x="3395152" y="210859"/>
            <a:ext cx="5240919" cy="586463"/>
          </a:xfrm>
          <a:prstGeom prst="roundRect">
            <a:avLst/>
          </a:prstGeom>
          <a:solidFill>
            <a:srgbClr val="BAA995"/>
          </a:solidFill>
          <a:ln>
            <a:solidFill>
              <a:srgbClr val="BAA9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+mj-lt"/>
              </a:rPr>
              <a:t>Выводы</a:t>
            </a:r>
          </a:p>
        </p:txBody>
      </p:sp>
      <p:pic>
        <p:nvPicPr>
          <p:cNvPr id="4" name="Рисунок 3" descr="Изображение выглядит как текст, мультфильм, снимок экра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D7B09FE2-1D02-8396-9CDD-9AE5EB243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443" y="797322"/>
            <a:ext cx="5614756" cy="5614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3DEB0AB-FDAD-235E-B1F1-703D76D760CB}"/>
              </a:ext>
            </a:extLst>
          </p:cNvPr>
          <p:cNvSpPr/>
          <p:nvPr/>
        </p:nvSpPr>
        <p:spPr>
          <a:xfrm>
            <a:off x="0" y="-3876"/>
            <a:ext cx="12192000" cy="6858000"/>
          </a:xfrm>
          <a:prstGeom prst="rect">
            <a:avLst/>
          </a:prstGeom>
          <a:solidFill>
            <a:srgbClr val="EFF0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292975" y="275230"/>
            <a:ext cx="194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err="1">
                <a:cs typeface="Arial"/>
              </a:rPr>
              <a:t>Тисленко</a:t>
            </a:r>
            <a:r>
              <a:rPr lang="ru-RU" sz="1600" b="1" dirty="0">
                <a:cs typeface="Arial"/>
              </a:rPr>
              <a:t> Дмитрий</a:t>
            </a:r>
            <a:br>
              <a:rPr lang="ru-RU" sz="1600" b="1" dirty="0">
                <a:cs typeface="Arial"/>
              </a:rPr>
            </a:br>
            <a:r>
              <a:rPr lang="ru-RU" sz="1600" b="1" dirty="0">
                <a:cs typeface="Arial"/>
              </a:rPr>
              <a:t>Александрович</a:t>
            </a:r>
          </a:p>
          <a:p>
            <a:pPr>
              <a:defRPr/>
            </a:pPr>
            <a:r>
              <a:rPr lang="ru-RU" sz="1600" dirty="0">
                <a:cs typeface="Arial"/>
              </a:rPr>
              <a:t>лидер проекта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1600" dirty="0"/>
              <a:t>Участие в 2-х проектах, один из которых на английском языке</a:t>
            </a:r>
          </a:p>
          <a:p>
            <a:pPr>
              <a:defRPr/>
            </a:pPr>
            <a:endParaRPr sz="1600"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2332286" y="3830858"/>
            <a:ext cx="194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err="1">
                <a:cs typeface="Arial"/>
              </a:rPr>
              <a:t>Нурмухаметов</a:t>
            </a:r>
            <a:r>
              <a:rPr lang="ru-RU" sz="1600" b="1" dirty="0">
                <a:cs typeface="Arial"/>
              </a:rPr>
              <a:t> Станислав</a:t>
            </a:r>
            <a:br>
              <a:rPr lang="ru-RU" sz="1600" b="1" dirty="0">
                <a:cs typeface="Arial"/>
              </a:rPr>
            </a:br>
            <a:r>
              <a:rPr lang="ru-RU" sz="1600" b="1" dirty="0">
                <a:cs typeface="Arial"/>
              </a:rPr>
              <a:t>Русланович</a:t>
            </a:r>
          </a:p>
          <a:p>
            <a:pPr>
              <a:defRPr/>
            </a:pPr>
            <a:r>
              <a:rPr lang="ru-RU" sz="1600" dirty="0"/>
              <a:t>Генератор идей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1600" dirty="0"/>
              <a:t>Участие в 2-х проектах, один из которых на английском языке</a:t>
            </a:r>
            <a:endParaRPr sz="1600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527420" y="275231"/>
            <a:ext cx="16483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cs typeface="Arial"/>
              </a:rPr>
              <a:t>Рябова Наталья</a:t>
            </a:r>
          </a:p>
          <a:p>
            <a:pPr algn="ctr">
              <a:defRPr/>
            </a:pPr>
            <a:r>
              <a:rPr lang="ru-RU" sz="1600" b="1" dirty="0">
                <a:cs typeface="Arial"/>
              </a:rPr>
              <a:t>Александровна</a:t>
            </a:r>
          </a:p>
          <a:p>
            <a:pPr>
              <a:defRPr/>
            </a:pPr>
            <a:r>
              <a:rPr lang="ru-RU" sz="1600" dirty="0">
                <a:cs typeface="Arial"/>
              </a:rPr>
              <a:t>Спикер</a:t>
            </a:r>
          </a:p>
          <a:p>
            <a:pPr>
              <a:defRPr/>
            </a:pPr>
            <a:endParaRPr lang="ru-RU" sz="1600" dirty="0">
              <a:cs typeface="Arial"/>
            </a:endParaRPr>
          </a:p>
          <a:p>
            <a:pPr>
              <a:defRPr/>
            </a:pPr>
            <a:r>
              <a:rPr lang="ru-RU" sz="1600" dirty="0">
                <a:cs typeface="Arial"/>
              </a:rPr>
              <a:t>5 лет обучения в театральной школе</a:t>
            </a:r>
          </a:p>
          <a:p>
            <a:pPr>
              <a:defRPr/>
            </a:pPr>
            <a:r>
              <a:rPr lang="ru-RU" sz="1600" dirty="0">
                <a:cs typeface="Arial"/>
              </a:rPr>
              <a:t>Обладает навыками сценической речи</a:t>
            </a:r>
            <a:endParaRPr sz="1600" dirty="0"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10413402" y="275231"/>
            <a:ext cx="17631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cs typeface="Arial"/>
              </a:rPr>
              <a:t>Семенов Максим</a:t>
            </a:r>
            <a:br>
              <a:rPr lang="ru-RU" sz="1600" b="1" dirty="0">
                <a:cs typeface="Arial"/>
              </a:rPr>
            </a:br>
            <a:r>
              <a:rPr lang="ru-RU" sz="1600" b="1" dirty="0">
                <a:cs typeface="Arial"/>
              </a:rPr>
              <a:t>Олегович</a:t>
            </a:r>
          </a:p>
          <a:p>
            <a:pPr>
              <a:defRPr/>
            </a:pPr>
            <a:r>
              <a:rPr lang="ru-RU" sz="1600" dirty="0">
                <a:cs typeface="Arial"/>
              </a:rPr>
              <a:t>Аналитик</a:t>
            </a:r>
          </a:p>
          <a:p>
            <a:pPr>
              <a:defRPr/>
            </a:pPr>
            <a:endParaRPr lang="ru-RU" sz="1600" dirty="0">
              <a:cs typeface="Arial"/>
            </a:endParaRPr>
          </a:p>
          <a:p>
            <a:pPr>
              <a:defRPr/>
            </a:pPr>
            <a:r>
              <a:rPr lang="ru-RU" sz="1600" dirty="0">
                <a:cs typeface="Arial"/>
              </a:rPr>
              <a:t>Пройден курс </a:t>
            </a:r>
            <a:r>
              <a:rPr lang="en-US" sz="1600" dirty="0">
                <a:cs typeface="Arial"/>
              </a:rPr>
              <a:t>“</a:t>
            </a:r>
            <a:r>
              <a:rPr lang="ru-RU" sz="1600" dirty="0">
                <a:cs typeface="Arial"/>
              </a:rPr>
              <a:t>Прикладная социология цифрового общества</a:t>
            </a:r>
            <a:r>
              <a:rPr lang="en-US" sz="1600" dirty="0">
                <a:cs typeface="Arial"/>
              </a:rPr>
              <a:t>”</a:t>
            </a:r>
          </a:p>
          <a:p>
            <a:pPr>
              <a:defRPr/>
            </a:pPr>
            <a:endParaRPr sz="1600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527420" y="3802247"/>
            <a:ext cx="17196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cs typeface="Arial"/>
              </a:rPr>
              <a:t>Чулакова Екатерина</a:t>
            </a:r>
            <a:br>
              <a:rPr lang="ru-RU" sz="1600" b="1" dirty="0">
                <a:cs typeface="Arial"/>
              </a:rPr>
            </a:br>
            <a:r>
              <a:rPr lang="ru-RU" sz="1600" b="1" dirty="0">
                <a:cs typeface="Arial"/>
              </a:rPr>
              <a:t>Евгеньевна</a:t>
            </a:r>
          </a:p>
          <a:p>
            <a:pPr algn="just">
              <a:defRPr/>
            </a:pPr>
            <a:r>
              <a:rPr lang="ru-RU" sz="1600" dirty="0">
                <a:cs typeface="Arial"/>
              </a:rPr>
              <a:t>Дизайнер</a:t>
            </a:r>
          </a:p>
          <a:p>
            <a:pPr algn="just">
              <a:defRPr/>
            </a:pPr>
            <a:endParaRPr lang="ru-RU" sz="1600" dirty="0">
              <a:cs typeface="Arial"/>
            </a:endParaRPr>
          </a:p>
          <a:p>
            <a:pPr>
              <a:defRPr/>
            </a:pPr>
            <a:r>
              <a:rPr lang="ru-RU" sz="1600" dirty="0">
                <a:cs typeface="Arial"/>
              </a:rPr>
              <a:t>7 лет обучения в художественной школе </a:t>
            </a: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10588114" y="3782003"/>
            <a:ext cx="1588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cs typeface="Arial"/>
              </a:rPr>
              <a:t>Шабанов Камал</a:t>
            </a:r>
            <a:br>
              <a:rPr lang="ru-RU" sz="1600" b="1" dirty="0">
                <a:cs typeface="Arial"/>
              </a:rPr>
            </a:br>
            <a:r>
              <a:rPr lang="ru-RU" sz="1600" b="1" dirty="0" err="1">
                <a:cs typeface="Arial"/>
              </a:rPr>
              <a:t>Фирудунович</a:t>
            </a:r>
            <a:endParaRPr lang="ru-RU" sz="1600" b="1" dirty="0">
              <a:cs typeface="Arial"/>
            </a:endParaRPr>
          </a:p>
          <a:p>
            <a:pPr>
              <a:defRPr/>
            </a:pPr>
            <a:r>
              <a:rPr lang="ru-RU" sz="1600" dirty="0">
                <a:cs typeface="Arial"/>
              </a:rPr>
              <a:t>Генератор идей</a:t>
            </a:r>
          </a:p>
          <a:p>
            <a:pPr>
              <a:defRPr/>
            </a:pPr>
            <a:endParaRPr lang="ru-RU" sz="1600" dirty="0">
              <a:cs typeface="Arial"/>
            </a:endParaRPr>
          </a:p>
          <a:p>
            <a:pPr>
              <a:defRPr/>
            </a:pPr>
            <a:r>
              <a:rPr lang="ru-RU" sz="1600" dirty="0"/>
              <a:t>Участие в 2-х проектах, один из которых на английском языке</a:t>
            </a:r>
          </a:p>
          <a:p>
            <a:pPr algn="ctr">
              <a:defRPr/>
            </a:pPr>
            <a:endParaRPr sz="1600" dirty="0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1746BC98-A49B-A12F-C9E8-4B6A7331A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8" y="44114"/>
            <a:ext cx="2215700" cy="295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F01F39CD-2F82-2002-E7E2-D6DD0F698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68"/>
          <a:stretch/>
        </p:blipFill>
        <p:spPr bwMode="auto">
          <a:xfrm>
            <a:off x="4279953" y="3788477"/>
            <a:ext cx="2196689" cy="3041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F2CC5ED7-AB93-A26F-A735-F742CC52D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423" y="44114"/>
            <a:ext cx="2171979" cy="2928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500AB0C2-C740-3B1E-A847-BBFED2A4E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4" t="26572" r="22145" b="23428"/>
          <a:stretch/>
        </p:blipFill>
        <p:spPr bwMode="auto">
          <a:xfrm>
            <a:off x="45466" y="3853981"/>
            <a:ext cx="2303445" cy="295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FEC3F9DB-9A33-8246-6CCF-7FCC382E5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53" y="44114"/>
            <a:ext cx="2198359" cy="2931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E59C7A41-CCF5-C682-869B-F4DCD66083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" r="22193" b="6720"/>
          <a:stretch/>
        </p:blipFill>
        <p:spPr bwMode="auto">
          <a:xfrm>
            <a:off x="8239203" y="3720559"/>
            <a:ext cx="2298906" cy="3093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521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powerpointbase.com-1090</Template>
  <TotalTime>1693</TotalTime>
  <Words>1191</Words>
  <Application>Microsoft Office PowerPoint</Application>
  <DocSecurity>0</DocSecurity>
  <PresentationFormat>Широкоэкранный</PresentationFormat>
  <Paragraphs>312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YS Text</vt:lpstr>
      <vt:lpstr>Тема Office</vt:lpstr>
      <vt:lpstr>Тюмень Вашего Дня: Электронный Тур-Агент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Качественные результаты: 1. Пользователи будут иметь удобный и быстрый доступ к информации о мероприятиях, что сэкономит их время.  2. Пользователи будут более активными в посещении мероприятий и досуге благодаря улучшенному доступу к информации.  3. Местные организаторы мероприятий и бизнесы смогут продвигать свои услуги и мероприятия.  4. Рекламные партнеры и организаторы мероприятий увидят увеличение своих доходов благодаря более широкой аудитории.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Наталья</cp:lastModifiedBy>
  <cp:revision>96</cp:revision>
  <dcterms:created xsi:type="dcterms:W3CDTF">2023-09-23T09:41:00Z</dcterms:created>
  <dcterms:modified xsi:type="dcterms:W3CDTF">2023-10-24T14:35:41Z</dcterms:modified>
  <cp:category/>
  <dc:identifier/>
  <cp:contentStatus/>
  <dc:language/>
  <cp:version/>
</cp:coreProperties>
</file>