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sldIdLst>
    <p:sldId id="256" r:id="rId5"/>
    <p:sldId id="273" r:id="rId6"/>
    <p:sldId id="272" r:id="rId7"/>
    <p:sldId id="286" r:id="rId8"/>
    <p:sldId id="294" r:id="rId9"/>
    <p:sldId id="289" r:id="rId10"/>
    <p:sldId id="287" r:id="rId11"/>
    <p:sldId id="288" r:id="rId12"/>
    <p:sldId id="29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CBF4"/>
    <a:srgbClr val="FFC000"/>
    <a:srgbClr val="A9D18E"/>
    <a:srgbClr val="FF8181"/>
    <a:srgbClr val="FF5B5B"/>
    <a:srgbClr val="595959"/>
    <a:srgbClr val="7F7F7F"/>
    <a:srgbClr val="404040"/>
    <a:srgbClr val="F2F2F2"/>
    <a:srgbClr val="F8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B401B-4E23-C313-B489-38B7AAFC0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11F996-6BE7-9B45-B7B1-62FCD265A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E21580-5872-C78C-CA61-7ADCC6BF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4CE9F0-7538-598D-3B24-24CE7F14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90619E-A563-CBE1-5A19-AC58A3BD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4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BE662C-B6C0-A36B-A9A0-7313E628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12F03-B93B-2FE5-E5BB-561F9EC3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8A0EF2-AA55-7080-5ECD-7AF8F10AB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1C5306-D632-7CA6-5A21-8FC734B6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F0D324-614E-C60F-8060-A9FB0D5A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61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D65C1-7899-8238-6285-AD469AE62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619991-6747-69CD-E135-2F047CB6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F183D-A457-531C-080F-D439D72F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527D92-DC06-22B6-2BDC-8A94B131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776B84-5D9B-CDCC-9798-8B09549F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D4722-F967-1A02-CC1F-599DE975E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3DEAF3-DE03-2E48-C88D-AC631C54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E9F896-BA5A-6BC6-BB7F-DAD6510EC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F7B8B7-B9EF-9F33-7EF0-DEB53A7F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FA02ED-77F0-577B-3486-87D81E24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D1580B-C4F6-E6F0-22C5-708373D00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5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949C4-D82C-274C-C511-DE297008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E5A1BF-78FA-D1C5-D6B1-A2A65456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0A38A6-4517-CE1E-C1B4-EC036AA84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F34157-BFD7-AB54-0D90-A0A547CA4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ECE715-61AF-8A00-FCD2-097216A82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428697-515E-1CB5-E7E8-30BF8FE0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BF52EB-1B58-A37E-C3F5-71EB8572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7A12D7-CF2D-232C-495F-7F985DD1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16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383F0-3D83-6D8A-CD41-1576EE06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157C9D-8890-8BE2-93AE-2B4A8351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114D69-2402-553A-B659-5DDB5060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06A53F-44E0-201B-E42A-5411861A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52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90A47D2-F615-2098-DFC3-521BC1D8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F210CA-3E59-7CBB-81ED-DDC653D5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260002-2A2B-2FBF-FE47-4DB0CB43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74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5119C-6C23-ADC2-FC75-3550A57E7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A30F2D-9DC9-A219-445E-AD132B01D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52251B-87DF-19B1-48B0-633F25482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68BDA2-6538-EEA7-8798-13D5D2A1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702D6A-FBC5-9145-7D28-2EABBB13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F1A026-AC63-B8E1-3DE7-9A466087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2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05467-BCD0-2F57-39A1-7B274740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527864-7CEB-0810-8157-6CBE4A72B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C2C2E1-E3D7-0244-F02C-077B7D429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027C27-FA02-8B38-431F-621370885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07D5EA-C55D-B59B-8E2F-99B09FAB4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F6F388-05BD-D55C-E01D-9386FD4C2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2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24053-B4CB-5CDB-8468-C404F8305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D68168-2C3D-75AF-ADBE-DD739FC32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9DAF99-529F-444B-CDED-FFBAFA12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1F927B-FEF0-F28A-461F-BF7F6346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F30BE9-959D-4E06-29A5-9CC04FDC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4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ABC951D-2244-DFA1-12C0-D46328AFD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DFB5E-9D36-6B2A-8838-D196016AD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9458A0-2B54-075E-C388-29444F4F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59179E-A10B-B097-64EB-947749AB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7468F3-3DAA-3F64-D47B-A478355A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72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BEE98-2E63-A65D-D2E9-F10BEA59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EDE54E-315F-33F0-40B5-AC96F1EE4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590B7-A76A-08DB-168A-91CA463FB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1D61F-1D4C-4995-8460-A71A77CBC07E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58807F-2DB0-C61B-69A8-6E5A92B47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8EB3D6-6DD0-97F1-F04C-79DAA7216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84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0B7D68-6E70-E8C8-E8AB-6D738B84D067}"/>
              </a:ext>
            </a:extLst>
          </p:cNvPr>
          <p:cNvCxnSpPr>
            <a:cxnSpLocks/>
          </p:cNvCxnSpPr>
          <p:nvPr/>
        </p:nvCxnSpPr>
        <p:spPr>
          <a:xfrm>
            <a:off x="5862812" y="-299258"/>
            <a:ext cx="8894873" cy="94765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A3A441-69B3-E23A-AA95-A97A44F338C0}"/>
              </a:ext>
            </a:extLst>
          </p:cNvPr>
          <p:cNvSpPr txBox="1"/>
          <p:nvPr/>
        </p:nvSpPr>
        <p:spPr>
          <a:xfrm>
            <a:off x="1893371" y="1856451"/>
            <a:ext cx="842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проект з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52981-331C-323B-7AC8-4693EF2CB10D}"/>
              </a:ext>
            </a:extLst>
          </p:cNvPr>
          <p:cNvSpPr txBox="1"/>
          <p:nvPr/>
        </p:nvSpPr>
        <p:spPr>
          <a:xfrm>
            <a:off x="2683329" y="220453"/>
            <a:ext cx="6825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МИНИСТЕРСТВО НАУКИ И ВЫСШЕГО ОБРАЗОВАНИЯ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РОССИЙСКОЙ ФЕДЕРАЦИИ</a:t>
            </a: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Федеральное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государственное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автономное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образовательное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учреждение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высшего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образования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«ЮЖНЫЙ ФЕДЕРАЛЬНЫЙ УНИВЕРСИТЕТ»</a:t>
            </a:r>
          </a:p>
        </p:txBody>
      </p:sp>
      <p:pic>
        <p:nvPicPr>
          <p:cNvPr id="16" name="Picture 2" descr="АБИТУРИЕНТ-2016">
            <a:extLst>
              <a:ext uri="{FF2B5EF4-FFF2-40B4-BE49-F238E27FC236}">
                <a16:creationId xmlns:a16="http://schemas.microsoft.com/office/drawing/2014/main" id="{E2823F33-2DAE-B307-59B9-9A357FFA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54" y="99781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734718-CD84-19E3-CC29-E9C47A857F7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Витрина студенческих проектов">
            <a:extLst>
              <a:ext uri="{FF2B5EF4-FFF2-40B4-BE49-F238E27FC236}">
                <a16:creationId xmlns:a16="http://schemas.microsoft.com/office/drawing/2014/main" id="{B1279436-EB2B-07C7-4457-B4BB4597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11" y="318596"/>
            <a:ext cx="1171024" cy="58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feduNet">
            <a:extLst>
              <a:ext uri="{FF2B5EF4-FFF2-40B4-BE49-F238E27FC236}">
                <a16:creationId xmlns:a16="http://schemas.microsoft.com/office/drawing/2014/main" id="{92F29165-83DE-469C-E429-A3BC6795C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8" y="1189948"/>
            <a:ext cx="1868874" cy="40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4710D96C-8DB9-B3F1-CEC9-936D87E32E3F}"/>
              </a:ext>
            </a:extLst>
          </p:cNvPr>
          <p:cNvSpPr/>
          <p:nvPr/>
        </p:nvSpPr>
        <p:spPr>
          <a:xfrm>
            <a:off x="8129291" y="2537673"/>
            <a:ext cx="7560000" cy="7560000"/>
          </a:xfrm>
          <a:prstGeom prst="ellipse">
            <a:avLst/>
          </a:prstGeom>
          <a:noFill/>
          <a:ln w="22225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5BB1E29-020F-85D3-02EA-D95873816C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2DF654-DEA3-D459-6767-465860677B36}"/>
              </a:ext>
            </a:extLst>
          </p:cNvPr>
          <p:cNvCxnSpPr>
            <a:cxnSpLocks/>
          </p:cNvCxnSpPr>
          <p:nvPr/>
        </p:nvCxnSpPr>
        <p:spPr>
          <a:xfrm>
            <a:off x="-631767" y="6317673"/>
            <a:ext cx="14309452" cy="14021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DD6B1E7-FB02-965E-E30D-7ABC2D022054}"/>
              </a:ext>
            </a:extLst>
          </p:cNvPr>
          <p:cNvGrpSpPr/>
          <p:nvPr/>
        </p:nvGrpSpPr>
        <p:grpSpPr>
          <a:xfrm>
            <a:off x="10281321" y="4202147"/>
            <a:ext cx="3600000" cy="3726853"/>
            <a:chOff x="10281321" y="4202147"/>
            <a:chExt cx="3600000" cy="372685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6ACE0C6-BDBF-06F1-A5B9-236EC80CF2D8}"/>
                </a:ext>
              </a:extLst>
            </p:cNvPr>
            <p:cNvGrpSpPr/>
            <p:nvPr/>
          </p:nvGrpSpPr>
          <p:grpSpPr>
            <a:xfrm>
              <a:off x="10281321" y="4301499"/>
              <a:ext cx="3600000" cy="3627501"/>
              <a:chOff x="10281321" y="4301499"/>
              <a:chExt cx="3600000" cy="3627501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A022AD0D-FBCC-41C3-30AC-038949B95E16}"/>
                  </a:ext>
                </a:extLst>
              </p:cNvPr>
              <p:cNvSpPr/>
              <p:nvPr/>
            </p:nvSpPr>
            <p:spPr>
              <a:xfrm>
                <a:off x="10281321" y="4329000"/>
                <a:ext cx="3600000" cy="360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85000"/>
                  </a:schemeClr>
                </a:solidFill>
                <a:prstDash val="lg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Дуга 26">
                <a:extLst>
                  <a:ext uri="{FF2B5EF4-FFF2-40B4-BE49-F238E27FC236}">
                    <a16:creationId xmlns:a16="http://schemas.microsoft.com/office/drawing/2014/main" id="{F6B5F268-C284-20E5-9924-703BEE2ECF47}"/>
                  </a:ext>
                </a:extLst>
              </p:cNvPr>
              <p:cNvSpPr/>
              <p:nvPr/>
            </p:nvSpPr>
            <p:spPr>
              <a:xfrm rot="16853804">
                <a:off x="10281321" y="4301499"/>
                <a:ext cx="3600000" cy="3600000"/>
              </a:xfrm>
              <a:prstGeom prst="arc">
                <a:avLst>
                  <a:gd name="adj1" fmla="val 16783665"/>
                  <a:gd name="adj2" fmla="val 17382949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BE7A7BF3-AF17-1528-1FA9-B6E12C3713E5}"/>
                </a:ext>
              </a:extLst>
            </p:cNvPr>
            <p:cNvSpPr/>
            <p:nvPr/>
          </p:nvSpPr>
          <p:spPr>
            <a:xfrm rot="3985644">
              <a:off x="10281321" y="4202147"/>
              <a:ext cx="3600000" cy="3600000"/>
            </a:xfrm>
            <a:prstGeom prst="arc">
              <a:avLst>
                <a:gd name="adj1" fmla="val 16783665"/>
                <a:gd name="adj2" fmla="val 19093995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B0813954-B9A2-A6A1-A299-F3725DD81342}"/>
              </a:ext>
            </a:extLst>
          </p:cNvPr>
          <p:cNvGrpSpPr/>
          <p:nvPr/>
        </p:nvGrpSpPr>
        <p:grpSpPr>
          <a:xfrm>
            <a:off x="9209291" y="3338333"/>
            <a:ext cx="5400000" cy="5501005"/>
            <a:chOff x="9209291" y="3338333"/>
            <a:chExt cx="5400000" cy="5501005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7981A4A-426C-36DA-AD66-F4B7FF039ACB}"/>
                </a:ext>
              </a:extLst>
            </p:cNvPr>
            <p:cNvGrpSpPr/>
            <p:nvPr/>
          </p:nvGrpSpPr>
          <p:grpSpPr>
            <a:xfrm>
              <a:off x="9209291" y="3338333"/>
              <a:ext cx="5400000" cy="5400001"/>
              <a:chOff x="9209291" y="3338333"/>
              <a:chExt cx="5400000" cy="5400001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CA1A3570-9E8E-946F-3AD4-04AA1C8870EB}"/>
                  </a:ext>
                </a:extLst>
              </p:cNvPr>
              <p:cNvSpPr/>
              <p:nvPr/>
            </p:nvSpPr>
            <p:spPr>
              <a:xfrm>
                <a:off x="9209291" y="3410709"/>
                <a:ext cx="5333526" cy="5327625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Дуга 23">
                <a:extLst>
                  <a:ext uri="{FF2B5EF4-FFF2-40B4-BE49-F238E27FC236}">
                    <a16:creationId xmlns:a16="http://schemas.microsoft.com/office/drawing/2014/main" id="{15F340E2-9D59-B6FB-0213-87F53DC54A44}"/>
                  </a:ext>
                </a:extLst>
              </p:cNvPr>
              <p:cNvSpPr/>
              <p:nvPr/>
            </p:nvSpPr>
            <p:spPr>
              <a:xfrm rot="18036502">
                <a:off x="9278715" y="3335383"/>
                <a:ext cx="5327625" cy="5333526"/>
              </a:xfrm>
              <a:prstGeom prst="arc">
                <a:avLst>
                  <a:gd name="adj1" fmla="val 16615145"/>
                  <a:gd name="adj2" fmla="val 18599872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5332C71E-3DA8-766B-E958-A20FCE422BE8}"/>
                </a:ext>
              </a:extLst>
            </p:cNvPr>
            <p:cNvSpPr/>
            <p:nvPr/>
          </p:nvSpPr>
          <p:spPr>
            <a:xfrm rot="6365980">
              <a:off x="9278715" y="3508763"/>
              <a:ext cx="5327625" cy="5333526"/>
            </a:xfrm>
            <a:prstGeom prst="arc">
              <a:avLst>
                <a:gd name="adj1" fmla="val 16615145"/>
                <a:gd name="adj2" fmla="val 20009281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DFD55D-2154-6711-7F40-10C35482B9B4}"/>
              </a:ext>
            </a:extLst>
          </p:cNvPr>
          <p:cNvSpPr txBox="1"/>
          <p:nvPr/>
        </p:nvSpPr>
        <p:spPr>
          <a:xfrm>
            <a:off x="4058924" y="4613656"/>
            <a:ext cx="4582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Заказчик: </a:t>
            </a:r>
            <a:r>
              <a:rPr lang="ru-RU" sz="1800" dirty="0">
                <a:solidFill>
                  <a:srgbClr val="595959"/>
                </a:solidFill>
                <a:latin typeface="Century Gothic" panose="020B0502020202020204" pitchFamily="34" charset="0"/>
              </a:rPr>
              <a:t>Кафедра дошкольного образования ЮФУ</a:t>
            </a:r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62334FB-7F37-4F4B-A9F7-1E457F7866C0}"/>
              </a:ext>
            </a:extLst>
          </p:cNvPr>
          <p:cNvGrpSpPr/>
          <p:nvPr/>
        </p:nvGrpSpPr>
        <p:grpSpPr>
          <a:xfrm>
            <a:off x="3590803" y="2441434"/>
            <a:ext cx="5140129" cy="1817279"/>
            <a:chOff x="3736363" y="862005"/>
            <a:chExt cx="5233163" cy="1747144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6D03ABB9-5599-536E-C88C-9C34EA752E48}"/>
                </a:ext>
              </a:extLst>
            </p:cNvPr>
            <p:cNvSpPr/>
            <p:nvPr/>
          </p:nvSpPr>
          <p:spPr>
            <a:xfrm>
              <a:off x="3736363" y="862005"/>
              <a:ext cx="5233162" cy="1747144"/>
            </a:xfrm>
            <a:prstGeom prst="roundRect">
              <a:avLst>
                <a:gd name="adj" fmla="val 604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D3E71745-EB56-45FD-3BF8-D5BAC91FC87D}"/>
                </a:ext>
              </a:extLst>
            </p:cNvPr>
            <p:cNvSpPr/>
            <p:nvPr/>
          </p:nvSpPr>
          <p:spPr>
            <a:xfrm>
              <a:off x="3854573" y="1016725"/>
              <a:ext cx="2370659" cy="141360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latin typeface="Century Gothic" panose="020B0502020202020204" pitchFamily="34" charset="0"/>
                </a:rPr>
                <a:t>Pre</a:t>
              </a:r>
              <a:endParaRPr lang="ru-RU" sz="9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38EC2B-F3D0-327C-16DD-99975ADCAE56}"/>
                </a:ext>
              </a:extLst>
            </p:cNvPr>
            <p:cNvSpPr txBox="1"/>
            <p:nvPr/>
          </p:nvSpPr>
          <p:spPr>
            <a:xfrm>
              <a:off x="6525819" y="970269"/>
              <a:ext cx="2443707" cy="1509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entury Gothic" panose="020B0502020202020204" pitchFamily="34" charset="0"/>
                </a:rPr>
                <a:t>Eng</a:t>
              </a:r>
              <a:endParaRPr lang="ru-RU" sz="9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id="{4F8225D5-961B-F220-F534-E4519BD2DF0A}"/>
              </a:ext>
            </a:extLst>
          </p:cNvPr>
          <p:cNvSpPr/>
          <p:nvPr/>
        </p:nvSpPr>
        <p:spPr>
          <a:xfrm>
            <a:off x="6113176" y="3580721"/>
            <a:ext cx="288000" cy="288000"/>
          </a:xfrm>
          <a:prstGeom prst="ellipse">
            <a:avLst/>
          </a:prstGeom>
          <a:solidFill>
            <a:srgbClr val="61CBF4"/>
          </a:solidFill>
          <a:ln>
            <a:solidFill>
              <a:srgbClr val="61CB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40980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Заказчик проекта: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CCB784FF-7933-2CCC-90CE-EA9555437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2080" y="35738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B20EF24-5004-7CD5-55EA-F5A66735D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" t="2169" r="1859" b="3193"/>
          <a:stretch/>
        </p:blipFill>
        <p:spPr bwMode="auto">
          <a:xfrm>
            <a:off x="1810263" y="1271120"/>
            <a:ext cx="2523394" cy="245624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9B5A0E-6A83-346E-1744-AE9F768BCD59}"/>
              </a:ext>
            </a:extLst>
          </p:cNvPr>
          <p:cNvSpPr txBox="1"/>
          <p:nvPr/>
        </p:nvSpPr>
        <p:spPr>
          <a:xfrm>
            <a:off x="1437799" y="3789265"/>
            <a:ext cx="3520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Кафедра дошкольного образования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2A4C16A-1EB2-E51E-B49A-E742F226B530}"/>
              </a:ext>
            </a:extLst>
          </p:cNvPr>
          <p:cNvCxnSpPr>
            <a:cxnSpLocks/>
          </p:cNvCxnSpPr>
          <p:nvPr/>
        </p:nvCxnSpPr>
        <p:spPr>
          <a:xfrm>
            <a:off x="4806940" y="2475500"/>
            <a:ext cx="2658194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0E8A8A-4855-24CD-BAF6-071DBC0D51F3}"/>
              </a:ext>
            </a:extLst>
          </p:cNvPr>
          <p:cNvSpPr txBox="1"/>
          <p:nvPr/>
        </p:nvSpPr>
        <p:spPr>
          <a:xfrm>
            <a:off x="8096144" y="918108"/>
            <a:ext cx="215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Контактное лицо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B26A19-8B76-9963-FA89-5B524D97DBB0}"/>
              </a:ext>
            </a:extLst>
          </p:cNvPr>
          <p:cNvSpPr txBox="1"/>
          <p:nvPr/>
        </p:nvSpPr>
        <p:spPr>
          <a:xfrm>
            <a:off x="2071827" y="918108"/>
            <a:ext cx="190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Организация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B2A957-A130-7940-2F34-420063727A35}"/>
              </a:ext>
            </a:extLst>
          </p:cNvPr>
          <p:cNvSpPr txBox="1"/>
          <p:nvPr/>
        </p:nvSpPr>
        <p:spPr>
          <a:xfrm>
            <a:off x="7465134" y="3789265"/>
            <a:ext cx="3520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Лебедев Дмитрий Алексеевич</a:t>
            </a:r>
          </a:p>
          <a:p>
            <a:pPr algn="ctr"/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старший преподаватель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F6726902-E4DE-313A-A087-36D390190232}"/>
              </a:ext>
            </a:extLst>
          </p:cNvPr>
          <p:cNvCxnSpPr>
            <a:cxnSpLocks/>
          </p:cNvCxnSpPr>
          <p:nvPr/>
        </p:nvCxnSpPr>
        <p:spPr>
          <a:xfrm>
            <a:off x="6166528" y="3862763"/>
            <a:ext cx="0" cy="1200357"/>
          </a:xfrm>
          <a:prstGeom prst="straightConnector1">
            <a:avLst/>
          </a:prstGeom>
          <a:ln w="76200" cap="flat" cmpd="sng" algn="ctr">
            <a:solidFill>
              <a:srgbClr val="7F7F7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B74EB7E-D855-B59F-8952-9E30D3E4435D}"/>
              </a:ext>
            </a:extLst>
          </p:cNvPr>
          <p:cNvSpPr txBox="1"/>
          <p:nvPr/>
        </p:nvSpPr>
        <p:spPr>
          <a:xfrm>
            <a:off x="3118528" y="51156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Создание методического комплекса по обучению детей дошкольного возраста иностранному языку</a:t>
            </a:r>
            <a:endParaRPr lang="ru-RU" sz="1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37DECC76-64F1-600A-84C1-11F8B207EC0C}"/>
              </a:ext>
            </a:extLst>
          </p:cNvPr>
          <p:cNvSpPr/>
          <p:nvPr/>
        </p:nvSpPr>
        <p:spPr>
          <a:xfrm>
            <a:off x="5033696" y="3315105"/>
            <a:ext cx="2265664" cy="495138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Цель проекта: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709C852-DF86-4164-B388-10FD25557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" t="3245" r="-2988" b="5947"/>
          <a:stretch/>
        </p:blipFill>
        <p:spPr bwMode="auto">
          <a:xfrm>
            <a:off x="8103610" y="1297720"/>
            <a:ext cx="1996593" cy="234295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331A4-7E6C-A44C-CDA9-5D404FCBA372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19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5" grpId="0"/>
      <p:bldP spid="15" grpId="0"/>
      <p:bldP spid="26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CD4B03-2437-5B04-241F-9165BFE57A23}"/>
              </a:ext>
            </a:extLst>
          </p:cNvPr>
          <p:cNvSpPr txBox="1"/>
          <p:nvPr/>
        </p:nvSpPr>
        <p:spPr>
          <a:xfrm>
            <a:off x="5525953" y="1497738"/>
            <a:ext cx="719545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Century Gothic"/>
              </a:rPr>
              <a:t>П</a:t>
            </a:r>
            <a:r>
              <a:rPr lang="en-US" sz="2400" dirty="0" err="1">
                <a:solidFill>
                  <a:srgbClr val="595959"/>
                </a:solidFill>
                <a:latin typeface="Century Gothic"/>
              </a:rPr>
              <a:t>едагоги</a:t>
            </a:r>
            <a:r>
              <a:rPr lang="en-US" sz="2400" dirty="0">
                <a:solidFill>
                  <a:srgbClr val="595959"/>
                </a:solidFill>
                <a:latin typeface="Century Gothic"/>
              </a:rPr>
              <a:t> дошкольного образования</a:t>
            </a:r>
            <a:endParaRPr lang="ru-RU" sz="2400" dirty="0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E3A7C6-5DC7-1389-5E75-F474F9269C73}"/>
              </a:ext>
            </a:extLst>
          </p:cNvPr>
          <p:cNvSpPr/>
          <p:nvPr/>
        </p:nvSpPr>
        <p:spPr>
          <a:xfrm>
            <a:off x="649628" y="1429214"/>
            <a:ext cx="3548742" cy="598714"/>
          </a:xfrm>
          <a:prstGeom prst="round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entury Gothic"/>
                <a:cs typeface="Calibri"/>
              </a:rPr>
              <a:t>Целевая аудитория: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03595F-17A9-C374-B691-C81B8581E781}"/>
              </a:ext>
            </a:extLst>
          </p:cNvPr>
          <p:cNvSpPr/>
          <p:nvPr/>
        </p:nvSpPr>
        <p:spPr>
          <a:xfrm>
            <a:off x="649628" y="3469370"/>
            <a:ext cx="3548742" cy="849085"/>
          </a:xfrm>
          <a:prstGeom prst="round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dirty="0">
                <a:latin typeface="Century Gothic"/>
                <a:cs typeface="Calibri"/>
              </a:rPr>
              <a:t>Проблема целевой аудитории: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AA127-A0AD-C3F5-958B-20B660BA97B8}"/>
              </a:ext>
            </a:extLst>
          </p:cNvPr>
          <p:cNvSpPr txBox="1"/>
          <p:nvPr/>
        </p:nvSpPr>
        <p:spPr>
          <a:xfrm>
            <a:off x="4701309" y="3429000"/>
            <a:ext cx="739601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Century Gothic"/>
                <a:cs typeface="Arial"/>
              </a:rPr>
              <a:t>Недостаток/отсутствие современного методического инструментария для обучения детей дошкольного возраста иностранному языку.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1EEC5-3D41-7405-7F87-E42CD322408B}"/>
              </a:ext>
            </a:extLst>
          </p:cNvPr>
          <p:cNvSpPr txBox="1"/>
          <p:nvPr/>
        </p:nvSpPr>
        <p:spPr>
          <a:xfrm>
            <a:off x="182880" y="164977"/>
            <a:ext cx="6522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Целевая аудитория: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F4EF0-4E84-F213-8931-E64EF523B6DE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714DFC-3777-6FD2-239B-66AE063CA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547548" y="4607606"/>
            <a:ext cx="1520771" cy="1520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C15FB2-3CA5-22EA-7EFF-47800C9754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4701309" y="1339819"/>
            <a:ext cx="688109" cy="68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76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Пожелания и ограничения заказчика:</a:t>
            </a: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CCB784FF-7933-2CCC-90CE-EA9555437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2080" y="373639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5A098-2D2A-F868-1D52-9FEF62C906BF}"/>
              </a:ext>
            </a:extLst>
          </p:cNvPr>
          <p:cNvSpPr txBox="1"/>
          <p:nvPr/>
        </p:nvSpPr>
        <p:spPr>
          <a:xfrm>
            <a:off x="4139512" y="1166408"/>
            <a:ext cx="79132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Комплексная методическая разработка для педагогов дошкольного образования по обучению детей английскому языку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F557FAE-DD28-AED0-7FA2-22C8C3CB284B}"/>
              </a:ext>
            </a:extLst>
          </p:cNvPr>
          <p:cNvSpPr/>
          <p:nvPr/>
        </p:nvSpPr>
        <p:spPr>
          <a:xfrm>
            <a:off x="715696" y="1153053"/>
            <a:ext cx="3094304" cy="1115117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Ожидаемая форма продукта проекта: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F7BD52E-28DB-BC30-9E2A-764511F89363}"/>
              </a:ext>
            </a:extLst>
          </p:cNvPr>
          <p:cNvSpPr/>
          <p:nvPr/>
        </p:nvSpPr>
        <p:spPr>
          <a:xfrm>
            <a:off x="4548848" y="2725466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Ограничения: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ED7BC61-D7AA-4C53-DCAB-A8D590217384}"/>
              </a:ext>
            </a:extLst>
          </p:cNvPr>
          <p:cNvSpPr/>
          <p:nvPr/>
        </p:nvSpPr>
        <p:spPr>
          <a:xfrm>
            <a:off x="715696" y="3651245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Технические: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329EFC5-BE37-3042-1C7A-492AC4B3B421}"/>
              </a:ext>
            </a:extLst>
          </p:cNvPr>
          <p:cNvSpPr/>
          <p:nvPr/>
        </p:nvSpPr>
        <p:spPr>
          <a:xfrm>
            <a:off x="715696" y="4318638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Эргономика: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6DDC95-E050-B1A7-FFBF-79DD6E24BB03}"/>
              </a:ext>
            </a:extLst>
          </p:cNvPr>
          <p:cNvSpPr txBox="1"/>
          <p:nvPr/>
        </p:nvSpPr>
        <p:spPr>
          <a:xfrm>
            <a:off x="3901440" y="3576081"/>
            <a:ext cx="7913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недостаток оборудования для создания цифрового инструментария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0BBB0B-6C4E-8E0C-2946-9BC1190877D7}"/>
              </a:ext>
            </a:extLst>
          </p:cNvPr>
          <p:cNvSpPr txBox="1"/>
          <p:nvPr/>
        </p:nvSpPr>
        <p:spPr>
          <a:xfrm>
            <a:off x="3924698" y="4205972"/>
            <a:ext cx="75748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учет ограничения времени использования цифровых технологий детьми, как пользователями продукта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B85242-C2F3-EAA1-E2C8-C0979D83CA3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A4DD5B0-690B-31EC-4A2E-5ACEC70FA155}"/>
              </a:ext>
            </a:extLst>
          </p:cNvPr>
          <p:cNvSpPr/>
          <p:nvPr/>
        </p:nvSpPr>
        <p:spPr>
          <a:xfrm>
            <a:off x="715696" y="4991222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Кадровые: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1732608-1BCA-C191-D7CB-CB125BA36681}"/>
              </a:ext>
            </a:extLst>
          </p:cNvPr>
          <p:cNvSpPr/>
          <p:nvPr/>
        </p:nvSpPr>
        <p:spPr>
          <a:xfrm>
            <a:off x="715696" y="5663806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Экономические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6161D-5FD8-8DAF-EE5E-2E4C22D6BB99}"/>
              </a:ext>
            </a:extLst>
          </p:cNvPr>
          <p:cNvSpPr txBox="1"/>
          <p:nvPr/>
        </p:nvSpPr>
        <p:spPr>
          <a:xfrm>
            <a:off x="3901440" y="4852372"/>
            <a:ext cx="75748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ограничения в специалистах IT-сферы, сферы экономики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1A664-09D9-94CF-4D46-D86521351FF0}"/>
              </a:ext>
            </a:extLst>
          </p:cNvPr>
          <p:cNvSpPr txBox="1"/>
          <p:nvPr/>
        </p:nvSpPr>
        <p:spPr>
          <a:xfrm>
            <a:off x="3924698" y="5663806"/>
            <a:ext cx="75748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ограниченный бюджет на разработку проекта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94839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1" grpId="0" animBg="1"/>
      <p:bldP spid="13" grpId="0" animBg="1"/>
      <p:bldP spid="17" grpId="0"/>
      <p:bldP spid="22" grpId="0"/>
      <p:bldP spid="3" grpId="0" animBg="1"/>
      <p:bldP spid="4" grpId="0" animBg="1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100DC7B-54AD-FF05-455E-BFA9E37AE8F6}"/>
              </a:ext>
            </a:extLst>
          </p:cNvPr>
          <p:cNvGrpSpPr/>
          <p:nvPr/>
        </p:nvGrpSpPr>
        <p:grpSpPr>
          <a:xfrm>
            <a:off x="3525935" y="621977"/>
            <a:ext cx="5140129" cy="1817279"/>
            <a:chOff x="3736363" y="862005"/>
            <a:chExt cx="5233163" cy="1747144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BD956ED-B633-0E2B-1639-43601DE4E5C4}"/>
                </a:ext>
              </a:extLst>
            </p:cNvPr>
            <p:cNvSpPr/>
            <p:nvPr/>
          </p:nvSpPr>
          <p:spPr>
            <a:xfrm>
              <a:off x="3736363" y="862005"/>
              <a:ext cx="5233162" cy="1747144"/>
            </a:xfrm>
            <a:prstGeom prst="roundRect">
              <a:avLst>
                <a:gd name="adj" fmla="val 604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2FF4B2D1-59E0-0124-2A4F-FDBB6D37CC0F}"/>
                </a:ext>
              </a:extLst>
            </p:cNvPr>
            <p:cNvSpPr/>
            <p:nvPr/>
          </p:nvSpPr>
          <p:spPr>
            <a:xfrm>
              <a:off x="3854573" y="1016725"/>
              <a:ext cx="2370659" cy="141360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latin typeface="Century Gothic" panose="020B0502020202020204" pitchFamily="34" charset="0"/>
                </a:rPr>
                <a:t>Pre</a:t>
              </a:r>
              <a:endParaRPr lang="ru-RU" sz="9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66FC876-21DE-C9FF-F0FA-154A09707A52}"/>
                </a:ext>
              </a:extLst>
            </p:cNvPr>
            <p:cNvSpPr txBox="1"/>
            <p:nvPr/>
          </p:nvSpPr>
          <p:spPr>
            <a:xfrm>
              <a:off x="6525819" y="970269"/>
              <a:ext cx="2443707" cy="1509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entury Gothic" panose="020B0502020202020204" pitchFamily="34" charset="0"/>
                </a:rPr>
                <a:t>Eng</a:t>
              </a:r>
              <a:endParaRPr lang="ru-RU" sz="9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Овал 26">
            <a:extLst>
              <a:ext uri="{FF2B5EF4-FFF2-40B4-BE49-F238E27FC236}">
                <a16:creationId xmlns:a16="http://schemas.microsoft.com/office/drawing/2014/main" id="{7E92A673-7BB3-CCA2-F5B9-52EC15264B7B}"/>
              </a:ext>
            </a:extLst>
          </p:cNvPr>
          <p:cNvSpPr/>
          <p:nvPr/>
        </p:nvSpPr>
        <p:spPr>
          <a:xfrm>
            <a:off x="6048308" y="1761264"/>
            <a:ext cx="288000" cy="288000"/>
          </a:xfrm>
          <a:prstGeom prst="ellipse">
            <a:avLst/>
          </a:prstGeom>
          <a:solidFill>
            <a:srgbClr val="61CBF4"/>
          </a:solidFill>
          <a:ln>
            <a:solidFill>
              <a:srgbClr val="61CB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396240" y="23609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Наше решение: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3D484D-E94C-23F9-489A-3996079165C4}"/>
              </a:ext>
            </a:extLst>
          </p:cNvPr>
          <p:cNvSpPr/>
          <p:nvPr/>
        </p:nvSpPr>
        <p:spPr>
          <a:xfrm>
            <a:off x="936313" y="2370918"/>
            <a:ext cx="10511989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комплексная методическая база для педагогов дошкольного образования, которая будет решать проблему недостатка/неактуальности имеющихся материалов для эффективного и комфортного обучения дошкольников иностранному языку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616E1A-9E1A-C554-14A3-9B9BC4066259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BAA1F50-F648-CBA7-A420-E12E62068494}"/>
              </a:ext>
            </a:extLst>
          </p:cNvPr>
          <p:cNvSpPr/>
          <p:nvPr/>
        </p:nvSpPr>
        <p:spPr>
          <a:xfrm>
            <a:off x="4693584" y="3802063"/>
            <a:ext cx="2804830" cy="45116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видео-</a:t>
            </a:r>
            <a:r>
              <a:rPr lang="ru-RU" sz="24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саммари</a:t>
            </a:r>
            <a:endParaRPr lang="ru-RU" sz="24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F5C5DD4-4849-5A9C-6437-72FFE3ADFDAD}"/>
              </a:ext>
            </a:extLst>
          </p:cNvPr>
          <p:cNvSpPr/>
          <p:nvPr/>
        </p:nvSpPr>
        <p:spPr>
          <a:xfrm>
            <a:off x="4693584" y="4337044"/>
            <a:ext cx="2804830" cy="451161"/>
          </a:xfrm>
          <a:prstGeom prst="roundRect">
            <a:avLst/>
          </a:prstGeom>
          <a:solidFill>
            <a:srgbClr val="61CB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игры</a:t>
            </a:r>
            <a:endParaRPr lang="ru-RU" sz="24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BDFAD8-063B-87C1-C1CF-BC6C606FFD1F}"/>
              </a:ext>
            </a:extLst>
          </p:cNvPr>
          <p:cNvSpPr/>
          <p:nvPr/>
        </p:nvSpPr>
        <p:spPr>
          <a:xfrm>
            <a:off x="4693584" y="4872025"/>
            <a:ext cx="2804830" cy="451161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упражнения </a:t>
            </a:r>
            <a:endParaRPr lang="ru-RU" sz="24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982B4F8-4E5E-37BB-277D-A25817BC3EDF}"/>
              </a:ext>
            </a:extLst>
          </p:cNvPr>
          <p:cNvSpPr/>
          <p:nvPr/>
        </p:nvSpPr>
        <p:spPr>
          <a:xfrm>
            <a:off x="1474728" y="5918500"/>
            <a:ext cx="9242542" cy="456816"/>
          </a:xfrm>
          <a:prstGeom prst="roundRect">
            <a:avLst/>
          </a:prstGeom>
          <a:solidFill>
            <a:srgbClr val="61CB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Методические рекомендации для педагогов и родителей</a:t>
            </a:r>
            <a:endParaRPr lang="ru-RU" sz="24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8796BFF-D093-133D-046F-9D3DAFC042E4}"/>
              </a:ext>
            </a:extLst>
          </p:cNvPr>
          <p:cNvSpPr/>
          <p:nvPr/>
        </p:nvSpPr>
        <p:spPr>
          <a:xfrm>
            <a:off x="1767671" y="5400668"/>
            <a:ext cx="8656656" cy="45116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Настольно-печатный материал для оффлайн занятий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99275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Дальнейшая работа над проектом:</a:t>
            </a: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CCB784FF-7933-2CCC-90CE-EA9555437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2080" y="373639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5A098-2D2A-F868-1D52-9FEF62C906BF}"/>
              </a:ext>
            </a:extLst>
          </p:cNvPr>
          <p:cNvSpPr txBox="1"/>
          <p:nvPr/>
        </p:nvSpPr>
        <p:spPr>
          <a:xfrm>
            <a:off x="879986" y="1566696"/>
            <a:ext cx="108777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Наличие </a:t>
            </a:r>
            <a:r>
              <a:rPr lang="en-US" dirty="0">
                <a:latin typeface="Century Gothic" panose="020B0502020202020204" pitchFamily="34" charset="0"/>
              </a:rPr>
              <a:t>MVP-</a:t>
            </a:r>
            <a:r>
              <a:rPr lang="ru-RU" dirty="0">
                <a:latin typeface="Century Gothic" panose="020B0502020202020204" pitchFamily="34" charset="0"/>
              </a:rPr>
              <a:t>продукта проекта</a:t>
            </a:r>
            <a:r>
              <a:rPr lang="ru-RU" sz="1800" dirty="0">
                <a:latin typeface="Century Gothic" panose="020B05020202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Апробации прототипа продукта в ДОО</a:t>
            </a:r>
            <a:r>
              <a:rPr lang="ru-RU" sz="1800" dirty="0">
                <a:latin typeface="Century Gothic" panose="020B0502020202020204" pitchFamily="34" charset="0"/>
              </a:rPr>
              <a:t>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F557FAE-DD28-AED0-7FA2-22C8C3CB284B}"/>
              </a:ext>
            </a:extLst>
          </p:cNvPr>
          <p:cNvSpPr/>
          <p:nvPr/>
        </p:nvSpPr>
        <p:spPr>
          <a:xfrm>
            <a:off x="461696" y="982651"/>
            <a:ext cx="5085336" cy="400110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 концу интенсива </a:t>
            </a:r>
            <a:r>
              <a:rPr lang="ru-R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SfeduNet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X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ED7BC61-D7AA-4C53-DCAB-A8D590217384}"/>
              </a:ext>
            </a:extLst>
          </p:cNvPr>
          <p:cNvSpPr/>
          <p:nvPr/>
        </p:nvSpPr>
        <p:spPr>
          <a:xfrm>
            <a:off x="3292776" y="3003266"/>
            <a:ext cx="5606446" cy="400110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Подзадачи на ближайший месяц: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0BBB0B-6C4E-8E0C-2946-9BC1190877D7}"/>
              </a:ext>
            </a:extLst>
          </p:cNvPr>
          <p:cNvSpPr txBox="1"/>
          <p:nvPr/>
        </p:nvSpPr>
        <p:spPr>
          <a:xfrm>
            <a:off x="879986" y="3611069"/>
            <a:ext cx="1043202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Корректировка концепции проекта в соответствии с комментариями экспертов и заказчика;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Проведение подробного исследования от проектной группы по проблеме ЦА;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Начало работы над подбором методической базы для приложения (содержательный аспект)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DFE732-69C9-766A-B76F-C4F3685CC207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54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Команда проекта: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06F52D1-AF34-C19D-DF79-C24408493456}"/>
              </a:ext>
            </a:extLst>
          </p:cNvPr>
          <p:cNvGrpSpPr/>
          <p:nvPr/>
        </p:nvGrpSpPr>
        <p:grpSpPr>
          <a:xfrm>
            <a:off x="7054402" y="1362427"/>
            <a:ext cx="3505883" cy="4133145"/>
            <a:chOff x="1773356" y="1288902"/>
            <a:chExt cx="3505883" cy="4133145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FEECA9C2-66C9-4F83-A841-77B8A6507502}"/>
                </a:ext>
              </a:extLst>
            </p:cNvPr>
            <p:cNvGrpSpPr/>
            <p:nvPr/>
          </p:nvGrpSpPr>
          <p:grpSpPr>
            <a:xfrm>
              <a:off x="1773356" y="4127037"/>
              <a:ext cx="3505883" cy="1295010"/>
              <a:chOff x="2664483" y="2706126"/>
              <a:chExt cx="6188696" cy="1295013"/>
            </a:xfrm>
          </p:grpSpPr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989093E8-8B71-4529-983F-9C2D68BB857C}"/>
                  </a:ext>
                </a:extLst>
              </p:cNvPr>
              <p:cNvSpPr txBox="1"/>
              <p:nvPr/>
            </p:nvSpPr>
            <p:spPr>
              <a:xfrm>
                <a:off x="2664483" y="2706126"/>
                <a:ext cx="6188696" cy="707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Лебедев Дмитрий Алексеевич</a:t>
                </a:r>
                <a:endPara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DD673D11-A77F-422E-9625-6A1530F25082}"/>
                  </a:ext>
                </a:extLst>
              </p:cNvPr>
              <p:cNvSpPr txBox="1"/>
              <p:nvPr/>
            </p:nvSpPr>
            <p:spPr>
              <a:xfrm>
                <a:off x="3538433" y="3354806"/>
                <a:ext cx="4440792" cy="646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Старший преподаватель кафедры дошкольного образования АПП ЮФУ</a:t>
                </a:r>
                <a:endParaRPr lang="ru-RU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3" name="Picture 2" descr="Дмитрий Алексеевич Лебедев">
              <a:extLst>
                <a:ext uri="{FF2B5EF4-FFF2-40B4-BE49-F238E27FC236}">
                  <a16:creationId xmlns:a16="http://schemas.microsoft.com/office/drawing/2014/main" id="{70D34EC7-3143-420D-BC3F-C16920D60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838" y="1288902"/>
              <a:ext cx="2728291" cy="2724301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DBC6C0B2-08A8-36E0-34ED-F20C2A2F2D44}"/>
              </a:ext>
            </a:extLst>
          </p:cNvPr>
          <p:cNvGrpSpPr/>
          <p:nvPr/>
        </p:nvGrpSpPr>
        <p:grpSpPr>
          <a:xfrm>
            <a:off x="1385735" y="4194884"/>
            <a:ext cx="3505883" cy="1295011"/>
            <a:chOff x="6535583" y="4359567"/>
            <a:chExt cx="3505883" cy="1295011"/>
          </a:xfrm>
        </p:grpSpPr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24292345-4340-B670-342F-C90CBEDE1E6F}"/>
                </a:ext>
              </a:extLst>
            </p:cNvPr>
            <p:cNvSpPr txBox="1"/>
            <p:nvPr/>
          </p:nvSpPr>
          <p:spPr>
            <a:xfrm>
              <a:off x="6535583" y="4359567"/>
              <a:ext cx="350588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Ромахова</a:t>
              </a: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Ирина Евгеньевна </a:t>
              </a:r>
              <a:endPara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A45497AF-ED1B-DC66-897A-BF02408C8BF7}"/>
                </a:ext>
              </a:extLst>
            </p:cNvPr>
            <p:cNvSpPr txBox="1"/>
            <p:nvPr/>
          </p:nvSpPr>
          <p:spPr>
            <a:xfrm>
              <a:off x="7030674" y="5008247"/>
              <a:ext cx="25156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Кандидат педагогических наук, кафедра дошкольного образования АПП ЮФУ</a:t>
              </a:r>
              <a:endParaRPr lang="ru-RU" sz="12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1C629E6-E8CB-4BCC-9B7C-3957FE37FB21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77A3B4E-D933-3E84-E565-7DD230FBB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4" t="16810" r="12029" b="19277"/>
          <a:stretch/>
        </p:blipFill>
        <p:spPr bwMode="auto">
          <a:xfrm>
            <a:off x="1774532" y="1362427"/>
            <a:ext cx="2728291" cy="272430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45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Команда проекта: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4B1DB-42A2-300A-7D9C-A947ABBDF544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FC051DB-3616-0887-FA50-CED4F3908D6A}"/>
              </a:ext>
            </a:extLst>
          </p:cNvPr>
          <p:cNvGrpSpPr/>
          <p:nvPr/>
        </p:nvGrpSpPr>
        <p:grpSpPr>
          <a:xfrm>
            <a:off x="579190" y="994539"/>
            <a:ext cx="2142680" cy="2380851"/>
            <a:chOff x="1777111" y="1259927"/>
            <a:chExt cx="2312357" cy="2523746"/>
          </a:xfrm>
        </p:grpSpPr>
        <p:pic>
          <p:nvPicPr>
            <p:cNvPr id="21" name="Picture 38">
              <a:extLst>
                <a:ext uri="{FF2B5EF4-FFF2-40B4-BE49-F238E27FC236}">
                  <a16:creationId xmlns:a16="http://schemas.microsoft.com/office/drawing/2014/main" id="{2829938C-F7F9-C47F-9A08-7C27481B0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568" t="-3595" r="5557" b="26058"/>
            <a:stretch/>
          </p:blipFill>
          <p:spPr>
            <a:xfrm>
              <a:off x="1931293" y="1259927"/>
              <a:ext cx="1926969" cy="192429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FA416B00-2745-0F5E-9BBB-BFC7BFA0A7C6}"/>
                </a:ext>
              </a:extLst>
            </p:cNvPr>
            <p:cNvSpPr txBox="1"/>
            <p:nvPr/>
          </p:nvSpPr>
          <p:spPr>
            <a:xfrm>
              <a:off x="1777111" y="3137342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Елеева Илона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Координатор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9E9B88E-ACC2-133A-203A-B75F9E6D7EE4}"/>
              </a:ext>
            </a:extLst>
          </p:cNvPr>
          <p:cNvGrpSpPr/>
          <p:nvPr/>
        </p:nvGrpSpPr>
        <p:grpSpPr>
          <a:xfrm>
            <a:off x="3164770" y="994539"/>
            <a:ext cx="2734870" cy="2407666"/>
            <a:chOff x="5183212" y="1259927"/>
            <a:chExt cx="2951442" cy="2552171"/>
          </a:xfrm>
        </p:grpSpPr>
        <p:pic>
          <p:nvPicPr>
            <p:cNvPr id="19" name="Picture 37">
              <a:extLst>
                <a:ext uri="{FF2B5EF4-FFF2-40B4-BE49-F238E27FC236}">
                  <a16:creationId xmlns:a16="http://schemas.microsoft.com/office/drawing/2014/main" id="{0F493FD2-5711-9C74-B1C7-54860E21D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EF6"/>
                </a:clrFrom>
                <a:clrTo>
                  <a:srgbClr val="FFFEF6">
                    <a:alpha val="0"/>
                  </a:srgbClr>
                </a:clrTo>
              </a:clrChange>
            </a:blip>
            <a:srcRect l="-9102" t="-703" r="-7463" b="2510"/>
            <a:stretch/>
          </p:blipFill>
          <p:spPr>
            <a:xfrm>
              <a:off x="5695455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id="{ED13BF5D-A257-F9DB-BEB3-56AD71B7FC15}"/>
                </a:ext>
              </a:extLst>
            </p:cNvPr>
            <p:cNvSpPr txBox="1"/>
            <p:nvPr/>
          </p:nvSpPr>
          <p:spPr>
            <a:xfrm>
              <a:off x="5183212" y="3165767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Богатырева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Генератор идей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D25DFB-AA47-6A22-070A-D8F8AE3BAB1B}"/>
              </a:ext>
            </a:extLst>
          </p:cNvPr>
          <p:cNvGrpSpPr/>
          <p:nvPr/>
        </p:nvGrpSpPr>
        <p:grpSpPr>
          <a:xfrm>
            <a:off x="6292362" y="994539"/>
            <a:ext cx="2734870" cy="2402964"/>
            <a:chOff x="8407323" y="1259927"/>
            <a:chExt cx="2951442" cy="2547186"/>
          </a:xfrm>
        </p:grpSpPr>
        <p:pic>
          <p:nvPicPr>
            <p:cNvPr id="17" name="Picture 37">
              <a:extLst>
                <a:ext uri="{FF2B5EF4-FFF2-40B4-BE49-F238E27FC236}">
                  <a16:creationId xmlns:a16="http://schemas.microsoft.com/office/drawing/2014/main" id="{B0AEADF7-6844-19B7-2EFA-0B306D290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2" t="7097" r="22685" b="33762"/>
            <a:stretch/>
          </p:blipFill>
          <p:spPr>
            <a:xfrm>
              <a:off x="8919566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8" name="TextBox 28">
              <a:extLst>
                <a:ext uri="{FF2B5EF4-FFF2-40B4-BE49-F238E27FC236}">
                  <a16:creationId xmlns:a16="http://schemas.microsoft.com/office/drawing/2014/main" id="{6728FBD4-0D3E-EBD8-5F89-A3D103B8471C}"/>
                </a:ext>
              </a:extLst>
            </p:cNvPr>
            <p:cNvSpPr txBox="1"/>
            <p:nvPr/>
          </p:nvSpPr>
          <p:spPr>
            <a:xfrm>
              <a:off x="8407323" y="3160782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Грабская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5CFEEA-33A1-DC98-C9A3-1115546120F3}"/>
              </a:ext>
            </a:extLst>
          </p:cNvPr>
          <p:cNvGrpSpPr/>
          <p:nvPr/>
        </p:nvGrpSpPr>
        <p:grpSpPr>
          <a:xfrm>
            <a:off x="9327262" y="994539"/>
            <a:ext cx="2142680" cy="2380851"/>
            <a:chOff x="1738598" y="3783673"/>
            <a:chExt cx="2312357" cy="2523746"/>
          </a:xfrm>
        </p:grpSpPr>
        <p:pic>
          <p:nvPicPr>
            <p:cNvPr id="15" name="Picture 36">
              <a:extLst>
                <a:ext uri="{FF2B5EF4-FFF2-40B4-BE49-F238E27FC236}">
                  <a16:creationId xmlns:a16="http://schemas.microsoft.com/office/drawing/2014/main" id="{6F42CF80-7E53-65C5-0323-73499263D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269" b="94676" l="3909" r="96743">
                          <a14:foregroundMark x1="19218" y1="32639" x2="30293" y2="59954"/>
                          <a14:foregroundMark x1="13681" y1="44213" x2="30293" y2="76157"/>
                          <a14:foregroundMark x1="30293" y1="76157" x2="30945" y2="76157"/>
                          <a14:foregroundMark x1="45603" y1="20602" x2="96743" y2="72685"/>
                          <a14:foregroundMark x1="81759" y1="32639" x2="77524" y2="82870"/>
                          <a14:foregroundMark x1="77524" y1="82870" x2="79153" y2="88657"/>
                          <a14:foregroundMark x1="88925" y1="55787" x2="95440" y2="82176"/>
                          <a14:foregroundMark x1="86319" y1="59259" x2="95440" y2="94907"/>
                          <a14:foregroundMark x1="44951" y1="39352" x2="14332" y2="63426"/>
                          <a14:foregroundMark x1="14332" y1="63426" x2="8469" y2="84028"/>
                          <a14:foregroundMark x1="39739" y1="16667" x2="59609" y2="20602"/>
                          <a14:foregroundMark x1="80456" y1="30093" x2="86319" y2="54861"/>
                          <a14:foregroundMark x1="94137" y1="57176" x2="20195" y2="23380"/>
                          <a14:foregroundMark x1="20195" y1="23380" x2="19870" y2="23148"/>
                          <a14:foregroundMark x1="73941" y1="41435" x2="56026" y2="14120"/>
                          <a14:foregroundMark x1="58306" y1="18750" x2="26384" y2="21065"/>
                          <a14:foregroundMark x1="26384" y1="21065" x2="7818" y2="69676"/>
                          <a14:foregroundMark x1="59935" y1="15972" x2="84691" y2="34491"/>
                          <a14:foregroundMark x1="66124" y1="24769" x2="28990" y2="24306"/>
                          <a14:foregroundMark x1="28990" y1="24306" x2="15635" y2="26852"/>
                          <a14:foregroundMark x1="41368" y1="23380" x2="19870" y2="40046"/>
                          <a14:foregroundMark x1="19870" y1="40046" x2="14658" y2="58333"/>
                          <a14:foregroundMark x1="28990" y1="20139" x2="14658" y2="39815"/>
                          <a14:foregroundMark x1="14658" y1="39815" x2="3909" y2="73148"/>
                          <a14:foregroundMark x1="14007" y1="40278" x2="23779" y2="21528"/>
                          <a14:foregroundMark x1="23779" y1="21528" x2="56352" y2="12269"/>
                          <a14:foregroundMark x1="56352" y1="12269" x2="85993" y2="43750"/>
                          <a14:foregroundMark x1="47557" y1="15509" x2="18567" y2="31944"/>
                          <a14:foregroundMark x1="18567" y1="31944" x2="13029" y2="40509"/>
                          <a14:foregroundMark x1="44625" y1="17824" x2="35179" y2="14352"/>
                          <a14:foregroundMark x1="61238" y1="25694" x2="40391" y2="14120"/>
                          <a14:foregroundMark x1="48860" y1="18750" x2="42345" y2="13889"/>
                          <a14:foregroundMark x1="59609" y1="24537" x2="45928" y2="13426"/>
                          <a14:foregroundMark x1="50489" y1="19213" x2="28339" y2="15972"/>
                          <a14:foregroundMark x1="33550" y1="25231" x2="11075" y2="32176"/>
                          <a14:foregroundMark x1="32573" y1="30556" x2="6189" y2="38194"/>
                          <a14:foregroundMark x1="57329" y1="18750" x2="88274" y2="20370"/>
                          <a14:foregroundMark x1="64821" y1="22222" x2="80456" y2="26620"/>
                          <a14:foregroundMark x1="68730" y1="22454" x2="92508" y2="59722"/>
                        </a14:backgroundRemoval>
                      </a14:imgEffect>
                    </a14:imgLayer>
                  </a14:imgProps>
                </a:ext>
              </a:extLst>
            </a:blip>
            <a:srcRect l="-7907" t="10735" r="-5696" b="9702"/>
            <a:stretch/>
          </p:blipFill>
          <p:spPr>
            <a:xfrm>
              <a:off x="1854664" y="3783673"/>
              <a:ext cx="1926965" cy="1924294"/>
            </a:xfrm>
            <a:prstGeom prst="ellips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6" name="TextBox 29">
              <a:extLst>
                <a:ext uri="{FF2B5EF4-FFF2-40B4-BE49-F238E27FC236}">
                  <a16:creationId xmlns:a16="http://schemas.microsoft.com/office/drawing/2014/main" id="{E036AAF4-767A-A645-0B73-2E3524499F69}"/>
                </a:ext>
              </a:extLst>
            </p:cNvPr>
            <p:cNvSpPr txBox="1"/>
            <p:nvPr/>
          </p:nvSpPr>
          <p:spPr>
            <a:xfrm>
              <a:off x="1738598" y="56610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Гумашян София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22CB199-5E6A-08F8-D182-980349EAF4C7}"/>
              </a:ext>
            </a:extLst>
          </p:cNvPr>
          <p:cNvGrpSpPr/>
          <p:nvPr/>
        </p:nvGrpSpPr>
        <p:grpSpPr>
          <a:xfrm>
            <a:off x="1996510" y="3876145"/>
            <a:ext cx="2142680" cy="2380850"/>
            <a:chOff x="5502754" y="3783673"/>
            <a:chExt cx="2312357" cy="2523745"/>
          </a:xfrm>
        </p:grpSpPr>
        <p:pic>
          <p:nvPicPr>
            <p:cNvPr id="13" name="Picture 37">
              <a:extLst>
                <a:ext uri="{FF2B5EF4-FFF2-40B4-BE49-F238E27FC236}">
                  <a16:creationId xmlns:a16="http://schemas.microsoft.com/office/drawing/2014/main" id="{19BB051C-3FF9-8339-54DB-1B7A66724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" t="6824" r="2179" b="21411"/>
            <a:stretch/>
          </p:blipFill>
          <p:spPr>
            <a:xfrm>
              <a:off x="5651632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8E48BC59-5902-980A-6C27-19F74535E90F}"/>
                </a:ext>
              </a:extLst>
            </p:cNvPr>
            <p:cNvSpPr txBox="1"/>
            <p:nvPr/>
          </p:nvSpPr>
          <p:spPr>
            <a:xfrm>
              <a:off x="5502754" y="5661087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Тимченко Алёна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Аналитик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C0A3856-97DB-F7D3-92FB-5AE74C2780FD}"/>
              </a:ext>
            </a:extLst>
          </p:cNvPr>
          <p:cNvGrpSpPr/>
          <p:nvPr/>
        </p:nvGrpSpPr>
        <p:grpSpPr>
          <a:xfrm>
            <a:off x="5024660" y="3885920"/>
            <a:ext cx="2142680" cy="2410190"/>
            <a:chOff x="8726865" y="3783673"/>
            <a:chExt cx="2312357" cy="2554846"/>
          </a:xfrm>
        </p:grpSpPr>
        <p:pic>
          <p:nvPicPr>
            <p:cNvPr id="11" name="Picture 37">
              <a:extLst>
                <a:ext uri="{FF2B5EF4-FFF2-40B4-BE49-F238E27FC236}">
                  <a16:creationId xmlns:a16="http://schemas.microsoft.com/office/drawing/2014/main" id="{DFED8529-8E47-5FA4-3496-D9265A246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90" t="13098" r="7440" b="25871"/>
            <a:stretch/>
          </p:blipFill>
          <p:spPr>
            <a:xfrm>
              <a:off x="8919566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2792ACC0-35B9-9766-BBE1-FC4C100BB6BB}"/>
                </a:ext>
              </a:extLst>
            </p:cNvPr>
            <p:cNvSpPr txBox="1"/>
            <p:nvPr/>
          </p:nvSpPr>
          <p:spPr>
            <a:xfrm>
              <a:off x="8726865" y="56921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err="1">
                  <a:latin typeface="Century Gothic" panose="020B0502020202020204" pitchFamily="34" charset="0"/>
                </a:rPr>
                <a:t>Ущенко</a:t>
              </a:r>
              <a:r>
                <a:rPr lang="ru-RU" dirty="0">
                  <a:latin typeface="Century Gothic" panose="020B0502020202020204" pitchFamily="34" charset="0"/>
                </a:rPr>
                <a:t> Лилия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85DB2D2-3D10-5108-C947-FA5B979E43C1}"/>
              </a:ext>
            </a:extLst>
          </p:cNvPr>
          <p:cNvGrpSpPr/>
          <p:nvPr/>
        </p:nvGrpSpPr>
        <p:grpSpPr>
          <a:xfrm>
            <a:off x="8052810" y="3846806"/>
            <a:ext cx="2142680" cy="2723785"/>
            <a:chOff x="8726865" y="3783673"/>
            <a:chExt cx="2312357" cy="2887262"/>
          </a:xfrm>
        </p:grpSpPr>
        <p:pic>
          <p:nvPicPr>
            <p:cNvPr id="7" name="Picture 37">
              <a:extLst>
                <a:ext uri="{FF2B5EF4-FFF2-40B4-BE49-F238E27FC236}">
                  <a16:creationId xmlns:a16="http://schemas.microsoft.com/office/drawing/2014/main" id="{B6534158-4F45-6654-182D-39AA021A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5" t="226" r="20764" b="25825"/>
            <a:stretch/>
          </p:blipFill>
          <p:spPr>
            <a:xfrm>
              <a:off x="8919566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id="{5E6FAC63-83F2-158D-C777-E24A8A9D4807}"/>
                </a:ext>
              </a:extLst>
            </p:cNvPr>
            <p:cNvSpPr txBox="1"/>
            <p:nvPr/>
          </p:nvSpPr>
          <p:spPr>
            <a:xfrm>
              <a:off x="8726865" y="5692188"/>
              <a:ext cx="2312357" cy="978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err="1">
                  <a:latin typeface="Century Gothic" panose="020B0502020202020204" pitchFamily="34" charset="0"/>
                </a:rPr>
                <a:t>Шиндецова</a:t>
              </a:r>
              <a:r>
                <a:rPr lang="ru-RU" dirty="0">
                  <a:latin typeface="Century Gothic" panose="020B0502020202020204" pitchFamily="34" charset="0"/>
                </a:rPr>
                <a:t> Полина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960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0B7D68-6E70-E8C8-E8AB-6D738B84D067}"/>
              </a:ext>
            </a:extLst>
          </p:cNvPr>
          <p:cNvCxnSpPr>
            <a:cxnSpLocks/>
          </p:cNvCxnSpPr>
          <p:nvPr/>
        </p:nvCxnSpPr>
        <p:spPr>
          <a:xfrm>
            <a:off x="5862812" y="-299258"/>
            <a:ext cx="8894873" cy="94765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A3A441-69B3-E23A-AA95-A97A44F338C0}"/>
              </a:ext>
            </a:extLst>
          </p:cNvPr>
          <p:cNvSpPr txBox="1"/>
          <p:nvPr/>
        </p:nvSpPr>
        <p:spPr>
          <a:xfrm>
            <a:off x="1893371" y="1856451"/>
            <a:ext cx="842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проект з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52981-331C-323B-7AC8-4693EF2CB10D}"/>
              </a:ext>
            </a:extLst>
          </p:cNvPr>
          <p:cNvSpPr txBox="1"/>
          <p:nvPr/>
        </p:nvSpPr>
        <p:spPr>
          <a:xfrm>
            <a:off x="2683329" y="220453"/>
            <a:ext cx="6825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МИНИСТЕРСТВО НАУКИ И ВЫСШЕГО ОБРАЗОВАНИЯ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РОССИЙСКОЙ ФЕДЕРАЦИИ</a:t>
            </a: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Федеральное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государственное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автономное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образовательное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учреждение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высшего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образования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«ЮЖНЫЙ ФЕДЕРАЛЬНЫЙ УНИВЕРСИТЕТ»</a:t>
            </a:r>
          </a:p>
        </p:txBody>
      </p:sp>
      <p:pic>
        <p:nvPicPr>
          <p:cNvPr id="16" name="Picture 2" descr="АБИТУРИЕНТ-2016">
            <a:extLst>
              <a:ext uri="{FF2B5EF4-FFF2-40B4-BE49-F238E27FC236}">
                <a16:creationId xmlns:a16="http://schemas.microsoft.com/office/drawing/2014/main" id="{E2823F33-2DAE-B307-59B9-9A357FFA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54" y="99781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734718-CD84-19E3-CC29-E9C47A857F7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Витрина студенческих проектов">
            <a:extLst>
              <a:ext uri="{FF2B5EF4-FFF2-40B4-BE49-F238E27FC236}">
                <a16:creationId xmlns:a16="http://schemas.microsoft.com/office/drawing/2014/main" id="{B1279436-EB2B-07C7-4457-B4BB4597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11" y="318596"/>
            <a:ext cx="1171024" cy="58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feduNet">
            <a:extLst>
              <a:ext uri="{FF2B5EF4-FFF2-40B4-BE49-F238E27FC236}">
                <a16:creationId xmlns:a16="http://schemas.microsoft.com/office/drawing/2014/main" id="{92F29165-83DE-469C-E429-A3BC6795C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8" y="1189948"/>
            <a:ext cx="1868874" cy="40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4710D96C-8DB9-B3F1-CEC9-936D87E32E3F}"/>
              </a:ext>
            </a:extLst>
          </p:cNvPr>
          <p:cNvSpPr/>
          <p:nvPr/>
        </p:nvSpPr>
        <p:spPr>
          <a:xfrm>
            <a:off x="8129291" y="2537673"/>
            <a:ext cx="7560000" cy="7560000"/>
          </a:xfrm>
          <a:prstGeom prst="ellipse">
            <a:avLst/>
          </a:prstGeom>
          <a:noFill/>
          <a:ln w="22225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5BB1E29-020F-85D3-02EA-D95873816C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2DF654-DEA3-D459-6767-465860677B36}"/>
              </a:ext>
            </a:extLst>
          </p:cNvPr>
          <p:cNvCxnSpPr>
            <a:cxnSpLocks/>
          </p:cNvCxnSpPr>
          <p:nvPr/>
        </p:nvCxnSpPr>
        <p:spPr>
          <a:xfrm>
            <a:off x="-631767" y="6317673"/>
            <a:ext cx="14309452" cy="14021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DD6B1E7-FB02-965E-E30D-7ABC2D022054}"/>
              </a:ext>
            </a:extLst>
          </p:cNvPr>
          <p:cNvGrpSpPr/>
          <p:nvPr/>
        </p:nvGrpSpPr>
        <p:grpSpPr>
          <a:xfrm>
            <a:off x="10281321" y="4202147"/>
            <a:ext cx="3600000" cy="3726853"/>
            <a:chOff x="10281321" y="4202147"/>
            <a:chExt cx="3600000" cy="372685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6ACE0C6-BDBF-06F1-A5B9-236EC80CF2D8}"/>
                </a:ext>
              </a:extLst>
            </p:cNvPr>
            <p:cNvGrpSpPr/>
            <p:nvPr/>
          </p:nvGrpSpPr>
          <p:grpSpPr>
            <a:xfrm>
              <a:off x="10281321" y="4301499"/>
              <a:ext cx="3600000" cy="3627501"/>
              <a:chOff x="10281321" y="4301499"/>
              <a:chExt cx="3600000" cy="3627501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A022AD0D-FBCC-41C3-30AC-038949B95E16}"/>
                  </a:ext>
                </a:extLst>
              </p:cNvPr>
              <p:cNvSpPr/>
              <p:nvPr/>
            </p:nvSpPr>
            <p:spPr>
              <a:xfrm>
                <a:off x="10281321" y="4329000"/>
                <a:ext cx="3600000" cy="360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85000"/>
                  </a:schemeClr>
                </a:solidFill>
                <a:prstDash val="lg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Дуга 26">
                <a:extLst>
                  <a:ext uri="{FF2B5EF4-FFF2-40B4-BE49-F238E27FC236}">
                    <a16:creationId xmlns:a16="http://schemas.microsoft.com/office/drawing/2014/main" id="{F6B5F268-C284-20E5-9924-703BEE2ECF47}"/>
                  </a:ext>
                </a:extLst>
              </p:cNvPr>
              <p:cNvSpPr/>
              <p:nvPr/>
            </p:nvSpPr>
            <p:spPr>
              <a:xfrm rot="16853804">
                <a:off x="10281321" y="4301499"/>
                <a:ext cx="3600000" cy="3600000"/>
              </a:xfrm>
              <a:prstGeom prst="arc">
                <a:avLst>
                  <a:gd name="adj1" fmla="val 16783665"/>
                  <a:gd name="adj2" fmla="val 17382949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BE7A7BF3-AF17-1528-1FA9-B6E12C3713E5}"/>
                </a:ext>
              </a:extLst>
            </p:cNvPr>
            <p:cNvSpPr/>
            <p:nvPr/>
          </p:nvSpPr>
          <p:spPr>
            <a:xfrm rot="3985644">
              <a:off x="10281321" y="4202147"/>
              <a:ext cx="3600000" cy="3600000"/>
            </a:xfrm>
            <a:prstGeom prst="arc">
              <a:avLst>
                <a:gd name="adj1" fmla="val 16783665"/>
                <a:gd name="adj2" fmla="val 19093995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B0813954-B9A2-A6A1-A299-F3725DD81342}"/>
              </a:ext>
            </a:extLst>
          </p:cNvPr>
          <p:cNvGrpSpPr/>
          <p:nvPr/>
        </p:nvGrpSpPr>
        <p:grpSpPr>
          <a:xfrm>
            <a:off x="9209291" y="3338333"/>
            <a:ext cx="5400000" cy="5501005"/>
            <a:chOff x="9209291" y="3338333"/>
            <a:chExt cx="5400000" cy="5501005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7981A4A-426C-36DA-AD66-F4B7FF039ACB}"/>
                </a:ext>
              </a:extLst>
            </p:cNvPr>
            <p:cNvGrpSpPr/>
            <p:nvPr/>
          </p:nvGrpSpPr>
          <p:grpSpPr>
            <a:xfrm>
              <a:off x="9209291" y="3338333"/>
              <a:ext cx="5400000" cy="5400001"/>
              <a:chOff x="9209291" y="3338333"/>
              <a:chExt cx="5400000" cy="5400001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CA1A3570-9E8E-946F-3AD4-04AA1C8870EB}"/>
                  </a:ext>
                </a:extLst>
              </p:cNvPr>
              <p:cNvSpPr/>
              <p:nvPr/>
            </p:nvSpPr>
            <p:spPr>
              <a:xfrm>
                <a:off x="9209291" y="3410709"/>
                <a:ext cx="5333526" cy="5327625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Дуга 23">
                <a:extLst>
                  <a:ext uri="{FF2B5EF4-FFF2-40B4-BE49-F238E27FC236}">
                    <a16:creationId xmlns:a16="http://schemas.microsoft.com/office/drawing/2014/main" id="{15F340E2-9D59-B6FB-0213-87F53DC54A44}"/>
                  </a:ext>
                </a:extLst>
              </p:cNvPr>
              <p:cNvSpPr/>
              <p:nvPr/>
            </p:nvSpPr>
            <p:spPr>
              <a:xfrm rot="18036502">
                <a:off x="9278715" y="3335383"/>
                <a:ext cx="5327625" cy="5333526"/>
              </a:xfrm>
              <a:prstGeom prst="arc">
                <a:avLst>
                  <a:gd name="adj1" fmla="val 16615145"/>
                  <a:gd name="adj2" fmla="val 18599872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5332C71E-3DA8-766B-E958-A20FCE422BE8}"/>
                </a:ext>
              </a:extLst>
            </p:cNvPr>
            <p:cNvSpPr/>
            <p:nvPr/>
          </p:nvSpPr>
          <p:spPr>
            <a:xfrm rot="6365980">
              <a:off x="9278715" y="3508763"/>
              <a:ext cx="5327625" cy="5333526"/>
            </a:xfrm>
            <a:prstGeom prst="arc">
              <a:avLst>
                <a:gd name="adj1" fmla="val 16615145"/>
                <a:gd name="adj2" fmla="val 20009281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DFD55D-2154-6711-7F40-10C35482B9B4}"/>
              </a:ext>
            </a:extLst>
          </p:cNvPr>
          <p:cNvSpPr txBox="1"/>
          <p:nvPr/>
        </p:nvSpPr>
        <p:spPr>
          <a:xfrm>
            <a:off x="4058924" y="4613656"/>
            <a:ext cx="4582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Заказчик: </a:t>
            </a:r>
            <a:r>
              <a:rPr lang="ru-RU" sz="1800" dirty="0">
                <a:solidFill>
                  <a:srgbClr val="595959"/>
                </a:solidFill>
                <a:latin typeface="Century Gothic" panose="020B0502020202020204" pitchFamily="34" charset="0"/>
              </a:rPr>
              <a:t>Кафедра дошкольного образования ЮФУ</a:t>
            </a:r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62334FB-7F37-4F4B-A9F7-1E457F7866C0}"/>
              </a:ext>
            </a:extLst>
          </p:cNvPr>
          <p:cNvGrpSpPr/>
          <p:nvPr/>
        </p:nvGrpSpPr>
        <p:grpSpPr>
          <a:xfrm>
            <a:off x="3590803" y="2441434"/>
            <a:ext cx="5140129" cy="1817279"/>
            <a:chOff x="3736363" y="862005"/>
            <a:chExt cx="5233163" cy="1747144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6D03ABB9-5599-536E-C88C-9C34EA752E48}"/>
                </a:ext>
              </a:extLst>
            </p:cNvPr>
            <p:cNvSpPr/>
            <p:nvPr/>
          </p:nvSpPr>
          <p:spPr>
            <a:xfrm>
              <a:off x="3736363" y="862005"/>
              <a:ext cx="5233162" cy="1747144"/>
            </a:xfrm>
            <a:prstGeom prst="roundRect">
              <a:avLst>
                <a:gd name="adj" fmla="val 604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D3E71745-EB56-45FD-3BF8-D5BAC91FC87D}"/>
                </a:ext>
              </a:extLst>
            </p:cNvPr>
            <p:cNvSpPr/>
            <p:nvPr/>
          </p:nvSpPr>
          <p:spPr>
            <a:xfrm>
              <a:off x="3854573" y="1016725"/>
              <a:ext cx="2370659" cy="141360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latin typeface="Century Gothic" panose="020B0502020202020204" pitchFamily="34" charset="0"/>
                </a:rPr>
                <a:t>Pre</a:t>
              </a:r>
              <a:endParaRPr lang="ru-RU" sz="9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38EC2B-F3D0-327C-16DD-99975ADCAE56}"/>
                </a:ext>
              </a:extLst>
            </p:cNvPr>
            <p:cNvSpPr txBox="1"/>
            <p:nvPr/>
          </p:nvSpPr>
          <p:spPr>
            <a:xfrm>
              <a:off x="6525819" y="970269"/>
              <a:ext cx="2443707" cy="1509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entury Gothic" panose="020B0502020202020204" pitchFamily="34" charset="0"/>
                </a:rPr>
                <a:t>Eng</a:t>
              </a:r>
              <a:endParaRPr lang="ru-RU" sz="9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id="{4F8225D5-961B-F220-F534-E4519BD2DF0A}"/>
              </a:ext>
            </a:extLst>
          </p:cNvPr>
          <p:cNvSpPr/>
          <p:nvPr/>
        </p:nvSpPr>
        <p:spPr>
          <a:xfrm>
            <a:off x="6113176" y="3580721"/>
            <a:ext cx="288000" cy="288000"/>
          </a:xfrm>
          <a:prstGeom prst="ellipse">
            <a:avLst/>
          </a:prstGeom>
          <a:solidFill>
            <a:srgbClr val="61CBF4"/>
          </a:solidFill>
          <a:ln>
            <a:solidFill>
              <a:srgbClr val="61CB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d6af366-a5a0-453f-b60f-d1cd60bde52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AC20A798D9BE418A6D7FEF011DE7E5" ma:contentTypeVersion="17" ma:contentTypeDescription="Создание документа." ma:contentTypeScope="" ma:versionID="5d39a66562ed672ca806ce75fe3b77e6">
  <xsd:schema xmlns:xsd="http://www.w3.org/2001/XMLSchema" xmlns:xs="http://www.w3.org/2001/XMLSchema" xmlns:p="http://schemas.microsoft.com/office/2006/metadata/properties" xmlns:ns3="9d6af366-a5a0-453f-b60f-d1cd60bde524" xmlns:ns4="9af795f0-a2cb-466e-8a23-5448f39988f6" targetNamespace="http://schemas.microsoft.com/office/2006/metadata/properties" ma:root="true" ma:fieldsID="1ecfc05ab42dac98bf3781c507c96434" ns3:_="" ns4:_="">
    <xsd:import namespace="9d6af366-a5a0-453f-b60f-d1cd60bde524"/>
    <xsd:import namespace="9af795f0-a2cb-466e-8a23-5448f39988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af366-a5a0-453f-b60f-d1cd60bde5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795f0-a2cb-466e-8a23-5448f39988f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BBC492-62EF-4718-B041-FAB613DAC141}">
  <ds:schemaRefs>
    <ds:schemaRef ds:uri="http://purl.org/dc/terms/"/>
    <ds:schemaRef ds:uri="9af795f0-a2cb-466e-8a23-5448f39988f6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9d6af366-a5a0-453f-b60f-d1cd60bde524"/>
  </ds:schemaRefs>
</ds:datastoreItem>
</file>

<file path=customXml/itemProps2.xml><?xml version="1.0" encoding="utf-8"?>
<ds:datastoreItem xmlns:ds="http://schemas.openxmlformats.org/officeDocument/2006/customXml" ds:itemID="{545D13C3-2CC4-4E2D-B71F-021045D108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af366-a5a0-453f-b60f-d1cd60bde524"/>
    <ds:schemaRef ds:uri="9af795f0-a2cb-466e-8a23-5448f39988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279C9D-2169-41F9-8DA8-33D7FEC797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4811</TotalTime>
  <Words>366</Words>
  <Application>Microsoft Office PowerPoint</Application>
  <PresentationFormat>Широкоэкранный</PresentationFormat>
  <Paragraphs>92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Bahnschrift Light Condensed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Елеева Илона Альбертовна</dc:creator>
  <cp:lastModifiedBy>Елеева Илона Альбертовна</cp:lastModifiedBy>
  <cp:revision>24</cp:revision>
  <dcterms:created xsi:type="dcterms:W3CDTF">2023-04-05T07:05:59Z</dcterms:created>
  <dcterms:modified xsi:type="dcterms:W3CDTF">2024-11-08T06:59:20Z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0x01010038AC20A798D9BE418A6D7FEF011DE7E5</vt:lpwstr>
  </property>
</Properties>
</file>