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71" r:id="rId9"/>
    <p:sldId id="272" r:id="rId10"/>
    <p:sldId id="273" r:id="rId11"/>
    <p:sldId id="274" r:id="rId12"/>
    <p:sldId id="275" r:id="rId13"/>
    <p:sldId id="264" r:id="rId14"/>
    <p:sldId id="267" r:id="rId15"/>
  </p:sldIdLst>
  <p:sldSz cx="12192000" cy="6858000"/>
  <p:notesSz cx="6858000" cy="9144000"/>
  <p:defaultTextStyle>
    <a:defPPr marL="0" marR="0" lvl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</a:defRPr>
    </a:defPPr>
    <a:lvl1pPr marL="0" marR="0" lvl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1pPr>
    <a:lvl2pPr marL="0" marR="0" lvl="1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2pPr>
    <a:lvl3pPr marL="0" marR="0" lvl="2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3pPr>
    <a:lvl4pPr marL="0" marR="0" lvl="3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4pPr>
    <a:lvl5pPr marL="0" marR="0" lvl="4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5pPr>
    <a:lvl6pPr marL="0" marR="0" lvl="5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6pPr>
    <a:lvl7pPr marL="0" marR="0" lvl="6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7pPr>
    <a:lvl8pPr marL="0" marR="0" lvl="7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8pPr>
    <a:lvl9pPr marL="0" marR="0" lvl="8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15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85A567-3FBE-33C1-C2AC-B967FC38C1A2}" v="20" dt="2024-10-15T19:21:51.558"/>
    <p1510:client id="{DCDA84B1-B3FE-8AAA-27A6-B7F64A3B7D01}" v="1620" dt="2024-10-14T18:37:12.453"/>
  </p1510:revLst>
</p1510:revInfo>
</file>

<file path=ppt/tableStyles.xml><?xml version="1.0" encoding="utf-8"?>
<a:tblStyleLst xmlns:a="http://schemas.openxmlformats.org/drawingml/2006/main" def="{90651C3A-4460-11DB-9652-00E08161165F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-42"/>
      </p:cViewPr>
      <p:guideLst>
        <p:guide orient="horz" pos="2160"/>
        <p:guide pos="415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7762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F00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7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58875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4000" b="1" dirty="0"/>
              <a:t>БУКТРЕЙЛЕР: КНИГА В КАДРЕ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b="1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latin typeface="Gilroy-Light"/>
                <a:ea typeface="Gilroy-ExtraBold"/>
                <a:cs typeface="Gilroy-ExtraBold"/>
                <a:sym typeface="Gilroy-Light"/>
              </a:rPr>
              <a:t>ТРЕК: Креативный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РУКОВОДИТЕЛЬ: Сергеева Т.Л.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3191CAA6-D772-5A14-361B-A1F4989D7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2724" y="2350347"/>
            <a:ext cx="3412524" cy="45256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7018FC-6381-2780-D871-50826EA5AAC1}"/>
              </a:ext>
            </a:extLst>
          </p:cNvPr>
          <p:cNvSpPr txBox="1"/>
          <p:nvPr/>
        </p:nvSpPr>
        <p:spPr>
          <a:xfrm>
            <a:off x="8815451" y="997872"/>
            <a:ext cx="3254910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Gilroy-Light"/>
              </a:rPr>
              <a:t>Джек Лондон </a:t>
            </a:r>
          </a:p>
          <a:p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Gilroy-Light"/>
              </a:rPr>
              <a:t>       (1876-1916)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3947" y="379603"/>
            <a:ext cx="1392607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l"/>
            <a:r>
              <a:rPr lang="ru-RU" sz="1600" b="1" cap="all" dirty="0">
                <a:solidFill>
                  <a:schemeClr val="tx1"/>
                </a:solidFill>
                <a:latin typeface="Gilroy-Bold"/>
              </a:rPr>
              <a:t>О ПРОЕКТЕ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691895"/>
            <a:ext cx="2624455" cy="97790"/>
            <a:chOff x="0" y="691895"/>
            <a:chExt cx="2624455" cy="97790"/>
          </a:xfrm>
        </p:grpSpPr>
        <p:sp>
          <p:nvSpPr>
            <p:cNvPr id="4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6365747"/>
            <a:ext cx="535305" cy="492759"/>
          </a:xfrm>
          <a:custGeom>
            <a:avLst/>
            <a:gdLst/>
            <a:ahLst/>
            <a:cxnLst/>
            <a:rect l="l" t="t" r="r" b="b"/>
            <a:pathLst>
              <a:path w="535305" h="492759">
                <a:moveTo>
                  <a:pt x="534924" y="492249"/>
                </a:moveTo>
                <a:lnTo>
                  <a:pt x="534924" y="0"/>
                </a:lnTo>
                <a:lnTo>
                  <a:pt x="0" y="0"/>
                </a:lnTo>
                <a:lnTo>
                  <a:pt x="0" y="492249"/>
                </a:lnTo>
                <a:lnTo>
                  <a:pt x="534924" y="492249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973067" y="1629155"/>
            <a:ext cx="1295400" cy="1295400"/>
            <a:chOff x="3973067" y="1629155"/>
            <a:chExt cx="1295400" cy="1295400"/>
          </a:xfrm>
        </p:grpSpPr>
        <p:sp>
          <p:nvSpPr>
            <p:cNvPr id="12" name="object 12"/>
            <p:cNvSpPr/>
            <p:nvPr/>
          </p:nvSpPr>
          <p:spPr>
            <a:xfrm>
              <a:off x="3973067" y="1629155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62983" y="1716023"/>
              <a:ext cx="1118870" cy="1120140"/>
            </a:xfrm>
            <a:custGeom>
              <a:avLst/>
              <a:gdLst/>
              <a:ahLst/>
              <a:cxnLst/>
              <a:rect l="l" t="t" r="r" b="b"/>
              <a:pathLst>
                <a:path w="1118870" h="1120139">
                  <a:moveTo>
                    <a:pt x="1118615" y="0"/>
                  </a:moveTo>
                  <a:lnTo>
                    <a:pt x="0" y="0"/>
                  </a:lnTo>
                  <a:lnTo>
                    <a:pt x="0" y="1120139"/>
                  </a:lnTo>
                  <a:lnTo>
                    <a:pt x="1118615" y="1120139"/>
                  </a:lnTo>
                  <a:lnTo>
                    <a:pt x="11186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95294" y="2922168"/>
            <a:ext cx="2245360" cy="748281"/>
          </a:xfrm>
          <a:prstGeom prst="rect">
            <a:avLst/>
          </a:prstGeom>
        </p:spPr>
        <p:txBody>
          <a:bodyPr vert="horz" wrap="square" lIns="0" tIns="126364" rIns="0" bIns="0" rtlCol="0" anchor="t">
            <a:spAutoFit/>
          </a:bodyPr>
          <a:lstStyle/>
          <a:p>
            <a:pPr marL="5715" algn="ctr">
              <a:spcBef>
                <a:spcPts val="994"/>
              </a:spcBef>
            </a:pPr>
            <a:r>
              <a:rPr lang="ru-RU" sz="1600" spc="-25" dirty="0">
                <a:latin typeface="Arial"/>
                <a:cs typeface="Arial"/>
              </a:rPr>
              <a:t>Екатерина Ким</a:t>
            </a:r>
          </a:p>
          <a:p>
            <a:pPr marL="5715" algn="ctr">
              <a:spcBef>
                <a:spcPts val="994"/>
              </a:spcBef>
            </a:pPr>
            <a:r>
              <a:rPr lang="ru-RU" sz="1600" spc="-25" dirty="0">
                <a:latin typeface="Arial"/>
                <a:cs typeface="Arial"/>
              </a:rPr>
              <a:t>Режиссёр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6923531" y="1629155"/>
            <a:ext cx="1295400" cy="1295400"/>
            <a:chOff x="6923531" y="1629155"/>
            <a:chExt cx="1295400" cy="1295400"/>
          </a:xfrm>
        </p:grpSpPr>
        <p:sp>
          <p:nvSpPr>
            <p:cNvPr id="16" name="object 16"/>
            <p:cNvSpPr/>
            <p:nvPr/>
          </p:nvSpPr>
          <p:spPr>
            <a:xfrm>
              <a:off x="6923531" y="1629155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013447" y="1716023"/>
              <a:ext cx="1118870" cy="1120140"/>
            </a:xfrm>
            <a:custGeom>
              <a:avLst/>
              <a:gdLst/>
              <a:ahLst/>
              <a:cxnLst/>
              <a:rect l="l" t="t" r="r" b="b"/>
              <a:pathLst>
                <a:path w="1118870" h="1120139">
                  <a:moveTo>
                    <a:pt x="1118616" y="0"/>
                  </a:moveTo>
                  <a:lnTo>
                    <a:pt x="0" y="0"/>
                  </a:lnTo>
                  <a:lnTo>
                    <a:pt x="0" y="1120139"/>
                  </a:lnTo>
                  <a:lnTo>
                    <a:pt x="1118616" y="1120139"/>
                  </a:lnTo>
                  <a:lnTo>
                    <a:pt x="1118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376161" y="2922168"/>
            <a:ext cx="2368344" cy="748281"/>
          </a:xfrm>
          <a:prstGeom prst="rect">
            <a:avLst/>
          </a:prstGeom>
        </p:spPr>
        <p:txBody>
          <a:bodyPr vert="horz" wrap="square" lIns="0" tIns="126364" rIns="0" bIns="0" rtlCol="0" anchor="t">
            <a:spAutoFit/>
          </a:bodyPr>
          <a:lstStyle/>
          <a:p>
            <a:pPr marL="5080" algn="ctr">
              <a:spcBef>
                <a:spcPts val="994"/>
              </a:spcBef>
            </a:pPr>
            <a:r>
              <a:rPr lang="ru-RU" sz="1600" spc="-80" dirty="0">
                <a:latin typeface="Arial"/>
                <a:cs typeface="Arial"/>
              </a:rPr>
              <a:t>Татьяна Ватутина</a:t>
            </a:r>
          </a:p>
          <a:p>
            <a:pPr marL="5080" algn="ctr">
              <a:spcBef>
                <a:spcPts val="994"/>
              </a:spcBef>
            </a:pPr>
            <a:r>
              <a:rPr lang="ru-RU" sz="1600" spc="-80" dirty="0">
                <a:latin typeface="Arial"/>
                <a:cs typeface="Arial"/>
              </a:rPr>
              <a:t>Оператор</a:t>
            </a:r>
          </a:p>
        </p:txBody>
      </p:sp>
      <p:grpSp>
        <p:nvGrpSpPr>
          <p:cNvPr id="19" name="object 19"/>
          <p:cNvGrpSpPr/>
          <p:nvPr/>
        </p:nvGrpSpPr>
        <p:grpSpPr>
          <a:xfrm>
            <a:off x="9841992" y="1635251"/>
            <a:ext cx="1295400" cy="1295400"/>
            <a:chOff x="9841992" y="1635251"/>
            <a:chExt cx="1295400" cy="1295400"/>
          </a:xfrm>
        </p:grpSpPr>
        <p:sp>
          <p:nvSpPr>
            <p:cNvPr id="20" name="object 20"/>
            <p:cNvSpPr/>
            <p:nvPr/>
          </p:nvSpPr>
          <p:spPr>
            <a:xfrm>
              <a:off x="9841992" y="1635251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931908" y="1723643"/>
              <a:ext cx="1120140" cy="1118870"/>
            </a:xfrm>
            <a:custGeom>
              <a:avLst/>
              <a:gdLst/>
              <a:ahLst/>
              <a:cxnLst/>
              <a:rect l="l" t="t" r="r" b="b"/>
              <a:pathLst>
                <a:path w="1120140" h="1118870">
                  <a:moveTo>
                    <a:pt x="1120140" y="0"/>
                  </a:moveTo>
                  <a:lnTo>
                    <a:pt x="0" y="0"/>
                  </a:lnTo>
                  <a:lnTo>
                    <a:pt x="0" y="1118615"/>
                  </a:lnTo>
                  <a:lnTo>
                    <a:pt x="1120140" y="1118615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054608" y="1626107"/>
            <a:ext cx="1295400" cy="1295400"/>
            <a:chOff x="1054608" y="1626107"/>
            <a:chExt cx="1295400" cy="1295400"/>
          </a:xfrm>
        </p:grpSpPr>
        <p:sp>
          <p:nvSpPr>
            <p:cNvPr id="24" name="object 24"/>
            <p:cNvSpPr/>
            <p:nvPr/>
          </p:nvSpPr>
          <p:spPr>
            <a:xfrm>
              <a:off x="1054608" y="1626107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43000" y="1714499"/>
              <a:ext cx="1120140" cy="1120140"/>
            </a:xfrm>
            <a:custGeom>
              <a:avLst/>
              <a:gdLst/>
              <a:ahLst/>
              <a:cxnLst/>
              <a:rect l="l" t="t" r="r" b="b"/>
              <a:pathLst>
                <a:path w="1120139" h="1120139">
                  <a:moveTo>
                    <a:pt x="1120139" y="0"/>
                  </a:moveTo>
                  <a:lnTo>
                    <a:pt x="0" y="0"/>
                  </a:lnTo>
                  <a:lnTo>
                    <a:pt x="0" y="1120139"/>
                  </a:lnTo>
                  <a:lnTo>
                    <a:pt x="1120139" y="1120139"/>
                  </a:lnTo>
                  <a:lnTo>
                    <a:pt x="1120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903223" y="2919593"/>
            <a:ext cx="1686560" cy="620683"/>
          </a:xfrm>
          <a:prstGeom prst="rect">
            <a:avLst/>
          </a:prstGeom>
        </p:spPr>
        <p:txBody>
          <a:bodyPr vert="horz" wrap="square" lIns="0" tIns="127000" rIns="0" bIns="0" rtlCol="0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600" b="1" spc="-70" dirty="0">
                <a:latin typeface="Arial"/>
                <a:cs typeface="Arial"/>
              </a:rPr>
              <a:t>Русанов Андрей</a:t>
            </a:r>
            <a:br>
              <a:rPr lang="ru-RU" sz="1600" b="1" spc="-70" dirty="0">
                <a:latin typeface="Arial"/>
                <a:cs typeface="Arial"/>
              </a:rPr>
            </a:br>
            <a:r>
              <a:rPr lang="ru-RU" sz="1600" spc="-70" dirty="0">
                <a:latin typeface="Arial"/>
                <a:cs typeface="Arial"/>
              </a:rPr>
              <a:t>Лидер</a:t>
            </a:r>
            <a:endParaRPr sz="1600" dirty="0">
              <a:latin typeface="Lucida Sans Unicode"/>
              <a:cs typeface="Lucida Sans Unicode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443436" y="3828288"/>
            <a:ext cx="1297305" cy="1295400"/>
            <a:chOff x="3986784" y="3828288"/>
            <a:chExt cx="1297305" cy="1295400"/>
          </a:xfrm>
        </p:grpSpPr>
        <p:sp>
          <p:nvSpPr>
            <p:cNvPr id="28" name="object 28"/>
            <p:cNvSpPr/>
            <p:nvPr/>
          </p:nvSpPr>
          <p:spPr>
            <a:xfrm>
              <a:off x="3986784" y="3828288"/>
              <a:ext cx="1297305" cy="1295400"/>
            </a:xfrm>
            <a:custGeom>
              <a:avLst/>
              <a:gdLst/>
              <a:ahLst/>
              <a:cxnLst/>
              <a:rect l="l" t="t" r="r" b="b"/>
              <a:pathLst>
                <a:path w="1297304" h="1295400">
                  <a:moveTo>
                    <a:pt x="1296924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6924" y="1295400"/>
                  </a:lnTo>
                  <a:lnTo>
                    <a:pt x="1296924" y="0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76700" y="3915156"/>
              <a:ext cx="1120140" cy="1120140"/>
            </a:xfrm>
            <a:custGeom>
              <a:avLst/>
              <a:gdLst/>
              <a:ahLst/>
              <a:cxnLst/>
              <a:rect l="l" t="t" r="r" b="b"/>
              <a:pathLst>
                <a:path w="1120139" h="1120139">
                  <a:moveTo>
                    <a:pt x="1120139" y="0"/>
                  </a:moveTo>
                  <a:lnTo>
                    <a:pt x="0" y="0"/>
                  </a:lnTo>
                  <a:lnTo>
                    <a:pt x="0" y="1120140"/>
                  </a:lnTo>
                  <a:lnTo>
                    <a:pt x="1120139" y="1120140"/>
                  </a:lnTo>
                  <a:lnTo>
                    <a:pt x="1120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091328" y="5152697"/>
            <a:ext cx="2001520" cy="748923"/>
          </a:xfrm>
          <a:prstGeom prst="rect">
            <a:avLst/>
          </a:prstGeom>
        </p:spPr>
        <p:txBody>
          <a:bodyPr vert="horz" wrap="square" lIns="0" tIns="127000" rIns="0" bIns="0" rtlCol="0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1600" b="1" spc="-50" err="1">
                <a:latin typeface="Arial"/>
                <a:cs typeface="Arial"/>
              </a:rPr>
              <a:t>Маринич</a:t>
            </a:r>
            <a:r>
              <a:rPr lang="en-US" sz="1600" b="1" spc="-50" dirty="0">
                <a:latin typeface="Arial"/>
                <a:cs typeface="Arial"/>
              </a:rPr>
              <a:t> </a:t>
            </a:r>
            <a:r>
              <a:rPr lang="en-US" sz="1600" b="1" spc="-50" err="1">
                <a:latin typeface="Arial"/>
                <a:cs typeface="Arial"/>
              </a:rPr>
              <a:t>Карина</a:t>
            </a:r>
            <a:r>
              <a:rPr lang="en-US" sz="1600" b="1" spc="-50">
                <a:latin typeface="Arial"/>
                <a:cs typeface="Arial"/>
              </a:rPr>
              <a:t> </a:t>
            </a:r>
          </a:p>
          <a:p>
            <a:pPr algn="ctr">
              <a:spcBef>
                <a:spcPts val="1000"/>
              </a:spcBef>
            </a:pPr>
            <a:endParaRPr lang="en-US" sz="1600" b="1" spc="-50" dirty="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571434" y="3807997"/>
            <a:ext cx="1295400" cy="1295400"/>
            <a:chOff x="6937247" y="3828288"/>
            <a:chExt cx="1295400" cy="1295400"/>
          </a:xfrm>
        </p:grpSpPr>
        <p:sp>
          <p:nvSpPr>
            <p:cNvPr id="32" name="object 32"/>
            <p:cNvSpPr/>
            <p:nvPr/>
          </p:nvSpPr>
          <p:spPr>
            <a:xfrm>
              <a:off x="6937247" y="3828288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027163" y="3915156"/>
              <a:ext cx="1120140" cy="1120140"/>
            </a:xfrm>
            <a:custGeom>
              <a:avLst/>
              <a:gdLst/>
              <a:ahLst/>
              <a:cxnLst/>
              <a:rect l="l" t="t" r="r" b="b"/>
              <a:pathLst>
                <a:path w="1120140" h="1120139">
                  <a:moveTo>
                    <a:pt x="1120140" y="0"/>
                  </a:moveTo>
                  <a:lnTo>
                    <a:pt x="0" y="0"/>
                  </a:lnTo>
                  <a:lnTo>
                    <a:pt x="0" y="1120140"/>
                  </a:lnTo>
                  <a:lnTo>
                    <a:pt x="1120140" y="1120140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8145666" y="5157706"/>
            <a:ext cx="2146935" cy="624530"/>
          </a:xfrm>
          <a:prstGeom prst="rect">
            <a:avLst/>
          </a:prstGeom>
        </p:spPr>
        <p:txBody>
          <a:bodyPr vert="horz" wrap="square" lIns="0" tIns="130810" rIns="0" bIns="0" rtlCol="0" anchor="t">
            <a:spAutoFit/>
          </a:bodyPr>
          <a:lstStyle/>
          <a:p>
            <a:pPr algn="ctr">
              <a:spcBef>
                <a:spcPts val="1030"/>
              </a:spcBef>
            </a:pPr>
            <a:r>
              <a:rPr lang="en-US" sz="1600" b="1" spc="-50" dirty="0" err="1">
                <a:latin typeface="Arial"/>
                <a:cs typeface="Arial"/>
              </a:rPr>
              <a:t>Анасттасия</a:t>
            </a:r>
            <a:r>
              <a:rPr lang="en-US" sz="1600" b="1" spc="-50" dirty="0">
                <a:latin typeface="Arial"/>
                <a:cs typeface="Arial"/>
              </a:rPr>
              <a:t> </a:t>
            </a:r>
            <a:r>
              <a:rPr lang="en-US" sz="1600" b="1" spc="-50" dirty="0" err="1">
                <a:latin typeface="Arial"/>
                <a:cs typeface="Arial"/>
              </a:rPr>
              <a:t>Дедова</a:t>
            </a:r>
            <a:r>
              <a:rPr lang="en-US" sz="1600" b="1" spc="-50" dirty="0">
                <a:latin typeface="Arial"/>
                <a:cs typeface="Arial"/>
              </a:rPr>
              <a:t> </a:t>
            </a:r>
            <a:r>
              <a:rPr lang="ru-RU" sz="1600" spc="-50" dirty="0">
                <a:latin typeface="Arial"/>
                <a:cs typeface="Arial"/>
              </a:rPr>
              <a:t>Опросы</a:t>
            </a:r>
            <a:endParaRPr lang="ru-RU" sz="1600" b="1" spc="-50" dirty="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582482" y="3825240"/>
            <a:ext cx="1295400" cy="1295400"/>
            <a:chOff x="1068324" y="3825240"/>
            <a:chExt cx="1295400" cy="1295400"/>
          </a:xfrm>
        </p:grpSpPr>
        <p:sp>
          <p:nvSpPr>
            <p:cNvPr id="40" name="object 40"/>
            <p:cNvSpPr/>
            <p:nvPr/>
          </p:nvSpPr>
          <p:spPr>
            <a:xfrm>
              <a:off x="1068324" y="3825240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158240" y="3913632"/>
              <a:ext cx="1118870" cy="1120140"/>
            </a:xfrm>
            <a:custGeom>
              <a:avLst/>
              <a:gdLst/>
              <a:ahLst/>
              <a:cxnLst/>
              <a:rect l="l" t="t" r="r" b="b"/>
              <a:pathLst>
                <a:path w="1118870" h="1120139">
                  <a:moveTo>
                    <a:pt x="1118616" y="0"/>
                  </a:moveTo>
                  <a:lnTo>
                    <a:pt x="0" y="0"/>
                  </a:lnTo>
                  <a:lnTo>
                    <a:pt x="0" y="1120139"/>
                  </a:lnTo>
                  <a:lnTo>
                    <a:pt x="1118616" y="1120139"/>
                  </a:lnTo>
                  <a:lnTo>
                    <a:pt x="1118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986988" y="5152917"/>
            <a:ext cx="2495291" cy="750847"/>
          </a:xfrm>
          <a:prstGeom prst="rect">
            <a:avLst/>
          </a:prstGeom>
        </p:spPr>
        <p:txBody>
          <a:bodyPr vert="horz" wrap="square" lIns="0" tIns="128905" rIns="0" bIns="0" rtlCol="0" anchor="t">
            <a:spAutoFit/>
          </a:bodyPr>
          <a:lstStyle/>
          <a:p>
            <a:pPr algn="ctr">
              <a:spcBef>
                <a:spcPts val="1015"/>
              </a:spcBef>
            </a:pPr>
            <a:r>
              <a:rPr lang="ru-RU" sz="1600" b="1" spc="-35" dirty="0">
                <a:latin typeface="Arial"/>
                <a:cs typeface="Arial"/>
              </a:rPr>
              <a:t>Сидоров Иван</a:t>
            </a:r>
            <a:endParaRPr lang="ru-RU" dirty="0"/>
          </a:p>
          <a:p>
            <a:pPr algn="ctr">
              <a:spcBef>
                <a:spcPts val="1015"/>
              </a:spcBef>
            </a:pPr>
            <a:r>
              <a:rPr lang="ru-RU" sz="1600" spc="-35" dirty="0">
                <a:latin typeface="Arial"/>
                <a:cs typeface="Arial"/>
              </a:rPr>
              <a:t>актёр</a:t>
            </a:r>
            <a:endParaRPr lang="ru-RU" dirty="0"/>
          </a:p>
        </p:txBody>
      </p:sp>
      <p:sp>
        <p:nvSpPr>
          <p:cNvPr id="43" name="object 43"/>
          <p:cNvSpPr txBox="1"/>
          <p:nvPr/>
        </p:nvSpPr>
        <p:spPr>
          <a:xfrm>
            <a:off x="172821" y="6537909"/>
            <a:ext cx="17081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70"/>
              </a:lnSpc>
            </a:pPr>
            <a:fld id="{81D60167-4931-47E6-BA6A-407CBD079E47}" type="slidenum">
              <a:rPr lang="ru-RU" sz="1200" spc="-15" smtClean="0">
                <a:solidFill>
                  <a:srgbClr val="FFFFFF"/>
                </a:solidFill>
                <a:latin typeface="Arial"/>
                <a:cs typeface="Arial"/>
              </a:rPr>
              <a:t>2</a:t>
            </a:fld>
            <a:endParaRPr lang="ru-RU" sz="1200" dirty="0">
              <a:latin typeface="Arial"/>
              <a:cs typeface="Arial"/>
            </a:endParaRPr>
          </a:p>
        </p:txBody>
      </p:sp>
      <p:sp>
        <p:nvSpPr>
          <p:cNvPr id="46" name="Текст 2">
            <a:extLst>
              <a:ext uri="{FF2B5EF4-FFF2-40B4-BE49-F238E27FC236}">
                <a16:creationId xmlns:a16="http://schemas.microsoft.com/office/drawing/2014/main" id="{CAEEE920-113B-4ADD-9442-6DCF7CA6E193}"/>
              </a:ext>
            </a:extLst>
          </p:cNvPr>
          <p:cNvSpPr txBox="1"/>
          <p:nvPr/>
        </p:nvSpPr>
        <p:spPr>
          <a:xfrm>
            <a:off x="336583" y="88127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КОМАНДА</a:t>
            </a:r>
            <a:endParaRPr sz="3600" b="1" dirty="0"/>
          </a:p>
        </p:txBody>
      </p:sp>
      <p:sp>
        <p:nvSpPr>
          <p:cNvPr id="48" name="object 18">
            <a:extLst>
              <a:ext uri="{FF2B5EF4-FFF2-40B4-BE49-F238E27FC236}">
                <a16:creationId xmlns:a16="http://schemas.microsoft.com/office/drawing/2014/main" id="{235307B3-AEEF-48FB-803C-E2A22E8F2A02}"/>
              </a:ext>
            </a:extLst>
          </p:cNvPr>
          <p:cNvSpPr txBox="1"/>
          <p:nvPr/>
        </p:nvSpPr>
        <p:spPr>
          <a:xfrm>
            <a:off x="9305520" y="2924555"/>
            <a:ext cx="2368344" cy="994502"/>
          </a:xfrm>
          <a:prstGeom prst="rect">
            <a:avLst/>
          </a:prstGeom>
        </p:spPr>
        <p:txBody>
          <a:bodyPr vert="horz" wrap="square" lIns="0" tIns="126364" rIns="0" bIns="0" rtlCol="0" anchor="t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994"/>
              </a:spcBef>
            </a:pPr>
            <a:r>
              <a:rPr lang="ru-RU" sz="1600" b="1" spc="-80" dirty="0">
                <a:latin typeface="Arial"/>
                <a:cs typeface="Arial"/>
              </a:rPr>
              <a:t>Соловьёв Дмитрий </a:t>
            </a:r>
            <a:r>
              <a:rPr lang="ru-RU" sz="1600" spc="-80" dirty="0">
                <a:latin typeface="Arial"/>
                <a:cs typeface="Arial"/>
              </a:rPr>
              <a:t>Презентация,</a:t>
            </a:r>
            <a:endParaRPr lang="ru-RU" dirty="0"/>
          </a:p>
          <a:p>
            <a:pPr marL="5080" algn="ctr">
              <a:spcBef>
                <a:spcPts val="994"/>
              </a:spcBef>
            </a:pPr>
            <a:r>
              <a:rPr lang="ru-RU" sz="1600" spc="-80" dirty="0">
                <a:latin typeface="Arial"/>
                <a:cs typeface="Arial"/>
              </a:rPr>
              <a:t>актёр</a:t>
            </a:r>
          </a:p>
        </p:txBody>
      </p:sp>
      <p:pic>
        <p:nvPicPr>
          <p:cNvPr id="9" name="Рисунок 8" descr="Изображение выглядит как Человеческое лицо, человек, губа, губная помада&#10;&#10;Автоматически созданное описание">
            <a:extLst>
              <a:ext uri="{FF2B5EF4-FFF2-40B4-BE49-F238E27FC236}">
                <a16:creationId xmlns:a16="http://schemas.microsoft.com/office/drawing/2014/main" id="{9CE8CB6F-C471-73C7-60CF-B949BF0E7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310" y="1714500"/>
            <a:ext cx="1122631" cy="1123950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человек, Человеческое лицо, на открытом воздухе, Селфи&#10;&#10;Автоматически созданное описание">
            <a:extLst>
              <a:ext uri="{FF2B5EF4-FFF2-40B4-BE49-F238E27FC236}">
                <a16:creationId xmlns:a16="http://schemas.microsoft.com/office/drawing/2014/main" id="{B8B481D2-430C-4FDC-6217-595CDCAAD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714500"/>
            <a:ext cx="1133475" cy="1123950"/>
          </a:xfrm>
          <a:prstGeom prst="rect">
            <a:avLst/>
          </a:prstGeom>
        </p:spPr>
      </p:pic>
      <p:pic>
        <p:nvPicPr>
          <p:cNvPr id="35" name="Рисунок 34" descr="Изображение выглядит как одежда, Человеческое лицо, человек, ткань&#10;&#10;Автоматически созданное описание">
            <a:extLst>
              <a:ext uri="{FF2B5EF4-FFF2-40B4-BE49-F238E27FC236}">
                <a16:creationId xmlns:a16="http://schemas.microsoft.com/office/drawing/2014/main" id="{7E37FA56-1BBE-4160-0CAB-4F11316FA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4568" y="1724025"/>
            <a:ext cx="1167765" cy="1114425"/>
          </a:xfrm>
          <a:prstGeom prst="rect">
            <a:avLst/>
          </a:prstGeom>
        </p:spPr>
      </p:pic>
      <p:pic>
        <p:nvPicPr>
          <p:cNvPr id="36" name="Рисунок 35" descr="Изображение выглядит как человек, Человеческое лицо, в помещении, Селфи&#10;&#10;Автоматически созданное описание">
            <a:extLst>
              <a:ext uri="{FF2B5EF4-FFF2-40B4-BE49-F238E27FC236}">
                <a16:creationId xmlns:a16="http://schemas.microsoft.com/office/drawing/2014/main" id="{D4FBD7EF-C3F9-B0D7-1C05-6666876BF9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7475" y="3890963"/>
            <a:ext cx="1152525" cy="1171575"/>
          </a:xfrm>
          <a:prstGeom prst="rect">
            <a:avLst/>
          </a:prstGeom>
        </p:spPr>
      </p:pic>
      <p:pic>
        <p:nvPicPr>
          <p:cNvPr id="37" name="Рисунок 36" descr="Изображение выглядит как человек, Человеческое лицо, портрет, кожа&#10;&#10;Автоматически созданное описание">
            <a:extLst>
              <a:ext uri="{FF2B5EF4-FFF2-40B4-BE49-F238E27FC236}">
                <a16:creationId xmlns:a16="http://schemas.microsoft.com/office/drawing/2014/main" id="{223EC326-68E2-D8D6-62A6-FD63EB9C57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5925" y="3895725"/>
            <a:ext cx="1200150" cy="1162050"/>
          </a:xfrm>
          <a:prstGeom prst="rect">
            <a:avLst/>
          </a:prstGeom>
        </p:spPr>
      </p:pic>
      <p:pic>
        <p:nvPicPr>
          <p:cNvPr id="38" name="Рисунок 37" descr="Изображение выглядит как одежда, человек, Человеческое лицо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5ADDA1F2-C54A-430C-65D5-E344A2B392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9650" y="3867150"/>
            <a:ext cx="1181100" cy="1171575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60AD6E4-D795-8FD2-5C55-170E40A61A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809" y="1729945"/>
            <a:ext cx="1194491" cy="11121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3" y="2393900"/>
            <a:ext cx="4989789" cy="3170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000" err="1">
                <a:latin typeface="Gilroy-Light"/>
                <a:ea typeface="Roboto"/>
                <a:cs typeface="Roboto"/>
              </a:rPr>
              <a:t>Актуальной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проблемой</a:t>
            </a:r>
            <a:r>
              <a:rPr lang="en-US" sz="2000" dirty="0">
                <a:latin typeface="Gilroy-Light"/>
                <a:ea typeface="Roboto"/>
                <a:cs typeface="Roboto"/>
              </a:rPr>
              <a:t> в </a:t>
            </a:r>
            <a:r>
              <a:rPr lang="en-US" sz="2000" err="1">
                <a:latin typeface="Gilroy-Light"/>
                <a:ea typeface="Roboto"/>
                <a:cs typeface="Roboto"/>
              </a:rPr>
              <a:t>современном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мире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является</a:t>
            </a:r>
            <a:r>
              <a:rPr lang="en-US" sz="2000" dirty="0">
                <a:latin typeface="Gilroy-Light"/>
                <a:ea typeface="Roboto"/>
                <a:cs typeface="Roboto"/>
              </a:rPr>
              <a:t> «</a:t>
            </a:r>
            <a:r>
              <a:rPr lang="en-US" sz="2000" err="1">
                <a:latin typeface="Gilroy-Light"/>
                <a:ea typeface="Roboto"/>
                <a:cs typeface="Roboto"/>
              </a:rPr>
              <a:t>охлаждение</a:t>
            </a:r>
            <a:r>
              <a:rPr lang="en-US" sz="2000" dirty="0">
                <a:latin typeface="Gilroy-Light"/>
                <a:ea typeface="Roboto"/>
                <a:cs typeface="Roboto"/>
              </a:rPr>
              <a:t>» </a:t>
            </a:r>
            <a:r>
              <a:rPr lang="en-US" sz="2000" err="1">
                <a:latin typeface="Gilroy-Light"/>
                <a:ea typeface="Roboto"/>
                <a:cs typeface="Roboto"/>
              </a:rPr>
              <a:t>молодёжи</a:t>
            </a:r>
            <a:r>
              <a:rPr lang="en-US" sz="2000" dirty="0">
                <a:latin typeface="Gilroy-Light"/>
                <a:ea typeface="Roboto"/>
                <a:cs typeface="Roboto"/>
              </a:rPr>
              <a:t> к </a:t>
            </a:r>
            <a:r>
              <a:rPr lang="en-US" sz="2000" err="1">
                <a:latin typeface="Gilroy-Light"/>
                <a:ea typeface="Roboto"/>
                <a:cs typeface="Roboto"/>
              </a:rPr>
              <a:t>чтению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книг</a:t>
            </a:r>
            <a:r>
              <a:rPr lang="en-US" sz="2000" dirty="0">
                <a:latin typeface="Gilroy-Light"/>
                <a:ea typeface="Roboto"/>
                <a:cs typeface="Roboto"/>
              </a:rPr>
              <a:t>, </a:t>
            </a:r>
            <a:r>
              <a:rPr lang="en-US" sz="2000" err="1">
                <a:latin typeface="Gilroy-Light"/>
                <a:ea typeface="Roboto"/>
                <a:cs typeface="Roboto"/>
              </a:rPr>
              <a:t>вследствие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чего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может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наблюдаться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ряд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негативных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последствий</a:t>
            </a:r>
            <a:r>
              <a:rPr lang="en-US" sz="2000" dirty="0">
                <a:latin typeface="Gilroy-Light"/>
                <a:ea typeface="Roboto"/>
                <a:cs typeface="Roboto"/>
              </a:rPr>
              <a:t>: </a:t>
            </a:r>
            <a:r>
              <a:rPr lang="en-US" sz="2000" err="1">
                <a:latin typeface="Gilroy-Light"/>
                <a:ea typeface="Roboto"/>
                <a:cs typeface="Roboto"/>
              </a:rPr>
              <a:t>затруднения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при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формулировании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своих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мыслей</a:t>
            </a:r>
            <a:r>
              <a:rPr lang="en-US" sz="2000" dirty="0">
                <a:latin typeface="Gilroy-Light"/>
                <a:ea typeface="Roboto"/>
                <a:cs typeface="Roboto"/>
              </a:rPr>
              <a:t>, </a:t>
            </a:r>
            <a:r>
              <a:rPr lang="en-US" sz="2000" err="1">
                <a:latin typeface="Gilroy-Light"/>
                <a:ea typeface="Roboto"/>
                <a:cs typeface="Roboto"/>
              </a:rPr>
              <a:t>бедный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словарный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запас</a:t>
            </a:r>
            <a:r>
              <a:rPr lang="en-US" sz="2000" dirty="0">
                <a:latin typeface="Gilroy-Light"/>
                <a:ea typeface="Roboto"/>
                <a:cs typeface="Roboto"/>
              </a:rPr>
              <a:t>, </a:t>
            </a:r>
            <a:r>
              <a:rPr lang="en-US" sz="2000" err="1">
                <a:latin typeface="Gilroy-Light"/>
                <a:ea typeface="Roboto"/>
                <a:cs typeface="Roboto"/>
              </a:rPr>
              <a:t>неразвитость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речи</a:t>
            </a:r>
            <a:r>
              <a:rPr lang="en-US" sz="2000" dirty="0">
                <a:latin typeface="Gilroy-Light"/>
                <a:ea typeface="Roboto"/>
                <a:cs typeface="Roboto"/>
              </a:rPr>
              <a:t> и </a:t>
            </a:r>
            <a:r>
              <a:rPr lang="en-US" sz="2000" err="1">
                <a:latin typeface="Gilroy-Light"/>
                <a:ea typeface="Roboto"/>
                <a:cs typeface="Roboto"/>
              </a:rPr>
              <a:t>кругозора</a:t>
            </a:r>
            <a:r>
              <a:rPr lang="en-US" sz="2000" dirty="0">
                <a:latin typeface="Gilroy-Light"/>
                <a:ea typeface="Roboto"/>
                <a:cs typeface="Roboto"/>
              </a:rPr>
              <a:t>, </a:t>
            </a:r>
            <a:r>
              <a:rPr lang="en-US" sz="2000" err="1">
                <a:latin typeface="Gilroy-Light"/>
                <a:ea typeface="Roboto"/>
                <a:cs typeface="Roboto"/>
              </a:rPr>
              <a:t>навыка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критического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мышления</a:t>
            </a:r>
            <a:r>
              <a:rPr lang="en-US" sz="2000" dirty="0">
                <a:latin typeface="Gilroy-Light"/>
                <a:ea typeface="Roboto"/>
                <a:cs typeface="Roboto"/>
              </a:rPr>
              <a:t>, </a:t>
            </a:r>
            <a:r>
              <a:rPr lang="en-US" sz="2000" err="1">
                <a:latin typeface="Gilroy-Light"/>
                <a:ea typeface="Roboto"/>
                <a:cs typeface="Roboto"/>
              </a:rPr>
              <a:t>креативности</a:t>
            </a:r>
            <a:r>
              <a:rPr lang="en-US" sz="2000" dirty="0">
                <a:latin typeface="Gilroy-Light"/>
                <a:ea typeface="Roboto"/>
                <a:cs typeface="Roboto"/>
              </a:rPr>
              <a:t>, а </a:t>
            </a:r>
            <a:r>
              <a:rPr lang="en-US" sz="2000" err="1">
                <a:latin typeface="Gilroy-Light"/>
                <a:ea typeface="Roboto"/>
                <a:cs typeface="Roboto"/>
              </a:rPr>
              <a:t>также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способности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концентрировать</a:t>
            </a:r>
            <a:r>
              <a:rPr lang="en-US" sz="2000" dirty="0">
                <a:latin typeface="Gilroy-Light"/>
                <a:ea typeface="Roboto"/>
                <a:cs typeface="Roboto"/>
              </a:rPr>
              <a:t> </a:t>
            </a:r>
            <a:r>
              <a:rPr lang="en-US" sz="2000" err="1">
                <a:latin typeface="Gilroy-Light"/>
                <a:ea typeface="Roboto"/>
                <a:cs typeface="Roboto"/>
              </a:rPr>
              <a:t>внимание</a:t>
            </a:r>
            <a:r>
              <a:rPr lang="en-US" sz="2000" dirty="0">
                <a:latin typeface="Gilroy-Light"/>
                <a:ea typeface="Roboto"/>
                <a:cs typeface="Roboto"/>
              </a:rPr>
              <a:t>.</a:t>
            </a:r>
            <a:endParaRPr lang="ru-RU" sz="20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124557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ПРОБЛЕМА</a:t>
            </a:r>
            <a:endParaRPr sz="3600" b="1" dirty="0"/>
          </a:p>
        </p:txBody>
      </p:sp>
      <p:sp>
        <p:nvSpPr>
          <p:cNvPr id="15" name="Прямоугольник"/>
          <p:cNvSpPr/>
          <p:nvPr/>
        </p:nvSpPr>
        <p:spPr>
          <a:xfrm>
            <a:off x="6083929" y="-5459"/>
            <a:ext cx="6108071" cy="6860825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477660" y="124557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>
                <a:solidFill>
                  <a:schemeClr val="bg1"/>
                </a:solidFill>
              </a:rPr>
              <a:t>РЕШЕНИЕ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477660" y="2396534"/>
            <a:ext cx="498978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000" dirty="0">
                <a:solidFill>
                  <a:schemeClr val="bg1"/>
                </a:solidFill>
              </a:rPr>
              <a:t>С </a:t>
            </a:r>
            <a:r>
              <a:rPr lang="en-US" sz="2000" dirty="0" err="1">
                <a:solidFill>
                  <a:schemeClr val="bg1"/>
                </a:solidFill>
              </a:rPr>
              <a:t>помощью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трейлера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показывающего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интересную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книгу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мы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сможем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привлечь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молодую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аудиторию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различных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интернет-площадок</a:t>
            </a:r>
            <a:r>
              <a:rPr lang="en-US" sz="2000" dirty="0">
                <a:solidFill>
                  <a:schemeClr val="bg1"/>
                </a:solidFill>
              </a:rPr>
              <a:t> к </a:t>
            </a:r>
            <a:r>
              <a:rPr lang="en-US" sz="2000" dirty="0" err="1">
                <a:solidFill>
                  <a:schemeClr val="bg1"/>
                </a:solidFill>
              </a:rPr>
              <a:t>чтению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книг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DD87BB-E7ED-EBC7-31B2-DE9DA63B59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5417" y="380947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-9525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62683" y="79411"/>
            <a:ext cx="1188420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9600"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10907414" y="83368"/>
            <a:ext cx="959820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9600"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8456146" y="77654"/>
            <a:ext cx="931244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9600"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6511495" y="3597597"/>
            <a:ext cx="1350344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9600"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9982489" y="1562428"/>
            <a:ext cx="2212711" cy="2739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Внимательно изучить произведение, выделить основные смысловые единицы, наиболее яркие, цепляющие моменты, подходящие для выбранного вида </a:t>
            </a:r>
            <a:r>
              <a:rPr lang="ru-RU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буктрейлера</a:t>
            </a:r>
            <a:r>
              <a:rPr lang="ru-RU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.</a:t>
            </a:r>
            <a:br>
              <a:rPr lang="ru-RU" sz="1800" dirty="0">
                <a:latin typeface="Roboto"/>
                <a:ea typeface="Roboto"/>
                <a:cs typeface="Roboto"/>
              </a:rPr>
            </a:br>
            <a:endParaRPr lang="ru-RU" sz="1200" dirty="0">
              <a:solidFill>
                <a:srgbClr val="000000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395825" y="1589097"/>
            <a:ext cx="1831711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Выбрать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литературное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произведение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,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которое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может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заинтересовать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молодёжь</a:t>
            </a:r>
            <a:endParaRPr lang="en-US">
              <a:solidFill>
                <a:srgbClr val="000000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8203808" y="1558619"/>
            <a:ext cx="1765036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Определить, для решения каких задач создается </a:t>
            </a:r>
            <a:r>
              <a:rPr lang="ru-RU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буктрейлер</a:t>
            </a:r>
            <a:r>
              <a:rPr lang="ru-RU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, выбрать вид </a:t>
            </a:r>
            <a:r>
              <a:rPr lang="ru-RU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буктрейлера</a:t>
            </a:r>
            <a:r>
              <a:rPr lang="ru-RU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.</a:t>
            </a:r>
            <a:endParaRPr lang="ru-RU"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6199248" y="5010222"/>
            <a:ext cx="1993636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4)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Продумать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визуализацию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героев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,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обстановки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и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событий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,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подобрать</a:t>
            </a:r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реквизи</a:t>
            </a:r>
            <a:r>
              <a:rPr lang="en-US" sz="1200" err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т</a:t>
            </a:r>
            <a:endParaRPr lang="ru-RU" err="1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336583" y="1953838"/>
            <a:ext cx="498978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Создание </a:t>
            </a:r>
            <a:r>
              <a:rPr lang="ru-RU" dirty="0" err="1"/>
              <a:t>буктрейлера</a:t>
            </a:r>
            <a:r>
              <a:rPr lang="ru-RU" dirty="0"/>
              <a:t> для привлечения молодёжи к чтению книг.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311992" y="95736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ЦЕЛЬ ПРОЕКТА</a:t>
            </a:r>
            <a:endParaRPr sz="36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E7939B-A302-D15A-52EE-8AA618A0A941}"/>
              </a:ext>
            </a:extLst>
          </p:cNvPr>
          <p:cNvSpPr txBox="1"/>
          <p:nvPr/>
        </p:nvSpPr>
        <p:spPr>
          <a:xfrm>
            <a:off x="8696325" y="3586162"/>
            <a:ext cx="1166812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9600" dirty="0">
                <a:solidFill>
                  <a:schemeClr val="bg1"/>
                </a:solidFill>
                <a:latin typeface="Gilroy-ExtraBold"/>
              </a:rPr>
              <a:t>5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9D2311-16A5-90DA-CEB9-2E37613CC210}"/>
              </a:ext>
            </a:extLst>
          </p:cNvPr>
          <p:cNvSpPr txBox="1"/>
          <p:nvPr/>
        </p:nvSpPr>
        <p:spPr>
          <a:xfrm>
            <a:off x="8455818" y="5007768"/>
            <a:ext cx="1390650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latin typeface="Roboto"/>
                <a:ea typeface="Roboto"/>
                <a:cs typeface="Roboto"/>
              </a:rPr>
              <a:t>Создать сценарий </a:t>
            </a:r>
            <a:r>
              <a:rPr lang="ru-RU" sz="1600" err="1">
                <a:latin typeface="Roboto"/>
                <a:ea typeface="Roboto"/>
                <a:cs typeface="Roboto"/>
              </a:rPr>
              <a:t>буктрейлера</a:t>
            </a:r>
            <a:r>
              <a:rPr lang="ru-RU" sz="1600" dirty="0">
                <a:latin typeface="Roboto"/>
                <a:ea typeface="Roboto"/>
                <a:cs typeface="Roboto"/>
              </a:rPr>
              <a:t>, отснять необходимые сцены</a:t>
            </a:r>
            <a:endParaRPr lang="ru-RU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B10A32-09F4-104D-94E3-1D377467A971}"/>
              </a:ext>
            </a:extLst>
          </p:cNvPr>
          <p:cNvSpPr txBox="1"/>
          <p:nvPr/>
        </p:nvSpPr>
        <p:spPr>
          <a:xfrm>
            <a:off x="10687050" y="3598068"/>
            <a:ext cx="797718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9600" dirty="0">
                <a:solidFill>
                  <a:schemeClr val="bg1"/>
                </a:solidFill>
                <a:latin typeface="Gilroy-Light"/>
              </a:rPr>
              <a:t>6</a:t>
            </a:r>
            <a:endParaRPr kumimoji="0" lang="ru-RU" sz="9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ea typeface="+mn-ea"/>
              <a:cs typeface="+mn-cs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40F133-8E0A-CA11-2B98-9B96367A0B0C}"/>
              </a:ext>
            </a:extLst>
          </p:cNvPr>
          <p:cNvSpPr txBox="1"/>
          <p:nvPr/>
        </p:nvSpPr>
        <p:spPr>
          <a:xfrm>
            <a:off x="10406062" y="5129212"/>
            <a:ext cx="1638300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/>
              <a:t>Провести опрос, для того, чтобы узнать, добились ли мы своей цели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Рисунок 12" descr="Picture background">
            <a:extLst>
              <a:ext uri="{FF2B5EF4-FFF2-40B4-BE49-F238E27FC236}">
                <a16:creationId xmlns:a16="http://schemas.microsoft.com/office/drawing/2014/main" id="{289A5323-CAE3-E031-13A7-70E95E1DC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6075"/>
            <a:ext cx="610552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Название раздела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336400" y="943446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7A5F196-1609-85C7-3C72-97C56122425C}"/>
              </a:ext>
            </a:extLst>
          </p:cNvPr>
          <p:cNvSpPr txBox="1"/>
          <p:nvPr/>
        </p:nvSpPr>
        <p:spPr>
          <a:xfrm>
            <a:off x="11746" y="3434509"/>
            <a:ext cx="2613771" cy="2031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dirty="0"/>
              <a:t>YOUTUBE канал </a:t>
            </a:r>
            <a:r>
              <a:rPr lang="ru-RU" sz="3600" err="1"/>
              <a:t>ЛитРес</a:t>
            </a:r>
            <a:endParaRPr lang="ru-RU" sz="3600"/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C18181-AB22-E932-7B8F-2F8FA54C9272}"/>
              </a:ext>
            </a:extLst>
          </p:cNvPr>
          <p:cNvSpPr txBox="1"/>
          <p:nvPr/>
        </p:nvSpPr>
        <p:spPr>
          <a:xfrm>
            <a:off x="331979" y="1711337"/>
            <a:ext cx="2380668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9600" dirty="0"/>
              <a:t>1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08F8A3-493F-1B41-929A-918C4DB203EB}"/>
              </a:ext>
            </a:extLst>
          </p:cNvPr>
          <p:cNvSpPr txBox="1"/>
          <p:nvPr/>
        </p:nvSpPr>
        <p:spPr>
          <a:xfrm>
            <a:off x="4252457" y="1713976"/>
            <a:ext cx="1547434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9600" dirty="0"/>
              <a:t>2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3A0638-1CC3-62EF-433E-EDFA1C1A2A24}"/>
              </a:ext>
            </a:extLst>
          </p:cNvPr>
          <p:cNvSpPr txBox="1"/>
          <p:nvPr/>
        </p:nvSpPr>
        <p:spPr>
          <a:xfrm>
            <a:off x="8287702" y="1853849"/>
            <a:ext cx="1725984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9600" dirty="0"/>
              <a:t>3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B49A2-B89F-60B6-C598-5DB0155CB3D9}"/>
              </a:ext>
            </a:extLst>
          </p:cNvPr>
          <p:cNvSpPr txBox="1"/>
          <p:nvPr/>
        </p:nvSpPr>
        <p:spPr>
          <a:xfrm>
            <a:off x="3966751" y="3448892"/>
            <a:ext cx="2109986" cy="2031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dirty="0"/>
              <a:t>Фильм "Мартин Иден"</a:t>
            </a:r>
            <a:endParaRPr lang="en-US" sz="3600" dirty="0"/>
          </a:p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50B35C-BC30-7764-B807-2FC162F20F50}"/>
              </a:ext>
            </a:extLst>
          </p:cNvPr>
          <p:cNvSpPr txBox="1"/>
          <p:nvPr/>
        </p:nvSpPr>
        <p:spPr>
          <a:xfrm>
            <a:off x="7073207" y="3425068"/>
            <a:ext cx="4151682" cy="1754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err="1"/>
              <a:t>Буктрейлеры</a:t>
            </a:r>
            <a:r>
              <a:rPr lang="ru-RU" sz="3600" dirty="0"/>
              <a:t> "Мартин Иден" на YOUTUBE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ОПРОС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9" y="6351159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336583" y="119836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РЕЗУЛЬТАТЫ ОПРОСА</a:t>
            </a:r>
          </a:p>
        </p:txBody>
      </p:sp>
      <p:pic>
        <p:nvPicPr>
          <p:cNvPr id="4" name="Рисунок 3" descr="Диаграмма ответов в Формах. Вопрос: Нравится ли вам читать книги?. Количество ответов: 19 ответов.">
            <a:extLst>
              <a:ext uri="{FF2B5EF4-FFF2-40B4-BE49-F238E27FC236}">
                <a16:creationId xmlns:a16="http://schemas.microsoft.com/office/drawing/2014/main" id="{18A99242-44A9-87F8-6575-7A8E90EF7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25" y="1845091"/>
            <a:ext cx="12192000" cy="512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ОПРОС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>
                <a:solidFill>
                  <a:srgbClr val="FBB3C1"/>
                </a:solidFill>
              </a:endParaRPr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4" name="Рисунок 3" descr="Диаграмма ответов в Формах. Вопрос: Как много времени вы уделяете чтению?. Количество ответов: 19 ответов.">
            <a:extLst>
              <a:ext uri="{FF2B5EF4-FFF2-40B4-BE49-F238E27FC236}">
                <a16:creationId xmlns:a16="http://schemas.microsoft.com/office/drawing/2014/main" id="{AA5241F0-70E8-2A75-4FC4-077E47367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0791"/>
            <a:ext cx="12192000" cy="512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3928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748D2-7484-16A0-E8DC-0B4CA3F89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" y="-1004887"/>
            <a:ext cx="10515600" cy="2852737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372FD1-C1C9-898C-6197-197E64DC859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Диаграмма ответов в Формах. Вопрос: Какие жанры книг вы предпочитаете?. Количество ответов: 19 ответов.">
            <a:extLst>
              <a:ext uri="{FF2B5EF4-FFF2-40B4-BE49-F238E27FC236}">
                <a16:creationId xmlns:a16="http://schemas.microsoft.com/office/drawing/2014/main" id="{567AA92A-777A-755E-D7CD-09F5CB5C8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1427"/>
            <a:ext cx="12192000" cy="579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4061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F17CF-41A9-8AAA-F844-62AFE440B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5001F6-9212-87A5-886C-61B65762218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Диаграмма ответов в Формах. Вопрос: Хотели бы вы больше времени уделять чтению?. Количество ответов: 19 ответов.">
            <a:extLst>
              <a:ext uri="{FF2B5EF4-FFF2-40B4-BE49-F238E27FC236}">
                <a16:creationId xmlns:a16="http://schemas.microsoft.com/office/drawing/2014/main" id="{0FFD5351-BBBE-6E0C-F004-6031424AA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1483141"/>
            <a:ext cx="12192000" cy="512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3743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983817-90F6-4720-6B4B-5FAAF558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E7F0E9-277C-2146-AA91-DCFEC70BE01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Диаграмма ответов в Формах. Вопрос: Как много времени вы тратите на поиск интересной книги?. Количество ответов: 19 ответов.">
            <a:extLst>
              <a:ext uri="{FF2B5EF4-FFF2-40B4-BE49-F238E27FC236}">
                <a16:creationId xmlns:a16="http://schemas.microsoft.com/office/drawing/2014/main" id="{F3351AD6-AC4F-5FA2-5496-9085B4761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8394"/>
            <a:ext cx="12192000" cy="512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331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3A647A-EC2E-1DC5-1CB1-ED8D338D5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37C119-C7DC-840D-B01A-264CC0B80C2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Диаграмма ответов в Формах. Вопрос: Из каких источников вы чаще всего узнаёте про интересные вам книги?. Количество ответов: 19 ответов.">
            <a:extLst>
              <a:ext uri="{FF2B5EF4-FFF2-40B4-BE49-F238E27FC236}">
                <a16:creationId xmlns:a16="http://schemas.microsoft.com/office/drawing/2014/main" id="{442DD149-3BE1-AAAA-3CD3-DA2D0D467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0902"/>
            <a:ext cx="12192000" cy="579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373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55FA7-BC13-8090-49E8-886D6CF43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2461E4-02E8-1B07-6599-4F606C0F2E5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Диаграмма ответов в Формах. Вопрос: Вас заинтересует книга, к которой вы бы увидели трейлер?. Количество ответов: 19 ответов.">
            <a:extLst>
              <a:ext uri="{FF2B5EF4-FFF2-40B4-BE49-F238E27FC236}">
                <a16:creationId xmlns:a16="http://schemas.microsoft.com/office/drawing/2014/main" id="{F39DFA9D-915C-C0E2-D294-B1E2DFAF2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4016"/>
            <a:ext cx="12192000" cy="512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5599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ВОПЛОЩЕНИЕ ИДЕИ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264351" y="1833826"/>
            <a:ext cx="6710282" cy="3477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200" dirty="0"/>
              <a:t>Чтобы воплотить нашу идею, мы планируем снять </a:t>
            </a:r>
            <a:r>
              <a:rPr lang="ru-RU" sz="2200" dirty="0" err="1"/>
              <a:t>буктрейлер</a:t>
            </a:r>
            <a:r>
              <a:rPr lang="ru-RU" sz="2200" dirty="0"/>
              <a:t> для книги "Мартин Иден".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2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200" dirty="0"/>
              <a:t>И затем мы выложим его в такие социальные сети, как TikTok и YOUTUBE, где находится огромная доля молодой аудитории.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2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200" dirty="0"/>
              <a:t>Наш продукт решает актуальные проблемы, и поэтому должен стать востребованным среди нашей целевой аудитории – школьников и студентов.</a:t>
            </a:r>
            <a:endParaRPr sz="2200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97095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РЕАЛИЗАЦИЯ</a:t>
            </a:r>
            <a:endParaRPr sz="3600" b="1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lang="ru-RU" sz="6900" dirty="0"/>
              <a:t> ЗА ВНИМАНИЕ</a:t>
            </a:r>
            <a:r>
              <a:rPr dirty="0"/>
              <a:t>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</Words>
  <Application>Microsoft Office PowerPoint</Application>
  <PresentationFormat>Широкоэкранный</PresentationFormat>
  <Paragraphs>104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312</cp:revision>
  <dcterms:modified xsi:type="dcterms:W3CDTF">2024-10-15T19:25:54Z</dcterms:modified>
</cp:coreProperties>
</file>