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</p:sldIdLst>
  <p:sldSz cy="6858000" cx="12192000"/>
  <p:notesSz cx="12192000" cy="6858000"/>
  <p:embeddedFontLst>
    <p:embeddedFont>
      <p:font typeface="Roboto"/>
      <p:regular r:id="rId67"/>
      <p:bold r:id="rId68"/>
      <p:italic r:id="rId69"/>
      <p:boldItalic r:id="rId70"/>
    </p:embeddedFont>
    <p:embeddedFont>
      <p:font typeface="Montserrat"/>
      <p:regular r:id="rId71"/>
      <p:bold r:id="rId72"/>
      <p:italic r:id="rId73"/>
      <p:boldItalic r:id="rId74"/>
    </p:embeddedFont>
    <p:embeddedFont>
      <p:font typeface="Arial Black"/>
      <p:regular r:id="rId7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76" roundtripDataSignature="AMtx7mjtApHHJyRKD3b+e47bOyrg7/KS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514256D-E24F-4D45-8244-93AE9445E526}">
  <a:tblStyle styleId="{D514256D-E24F-4D45-8244-93AE9445E52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273BEB5F-E295-4FA7-BB32-A2E1A8E83D64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  <a:tcStyle>
        <a:fill>
          <a:solidFill>
            <a:srgbClr val="CDD4EA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Montserrat-italic.fntdata"/><Relationship Id="rId72" Type="http://schemas.openxmlformats.org/officeDocument/2006/relationships/font" Target="fonts/Montserrat-bold.fntdata"/><Relationship Id="rId31" Type="http://schemas.openxmlformats.org/officeDocument/2006/relationships/slide" Target="slides/slide25.xml"/><Relationship Id="rId75" Type="http://schemas.openxmlformats.org/officeDocument/2006/relationships/font" Target="fonts/ArialBlack-regular.fntdata"/><Relationship Id="rId30" Type="http://schemas.openxmlformats.org/officeDocument/2006/relationships/slide" Target="slides/slide24.xml"/><Relationship Id="rId74" Type="http://schemas.openxmlformats.org/officeDocument/2006/relationships/font" Target="fonts/Montserrat-boldItalic.fntdata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76" Type="http://customschemas.google.com/relationships/presentationmetadata" Target="metadata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font" Target="fonts/Montserrat-regular.fntdata"/><Relationship Id="rId70" Type="http://schemas.openxmlformats.org/officeDocument/2006/relationships/font" Target="fonts/Roboto-boldItalic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font" Target="fonts/Roboto-bold.fntdata"/><Relationship Id="rId23" Type="http://schemas.openxmlformats.org/officeDocument/2006/relationships/slide" Target="slides/slide17.xml"/><Relationship Id="rId67" Type="http://schemas.openxmlformats.org/officeDocument/2006/relationships/font" Target="fonts/Roboto-regular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Roboto-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2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2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3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3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3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3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3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3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926585a1de_2_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g2926585a1de_2_1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926585a1de_2_1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g2926585a1de_2_15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3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3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3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4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4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4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4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4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4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4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4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4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4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4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4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5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5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5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5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5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5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5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5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5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5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5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5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5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5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5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5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5"/>
          <p:cNvSpPr txBox="1"/>
          <p:nvPr>
            <p:ph idx="2" type="body"/>
          </p:nvPr>
        </p:nvSpPr>
        <p:spPr>
          <a:xfrm>
            <a:off x="839788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5"/>
          <p:cNvSpPr txBox="1"/>
          <p:nvPr>
            <p:ph idx="4" type="body"/>
          </p:nvPr>
        </p:nvSpPr>
        <p:spPr>
          <a:xfrm>
            <a:off x="6172200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6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7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pmutmn.ru/2023#!/tab/644929188-3" TargetMode="External"/><Relationship Id="rId4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iki.miem.hse.ru/edu/courses/producation/project_kpi/TRL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://visittyumen.ru/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8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s://wordstat.yandex.ru" TargetMode="External"/><Relationship Id="rId4" Type="http://schemas.openxmlformats.org/officeDocument/2006/relationships/hyperlink" Target="https://yandex.ru/company/researches" TargetMode="External"/><Relationship Id="rId5" Type="http://schemas.openxmlformats.org/officeDocument/2006/relationships/hyperlink" Target="https://sberindex.ru/ru" TargetMode="External"/><Relationship Id="rId6" Type="http://schemas.openxmlformats.org/officeDocument/2006/relationships/image" Target="../media/image5.png"/><Relationship Id="rId7" Type="http://schemas.openxmlformats.org/officeDocument/2006/relationships/image" Target="../media/image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admitad.pro/ru/blog/monetizatsiya-startapa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6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hyperlink" Target="https://slidesgo.com/" TargetMode="External"/><Relationship Id="rId4" Type="http://schemas.openxmlformats.org/officeDocument/2006/relationships/hyperlink" Target="https://slidesgo.com/" TargetMode="External"/><Relationship Id="rId5" Type="http://schemas.openxmlformats.org/officeDocument/2006/relationships/hyperlink" Target="https://www.flaticon.com/" TargetMode="External"/><Relationship Id="rId6" Type="http://schemas.openxmlformats.org/officeDocument/2006/relationships/hyperlink" Target="https://unsplash.com/" TargetMode="External"/><Relationship Id="rId7" Type="http://schemas.openxmlformats.org/officeDocument/2006/relationships/image" Target="../media/image5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3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586836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732731" y="2482813"/>
            <a:ext cx="253466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</a:pPr>
            <a:r>
              <a:rPr b="0" i="0" lang="ru-RU" sz="4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ДЕНЬ 1</a:t>
            </a:r>
            <a:endParaRPr b="0" i="0" sz="44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732731" y="3223593"/>
            <a:ext cx="470314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Проблема. Целевая аудитория. Идея.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9097" y="6091773"/>
            <a:ext cx="995423" cy="599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>
            <a:off x="0" y="0"/>
            <a:ext cx="12192000" cy="586836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9097" y="6091773"/>
            <a:ext cx="995423" cy="59978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732729" y="2482812"/>
            <a:ext cx="10286367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 Black"/>
              <a:buNone/>
            </a:pPr>
            <a:r>
              <a:rPr b="0" i="0" lang="ru-RU" sz="36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Установка оборудования для входа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 Black"/>
              <a:buNone/>
            </a:pPr>
            <a:r>
              <a:rPr b="0" i="0" lang="ru-RU" sz="36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в университет с помощью распознавания лица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102459" y="1184710"/>
            <a:ext cx="6213817" cy="2652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Соберите команду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 3 до 6 человек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Заполните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слайд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«Профиль команды»: </a:t>
            </a:r>
            <a:b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впишите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ФИО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под карточки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Информацию о роли в проекте и компетенциях участников можно заполнить позже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P.S. компетенции должны обосновывать, почему участник занимает именно эту роль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103" name="Google Shape;10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440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104" name="Google Shape;10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798608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105" name="Google Shape;10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580928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106" name="Google Shape;10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 минут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246595" y="295199"/>
            <a:ext cx="749115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ПРОФИЛЬ КОМАНДЫ | задание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4"/>
          <p:cNvPicPr preferRelativeResize="0"/>
          <p:nvPr/>
        </p:nvPicPr>
        <p:blipFill rotWithShape="1">
          <a:blip r:embed="rId3">
            <a:alphaModFix/>
          </a:blip>
          <a:srcRect b="3403" l="0" r="0" t="3954"/>
          <a:stretch/>
        </p:blipFill>
        <p:spPr>
          <a:xfrm>
            <a:off x="1623460" y="1830038"/>
            <a:ext cx="2895598" cy="289559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"/>
          <p:cNvSpPr txBox="1"/>
          <p:nvPr/>
        </p:nvSpPr>
        <p:spPr>
          <a:xfrm>
            <a:off x="246595" y="295199"/>
            <a:ext cx="76418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ПРОФИЛЬ КОМАНДЫ | примеры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1031860" y="4808475"/>
            <a:ext cx="4078798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Иван Петров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Веб-дизайнер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более 3-х лет делает сайты (Tilda), </a:t>
            </a:r>
            <a:b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знает языки программирования </a:t>
            </a:r>
            <a:b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HTML, CSS, JavaScript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4"/>
          <p:cNvSpPr txBox="1"/>
          <p:nvPr/>
        </p:nvSpPr>
        <p:spPr>
          <a:xfrm>
            <a:off x="7081341" y="4808475"/>
            <a:ext cx="4078798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Иван Петров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Руководитель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Мужской профиль контур" id="118" name="Google Shape;11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43017" y="2332301"/>
            <a:ext cx="2355448" cy="23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/>
          <p:nvPr/>
        </p:nvSpPr>
        <p:spPr>
          <a:xfrm>
            <a:off x="7830164" y="2013995"/>
            <a:ext cx="2581155" cy="2581155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5902515" y="800598"/>
            <a:ext cx="386969" cy="58101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5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128" name="Google Shape;128;p5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5"/>
            <p:cNvSpPr txBox="1"/>
            <p:nvPr/>
          </p:nvSpPr>
          <p:spPr>
            <a:xfrm>
              <a:off x="419315" y="402364"/>
              <a:ext cx="29770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ПРОФИЛЬ КОМАНДЫ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1" name="Google Shape;131;p5"/>
          <p:cNvSpPr/>
          <p:nvPr/>
        </p:nvSpPr>
        <p:spPr>
          <a:xfrm>
            <a:off x="327875" y="1635760"/>
            <a:ext cx="2895600" cy="288544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08C8D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03200" sx="79000" rotWithShape="0" algn="ctr" dir="2580000" dist="152400" sy="79000">
              <a:srgbClr val="000000">
                <a:alpha val="1882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"/>
          <p:cNvSpPr txBox="1"/>
          <p:nvPr/>
        </p:nvSpPr>
        <p:spPr>
          <a:xfrm>
            <a:off x="713734" y="4687994"/>
            <a:ext cx="2034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Дарья Мазязина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лидер команды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3921547" y="2110320"/>
            <a:ext cx="2162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Ксения Андреева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Ответственная</a:t>
            </a:r>
            <a:r>
              <a:rPr lang="ru-RU" sz="1800">
                <a:solidFill>
                  <a:schemeClr val="dk1"/>
                </a:solidFill>
              </a:rPr>
              <a:t> за обработку информации и её реализацию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4514632" y="4687994"/>
            <a:ext cx="3139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Анастасия Шайхутдинова </a:t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</a:rPr>
              <a:t>Ответственная</a:t>
            </a:r>
            <a:r>
              <a:rPr lang="ru-RU" sz="1800">
                <a:solidFill>
                  <a:schemeClr val="dk1"/>
                </a:solidFill>
              </a:rPr>
              <a:t> за разработку гипотезы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6685046" y="2110320"/>
            <a:ext cx="22287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Дмитрий Баранов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Ответственный</a:t>
            </a:r>
            <a:r>
              <a:rPr lang="ru-RU" sz="1800">
                <a:solidFill>
                  <a:schemeClr val="dk1"/>
                </a:solidFill>
              </a:rPr>
              <a:t> за наполнение презентации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9452085" y="2110320"/>
            <a:ext cx="2253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Наталья Гулякина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Ответственная за поиск информации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8330515" y="4687994"/>
            <a:ext cx="21873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Ирина Яблонская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Ответственная за поиск информации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5"/>
          <p:cNvPicPr preferRelativeResize="0"/>
          <p:nvPr/>
        </p:nvPicPr>
        <p:blipFill rotWithShape="1">
          <a:blip r:embed="rId3">
            <a:alphaModFix/>
          </a:blip>
          <a:srcRect b="22776" l="17451" r="23528" t="0"/>
          <a:stretch/>
        </p:blipFill>
        <p:spPr>
          <a:xfrm>
            <a:off x="211499" y="1565467"/>
            <a:ext cx="3011974" cy="2955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6"/>
          <p:cNvSpPr txBox="1"/>
          <p:nvPr/>
        </p:nvSpPr>
        <p:spPr>
          <a:xfrm>
            <a:off x="1102457" y="1184709"/>
            <a:ext cx="7906240" cy="34750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проблему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которую будете решать в проекте </a:t>
            </a:r>
            <a:b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P.S. Можете использовать </a:t>
            </a: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инструмент «5 бесит» </a:t>
            </a: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(сл. слайд)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Проверьте, что она соответствует следующим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условиям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Может быть решена максимум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 3 года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Решается усилиями вашей команды с привлечением экспертов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Конкретна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а не глобальна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Стоимость решения –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 1 млн рублей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Найдите данные, которые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подтверждают существование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проблемы или тренда (статистика из открытых источников / опросы /…)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145" name="Google Shape;14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440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146" name="Google Shape;14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4003571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147" name="Google Shape;14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3195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148" name="Google Shape;14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"/>
          <p:cNvSpPr txBox="1"/>
          <p:nvPr/>
        </p:nvSpPr>
        <p:spPr>
          <a:xfrm>
            <a:off x="1102460" y="5937268"/>
            <a:ext cx="1131480" cy="366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 минут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6"/>
          <p:cNvSpPr txBox="1"/>
          <p:nvPr/>
        </p:nvSpPr>
        <p:spPr>
          <a:xfrm>
            <a:off x="246595" y="295199"/>
            <a:ext cx="516038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ПРОБЛЕМА | задание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246594" y="295198"/>
            <a:ext cx="4518844" cy="5794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ПРОБЛЕМА | 5 БЕСИТ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7"/>
          <p:cNvSpPr/>
          <p:nvPr/>
        </p:nvSpPr>
        <p:spPr>
          <a:xfrm>
            <a:off x="731529" y="1237633"/>
            <a:ext cx="5253799" cy="316671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 txBox="1"/>
          <p:nvPr/>
        </p:nvSpPr>
        <p:spPr>
          <a:xfrm>
            <a:off x="338760" y="849207"/>
            <a:ext cx="69762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6000" u="none" cap="none" strike="noStrike"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 txBox="1"/>
          <p:nvPr/>
        </p:nvSpPr>
        <p:spPr>
          <a:xfrm>
            <a:off x="974742" y="1280285"/>
            <a:ext cx="5021921" cy="29569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Выполняя задание, постарайтесь ответить на следующие вопросы: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Какие процессы кажутся монотонными?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Что вас раздражает?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Какие предметы / сервисы / услуги кажутся вам неудобными?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 какими проблемами вы сталкивались и не могли быстро найти решение?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0" name="Google Shape;160;p7"/>
          <p:cNvGrpSpPr/>
          <p:nvPr/>
        </p:nvGrpSpPr>
        <p:grpSpPr>
          <a:xfrm>
            <a:off x="6205241" y="1814790"/>
            <a:ext cx="5287887" cy="1222118"/>
            <a:chOff x="0" y="0"/>
            <a:chExt cx="5287887" cy="1222118"/>
          </a:xfrm>
        </p:grpSpPr>
        <p:sp>
          <p:nvSpPr>
            <p:cNvPr id="161" name="Google Shape;161;p7"/>
            <p:cNvSpPr/>
            <p:nvPr/>
          </p:nvSpPr>
          <p:spPr>
            <a:xfrm>
              <a:off x="506108" y="342126"/>
              <a:ext cx="4781779" cy="87999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7"/>
            <p:cNvSpPr txBox="1"/>
            <p:nvPr/>
          </p:nvSpPr>
          <p:spPr>
            <a:xfrm>
              <a:off x="659998" y="412657"/>
              <a:ext cx="4517658" cy="7318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7"/>
            <p:cNvSpPr txBox="1"/>
            <p:nvPr/>
          </p:nvSpPr>
          <p:spPr>
            <a:xfrm>
              <a:off x="0" y="0"/>
              <a:ext cx="69762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6000" u="none" cap="none" strike="noStrike">
                  <a:latin typeface="Arial Black"/>
                  <a:ea typeface="Arial Black"/>
                  <a:cs typeface="Arial Black"/>
                  <a:sym typeface="Arial Black"/>
                </a:rPr>
                <a:t>2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64;p7"/>
          <p:cNvGrpSpPr/>
          <p:nvPr/>
        </p:nvGrpSpPr>
        <p:grpSpPr>
          <a:xfrm>
            <a:off x="6197133" y="3345914"/>
            <a:ext cx="5287889" cy="1222119"/>
            <a:chOff x="6197134" y="1981308"/>
            <a:chExt cx="5287889" cy="1222119"/>
          </a:xfrm>
        </p:grpSpPr>
        <p:sp>
          <p:nvSpPr>
            <p:cNvPr id="165" name="Google Shape;165;p7"/>
            <p:cNvSpPr/>
            <p:nvPr/>
          </p:nvSpPr>
          <p:spPr>
            <a:xfrm>
              <a:off x="6703243" y="2323435"/>
              <a:ext cx="4781780" cy="87999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7"/>
            <p:cNvSpPr txBox="1"/>
            <p:nvPr/>
          </p:nvSpPr>
          <p:spPr>
            <a:xfrm>
              <a:off x="6843702" y="2404126"/>
              <a:ext cx="4638380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7"/>
            <p:cNvSpPr txBox="1"/>
            <p:nvPr/>
          </p:nvSpPr>
          <p:spPr>
            <a:xfrm>
              <a:off x="6197134" y="1981308"/>
              <a:ext cx="69762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6000" u="none" cap="none" strike="noStrike">
                  <a:latin typeface="Arial Black"/>
                  <a:ea typeface="Arial Black"/>
                  <a:cs typeface="Arial Black"/>
                  <a:sym typeface="Arial Black"/>
                </a:rPr>
                <a:t>3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oogle Shape;168;p7"/>
          <p:cNvGrpSpPr/>
          <p:nvPr/>
        </p:nvGrpSpPr>
        <p:grpSpPr>
          <a:xfrm>
            <a:off x="6206671" y="4877038"/>
            <a:ext cx="5369168" cy="1027829"/>
            <a:chOff x="6206672" y="3364945"/>
            <a:chExt cx="5369168" cy="1027829"/>
          </a:xfrm>
        </p:grpSpPr>
        <p:sp>
          <p:nvSpPr>
            <p:cNvPr id="169" name="Google Shape;169;p7"/>
            <p:cNvSpPr/>
            <p:nvPr/>
          </p:nvSpPr>
          <p:spPr>
            <a:xfrm>
              <a:off x="6712781" y="3707072"/>
              <a:ext cx="4781780" cy="68570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7"/>
            <p:cNvSpPr txBox="1"/>
            <p:nvPr/>
          </p:nvSpPr>
          <p:spPr>
            <a:xfrm>
              <a:off x="6853239" y="3772791"/>
              <a:ext cx="4722601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Выберите 1 проблему, которую будете прорабатывать с командой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7"/>
            <p:cNvSpPr txBox="1"/>
            <p:nvPr/>
          </p:nvSpPr>
          <p:spPr>
            <a:xfrm>
              <a:off x="6206672" y="3364945"/>
              <a:ext cx="69762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6000" u="none" cap="none" strike="noStrike">
                  <a:latin typeface="Arial Black"/>
                  <a:ea typeface="Arial Black"/>
                  <a:cs typeface="Arial Black"/>
                  <a:sym typeface="Arial Black"/>
                </a:rPr>
                <a:t>4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 txBox="1"/>
          <p:nvPr/>
        </p:nvSpPr>
        <p:spPr>
          <a:xfrm>
            <a:off x="246595" y="295199"/>
            <a:ext cx="531106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ПРОБЛЕМА | примеры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8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6634334" y="1848190"/>
            <a:ext cx="4997503" cy="2530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18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корпусе Института Государства и Права отсутствует копировальный центр для студентов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Большая трата времени на надоедливую рекламу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Культурный досуг иностранных студентов ТюмГУ в г. Тюмень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8"/>
          <p:cNvSpPr txBox="1"/>
          <p:nvPr/>
        </p:nvSpPr>
        <p:spPr>
          <a:xfrm>
            <a:off x="560520" y="1848190"/>
            <a:ext cx="5227900" cy="39932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18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02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02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8"/>
          <p:cNvSpPr/>
          <p:nvPr/>
        </p:nvSpPr>
        <p:spPr>
          <a:xfrm>
            <a:off x="5902515" y="704849"/>
            <a:ext cx="386968" cy="5985316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8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"/>
          <p:cNvSpPr txBox="1"/>
          <p:nvPr/>
        </p:nvSpPr>
        <p:spPr>
          <a:xfrm>
            <a:off x="247627" y="2196775"/>
            <a:ext cx="7218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Проблема: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настоящее время проход в университет осуществляется исключительно по пропускам. </a:t>
            </a:r>
            <a:r>
              <a:rPr lang="ru-RU" sz="1800">
                <a:solidFill>
                  <a:schemeClr val="dk1"/>
                </a:solidFill>
              </a:rPr>
              <a:t>Такой формат неудобен, т.к.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пропуск можно потерять или забыть дома</a:t>
            </a:r>
            <a:r>
              <a:rPr lang="ru-RU" sz="1800">
                <a:solidFill>
                  <a:schemeClr val="dk1"/>
                </a:solidFill>
              </a:rPr>
              <a:t>.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8" name="Google Shape;188;p9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189" name="Google Shape;189;p9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9"/>
            <p:cNvSpPr txBox="1"/>
            <p:nvPr/>
          </p:nvSpPr>
          <p:spPr>
            <a:xfrm>
              <a:off x="988474" y="405643"/>
              <a:ext cx="1665841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ПРОБЛЕМА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2" name="Google Shape;192;p9"/>
          <p:cNvSpPr txBox="1"/>
          <p:nvPr/>
        </p:nvSpPr>
        <p:spPr>
          <a:xfrm>
            <a:off x="7295985" y="5241949"/>
            <a:ext cx="3248082" cy="366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6077" y="1576935"/>
            <a:ext cx="4421571" cy="3271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 txBox="1"/>
          <p:nvPr/>
        </p:nvSpPr>
        <p:spPr>
          <a:xfrm>
            <a:off x="1102461" y="1184712"/>
            <a:ext cx="621274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Составьте детальный портрет представителя целевой аудитории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200" name="Google Shape;20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903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201" name="Google Shape;20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018524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202" name="Google Shape;20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0"/>
          <p:cNvSpPr txBox="1"/>
          <p:nvPr/>
        </p:nvSpPr>
        <p:spPr>
          <a:xfrm>
            <a:off x="1102460" y="5937268"/>
            <a:ext cx="1131480" cy="366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 минут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246595" y="295199"/>
            <a:ext cx="777648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ЦЕЛЕВАЯ АУДИТОРИЯ | задание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1"/>
          <p:cNvSpPr txBox="1"/>
          <p:nvPr/>
        </p:nvSpPr>
        <p:spPr>
          <a:xfrm>
            <a:off x="246595" y="295199"/>
            <a:ext cx="792717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ЦЕЛЕВАЯ АУДИТОРИЯ | примеры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1"/>
          <p:cNvSpPr txBox="1"/>
          <p:nvPr/>
        </p:nvSpPr>
        <p:spPr>
          <a:xfrm>
            <a:off x="6634334" y="1848190"/>
            <a:ext cx="4997503" cy="20425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 данной проблемой чаще всего сталкиваются студенты и преподаватели вуза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Наша целевая аудитория – все жители города Тюмень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Люди от 16 до 40 лет, которые хотят жить с низким уровнем стресса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1"/>
          <p:cNvSpPr txBox="1"/>
          <p:nvPr/>
        </p:nvSpPr>
        <p:spPr>
          <a:xfrm>
            <a:off x="560521" y="1848191"/>
            <a:ext cx="522682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1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1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12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221" name="Google Shape;221;p12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2"/>
            <p:cNvSpPr/>
            <p:nvPr/>
          </p:nvSpPr>
          <p:spPr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2"/>
            <p:cNvSpPr txBox="1"/>
            <p:nvPr/>
          </p:nvSpPr>
          <p:spPr>
            <a:xfrm>
              <a:off x="452588" y="390789"/>
              <a:ext cx="31373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ЦЕЛЕВАЯ АУДИТОРИЯ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4" name="Google Shape;224;p12"/>
          <p:cNvSpPr/>
          <p:nvPr/>
        </p:nvSpPr>
        <p:spPr>
          <a:xfrm>
            <a:off x="419315" y="1458410"/>
            <a:ext cx="3099389" cy="387751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08C8D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03200" sx="79000" rotWithShape="0" algn="ctr" dir="2580000" dist="152400" sy="79000">
              <a:srgbClr val="000000">
                <a:alpha val="1882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 txBox="1"/>
          <p:nvPr/>
        </p:nvSpPr>
        <p:spPr>
          <a:xfrm>
            <a:off x="419314" y="2981670"/>
            <a:ext cx="309938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6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Поместите изображение вашего типичного пользователя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 txBox="1"/>
          <p:nvPr/>
        </p:nvSpPr>
        <p:spPr>
          <a:xfrm>
            <a:off x="3882026" y="894800"/>
            <a:ext cx="7905300" cy="64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800">
                <a:solidFill>
                  <a:srgbClr val="262626"/>
                </a:solidFill>
              </a:rPr>
              <a:t>Ректор университета, ректорат </a:t>
            </a:r>
            <a:endParaRPr b="1" sz="1800">
              <a:solidFill>
                <a:srgbClr val="26262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800">
                <a:solidFill>
                  <a:srgbClr val="262626"/>
                </a:solidFill>
              </a:rPr>
              <a:t>1.Проблемы и потребности</a:t>
            </a:r>
            <a:r>
              <a:rPr lang="ru-RU" sz="1800">
                <a:solidFill>
                  <a:srgbClr val="262626"/>
                </a:solidFill>
              </a:rPr>
              <a:t>: нужно контролировать проход людей в корпуса университета так, чтобы в 1)корпуса могли заходить только сотрудники и студенты университета, 2)каждый человек проходил в корпус быстро 3)любой сотрудник и студент могли зайти в корпус </a:t>
            </a:r>
            <a:endParaRPr sz="1800">
              <a:solidFill>
                <a:srgbClr val="26262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solidFill>
                  <a:srgbClr val="262626"/>
                </a:solidFill>
              </a:rPr>
              <a:t>2.Продукты, которые сейчас использует для решения проблемы: пропускная система по магнитным карточным пропускам</a:t>
            </a:r>
            <a:endParaRPr sz="1800">
              <a:solidFill>
                <a:srgbClr val="26262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solidFill>
                  <a:srgbClr val="262626"/>
                </a:solidFill>
              </a:rPr>
              <a:t>3.Причины, по которым текущие решения «не работают»: магнитная карта решает потребность 1) и 2), но не идеально — при большом потоке людей кто-нибудь сможет проскочить через турникеты, и охрана это не заметит; турникеты долго срабатывают. И магнитная карта не решает потребность 3), т. к. не смогут пройти те сотрудники и студенты, у которых при себе нет документов и карты</a:t>
            </a:r>
            <a:endParaRPr sz="1800">
              <a:solidFill>
                <a:srgbClr val="26262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solidFill>
                  <a:srgbClr val="262626"/>
                </a:solidFill>
              </a:rPr>
              <a:t>4.Что ценит ЦА, на что обращает внимание: ценит востребованность университета, комфорт обучающихся и сотрудников. Обращает внимание на проблемы и возможности развития, которые поднимут университет в рейтинге.</a:t>
            </a:r>
            <a:endParaRPr sz="1800">
              <a:solidFill>
                <a:srgbClr val="26262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</a:endParaRPr>
          </a:p>
        </p:txBody>
      </p:sp>
      <p:pic>
        <p:nvPicPr>
          <p:cNvPr id="227" name="Google Shape;227;p12"/>
          <p:cNvPicPr preferRelativeResize="0"/>
          <p:nvPr/>
        </p:nvPicPr>
        <p:blipFill rotWithShape="1">
          <a:blip r:embed="rId3">
            <a:alphaModFix/>
          </a:blip>
          <a:srcRect b="31975" l="37652" r="30849" t="4651"/>
          <a:stretch/>
        </p:blipFill>
        <p:spPr>
          <a:xfrm>
            <a:off x="419314" y="1183028"/>
            <a:ext cx="3105149" cy="415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13"/>
          <p:cNvGrpSpPr/>
          <p:nvPr/>
        </p:nvGrpSpPr>
        <p:grpSpPr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233" name="Google Shape;233;p13"/>
            <p:cNvSpPr/>
            <p:nvPr/>
          </p:nvSpPr>
          <p:spPr>
            <a:xfrm>
              <a:off x="0" y="0"/>
              <a:ext cx="12191999" cy="590308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419314" y="330199"/>
              <a:ext cx="3170669" cy="467359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3"/>
            <p:cNvSpPr txBox="1"/>
            <p:nvPr/>
          </p:nvSpPr>
          <p:spPr>
            <a:xfrm>
              <a:off x="452569" y="390800"/>
              <a:ext cx="3234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ru-RU" sz="1800" u="none" cap="none" strike="noStrik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БЛАГОПОЛУЧАТЕЛИ</a:t>
              </a:r>
              <a:endParaRPr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sp>
        <p:nvSpPr>
          <p:cNvPr id="236" name="Google Shape;236;p13"/>
          <p:cNvSpPr txBox="1"/>
          <p:nvPr/>
        </p:nvSpPr>
        <p:spPr>
          <a:xfrm>
            <a:off x="4031772" y="1458408"/>
            <a:ext cx="545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3"/>
          <p:cNvSpPr txBox="1"/>
          <p:nvPr/>
        </p:nvSpPr>
        <p:spPr>
          <a:xfrm>
            <a:off x="5926750" y="933675"/>
            <a:ext cx="5917500" cy="5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/>
              <a:t>С</a:t>
            </a:r>
            <a:r>
              <a:rPr b="1" lang="ru-RU" sz="1800"/>
              <a:t>туденты, преподаватели и другие сотрудники университета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/>
              <a:t>Проблемы и потребности: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необходимость попасть в университет, при забытом или утерянном пропуске;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необходимость быстро заходить в корпус университета и выходить из него, чтобы не стоять в очередях и успевать на пары.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/>
              <a:t>Продукты, которые сейчас использует для решения проблемы: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1) идти делать новый пропуск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2) идти домой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3) пройти по паспорту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4) пройти по студенческому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38" name="Google Shape;23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525" y="2078408"/>
            <a:ext cx="5621952" cy="3159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4"/>
          <p:cNvSpPr txBox="1"/>
          <p:nvPr/>
        </p:nvSpPr>
        <p:spPr>
          <a:xfrm>
            <a:off x="1102460" y="1184710"/>
            <a:ext cx="7013190" cy="3048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минимум 3 варианта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решения проблемы пользователя с помощь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ю </a:t>
            </a:r>
            <a:r>
              <a:rPr b="1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технологического продукта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Выберите 1 идею, которая станет основой вашего проекта, опишите её </a:t>
            </a:r>
            <a:r>
              <a:rPr b="1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 1 предложении 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При выборе помните </a:t>
            </a:r>
            <a:r>
              <a:rPr b="1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критерии решения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может быть создано за срок до 3-х лет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для создания нужно менее 1 млн рублей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может быть создано силами ваш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ей команды 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 привлеченных экспертов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245" name="Google Shape;24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903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246" name="Google Shape;24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0" y="197385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247" name="Google Shape;24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4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 минут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4"/>
          <p:cNvSpPr txBox="1"/>
          <p:nvPr/>
        </p:nvSpPr>
        <p:spPr>
          <a:xfrm>
            <a:off x="246595" y="295199"/>
            <a:ext cx="682751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ГЕНЕРАЦИЯ ИДЕИ | задание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250" name="Google Shape;25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0" y="277210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5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5"/>
          <p:cNvSpPr txBox="1"/>
          <p:nvPr/>
        </p:nvSpPr>
        <p:spPr>
          <a:xfrm>
            <a:off x="246595" y="295199"/>
            <a:ext cx="697819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ГЕНЕРАЦИЯ ИДЕЙ | примеры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5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5"/>
          <p:cNvSpPr txBox="1"/>
          <p:nvPr/>
        </p:nvSpPr>
        <p:spPr>
          <a:xfrm>
            <a:off x="6634334" y="1848190"/>
            <a:ext cx="4997503" cy="301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предлагаем провести серию мероприятий по профориентации.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Наше решение – строительство коворкинга в центре города.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5"/>
          <p:cNvSpPr txBox="1"/>
          <p:nvPr/>
        </p:nvSpPr>
        <p:spPr>
          <a:xfrm>
            <a:off x="560520" y="1848190"/>
            <a:ext cx="5227180" cy="27740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Создание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5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6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267" name="Google Shape;267;p16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6"/>
            <p:cNvSpPr/>
            <p:nvPr/>
          </p:nvSpPr>
          <p:spPr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6"/>
            <p:cNvSpPr txBox="1"/>
            <p:nvPr/>
          </p:nvSpPr>
          <p:spPr>
            <a:xfrm>
              <a:off x="794644" y="390789"/>
              <a:ext cx="222689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ИДЕЯ ПРОЕКТА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p16"/>
          <p:cNvSpPr txBox="1"/>
          <p:nvPr/>
        </p:nvSpPr>
        <p:spPr>
          <a:xfrm>
            <a:off x="327873" y="1319511"/>
            <a:ext cx="60336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Предлагаемая идея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Поставить на вход</a:t>
            </a:r>
            <a:r>
              <a:rPr lang="ru-RU" sz="1800">
                <a:solidFill>
                  <a:schemeClr val="dk1"/>
                </a:solidFill>
              </a:rPr>
              <a:t>е в корпус университета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оборудование </a:t>
            </a:r>
            <a:r>
              <a:rPr lang="ru-RU" sz="1800">
                <a:solidFill>
                  <a:schemeClr val="dk1"/>
                </a:solidFill>
              </a:rPr>
              <a:t>с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распознаван</a:t>
            </a:r>
            <a:r>
              <a:rPr lang="ru-RU" sz="1800">
                <a:solidFill>
                  <a:schemeClr val="dk1"/>
                </a:solidFill>
              </a:rPr>
              <a:t>ием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лица для </a:t>
            </a:r>
            <a:r>
              <a:rPr lang="ru-RU" sz="1800">
                <a:solidFill>
                  <a:schemeClr val="dk1"/>
                </a:solidFill>
              </a:rPr>
              <a:t>контроля прохода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студентов, препод</a:t>
            </a:r>
            <a:r>
              <a:rPr lang="ru-RU" sz="1800">
                <a:solidFill>
                  <a:schemeClr val="dk1"/>
                </a:solidFill>
              </a:rPr>
              <a:t>авателей и сотрудников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>
                <a:solidFill>
                  <a:schemeClr val="dk1"/>
                </a:solidFill>
              </a:rPr>
              <a:t>в учебное заведение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Мы сможем </a:t>
            </a:r>
            <a:r>
              <a:rPr lang="ru-RU" sz="1800">
                <a:solidFill>
                  <a:srgbClr val="262626"/>
                </a:solidFill>
              </a:rPr>
              <a:t>запустить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проект </a:t>
            </a:r>
            <a:r>
              <a:rPr lang="ru-RU" sz="1800">
                <a:solidFill>
                  <a:srgbClr val="262626"/>
                </a:solidFill>
              </a:rPr>
              <a:t>менее, чем за 3 года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800">
                <a:solidFill>
                  <a:srgbClr val="262626"/>
                </a:solidFill>
              </a:rPr>
              <a:t>и потратить на реализацию не более 1 млн рублей. Нам понадобится помощь специалистов, которые смогут установить оборудование. Закупку, планирование мы берем на себя.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16"/>
          <p:cNvPicPr preferRelativeResize="0"/>
          <p:nvPr/>
        </p:nvPicPr>
        <p:blipFill rotWithShape="1">
          <a:blip r:embed="rId3">
            <a:alphaModFix/>
          </a:blip>
          <a:srcRect b="4351" l="0" r="0" t="0"/>
          <a:stretch/>
        </p:blipFill>
        <p:spPr>
          <a:xfrm>
            <a:off x="6430075" y="939550"/>
            <a:ext cx="5525726" cy="528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7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7"/>
          <p:cNvSpPr txBox="1"/>
          <p:nvPr/>
        </p:nvSpPr>
        <p:spPr>
          <a:xfrm>
            <a:off x="1102462" y="1184712"/>
            <a:ext cx="7011392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небольшой питч в формате «Проблема - Целевая аудитория - Решение»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Выбрать 1 спикера от команды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выступление длительностью не более 1 минуты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флажок установлен контур" id="278" name="Google Shape;27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903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279" name="Google Shape;27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955636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7"/>
          <p:cNvSpPr txBox="1"/>
          <p:nvPr/>
        </p:nvSpPr>
        <p:spPr>
          <a:xfrm>
            <a:off x="246595" y="295199"/>
            <a:ext cx="210987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ПЛЕНАР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281" name="Google Shape;28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5259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8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8"/>
          <p:cNvSpPr txBox="1"/>
          <p:nvPr/>
        </p:nvSpPr>
        <p:spPr>
          <a:xfrm>
            <a:off x="1102459" y="1184709"/>
            <a:ext cx="7030828" cy="1737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Завершить заполнение всех блоков презентации.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Заполнить </a:t>
            </a:r>
            <a:r>
              <a:rPr b="0" i="0" lang="ru-RU" sz="1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контрольную точку 1 дня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Найти минимум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5 конкурентных решений проблемы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(прямых и/или косвенных)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флажок установлен контур" id="288" name="Google Shape;28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0" y="1142746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289" name="Google Shape;28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0" y="1689625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8"/>
          <p:cNvSpPr txBox="1"/>
          <p:nvPr/>
        </p:nvSpPr>
        <p:spPr>
          <a:xfrm>
            <a:off x="246595" y="295199"/>
            <a:ext cx="53479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ДОМАШНЕЕ ЗАДАНИЕ</a:t>
            </a:r>
            <a:endParaRPr b="0" i="0" sz="32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descr="флажок установлен контур" id="291" name="Google Shape;29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0" y="22420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9"/>
          <p:cNvSpPr/>
          <p:nvPr/>
        </p:nvSpPr>
        <p:spPr>
          <a:xfrm>
            <a:off x="0" y="0"/>
            <a:ext cx="12192000" cy="586836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9"/>
          <p:cNvSpPr txBox="1"/>
          <p:nvPr/>
        </p:nvSpPr>
        <p:spPr>
          <a:xfrm>
            <a:off x="732731" y="2482813"/>
            <a:ext cx="253466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</a:pPr>
            <a:r>
              <a:rPr b="0" i="0" lang="ru-RU" sz="4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ДЕНЬ 2</a:t>
            </a:r>
            <a:endParaRPr b="0" i="0" sz="44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8" name="Google Shape;298;p19"/>
          <p:cNvSpPr txBox="1"/>
          <p:nvPr/>
        </p:nvSpPr>
        <p:spPr>
          <a:xfrm>
            <a:off x="732731" y="3223593"/>
            <a:ext cx="516955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Продукт. Конкурентный анализ. Гипотезы.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9097" y="6091773"/>
            <a:ext cx="995423" cy="599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0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0"/>
          <p:cNvSpPr txBox="1"/>
          <p:nvPr/>
        </p:nvSpPr>
        <p:spPr>
          <a:xfrm>
            <a:off x="1102459" y="1184711"/>
            <a:ext cx="7351018" cy="27740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Опишите </a:t>
            </a:r>
            <a:r>
              <a:rPr b="1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вашего проекта: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какой продукт вы разрабатываете?</a:t>
            </a:r>
            <a:b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(сервис, приложение, чат-бот, серия мероприятий, …)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примеры внешнего вида / интерфейсов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основные функциональные возможности 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перечень предлагаемых услуг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Опишите или изобразите </a:t>
            </a:r>
            <a:r>
              <a:rPr b="1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базовый сценарий использования 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b="0" i="0" sz="14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флажок установлен контур" id="306" name="Google Shape;30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440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307" name="Google Shape;30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303697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308" name="Google Shape;30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0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 минут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0"/>
          <p:cNvSpPr txBox="1"/>
          <p:nvPr/>
        </p:nvSpPr>
        <p:spPr>
          <a:xfrm>
            <a:off x="246595" y="295199"/>
            <a:ext cx="705193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ПРОДУКТ ПРОЕКТА | задание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1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1"/>
          <p:cNvSpPr txBox="1"/>
          <p:nvPr/>
        </p:nvSpPr>
        <p:spPr>
          <a:xfrm>
            <a:off x="246595" y="295199"/>
            <a:ext cx="720261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ПРОДУКТ ПРОЕКТА | примеры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1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1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1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0" name="Google Shape;32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8659" y="2523840"/>
            <a:ext cx="1586546" cy="135764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1"/>
          <p:cNvSpPr txBox="1"/>
          <p:nvPr/>
        </p:nvSpPr>
        <p:spPr>
          <a:xfrm>
            <a:off x="436881" y="1670038"/>
            <a:ext cx="5308324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функции включают: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измерение кровяного давления, пульса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отслеживание активности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мониторинг сна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уведомления о принятии лекарств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система экстренного вызова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Сценарий использования: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1"/>
          <p:cNvSpPr txBox="1"/>
          <p:nvPr/>
        </p:nvSpPr>
        <p:spPr>
          <a:xfrm>
            <a:off x="6496571" y="1670038"/>
            <a:ext cx="4815840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b="0" i="0" lang="ru-RU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br>
              <a:rPr b="0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22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328" name="Google Shape;328;p22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22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22"/>
            <p:cNvSpPr txBox="1"/>
            <p:nvPr/>
          </p:nvSpPr>
          <p:spPr>
            <a:xfrm>
              <a:off x="542745" y="402364"/>
              <a:ext cx="27302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ПРОДУКТ ПРОЕКТА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22"/>
          <p:cNvSpPr/>
          <p:nvPr/>
        </p:nvSpPr>
        <p:spPr>
          <a:xfrm>
            <a:off x="419314" y="1178559"/>
            <a:ext cx="4308684" cy="4282439"/>
          </a:xfrm>
          <a:prstGeom prst="rect">
            <a:avLst/>
          </a:prstGeom>
          <a:noFill/>
          <a:ln cap="flat" cmpd="sng" w="19050">
            <a:solidFill>
              <a:srgbClr val="08C8D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2"/>
          <p:cNvSpPr txBox="1"/>
          <p:nvPr/>
        </p:nvSpPr>
        <p:spPr>
          <a:xfrm>
            <a:off x="6427672" y="1178559"/>
            <a:ext cx="5605200" cy="50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предлагаем создать систему, которая обеспечит быстрый, безопасный и удобный способ прохождения в корпуса университета через турникеты. Для этого мы будем использовать аппарат со встроенным датчиком «Face ID».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</a:rPr>
              <a:t>Функция: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способ идентификации или подтверждения личности человека по его лицу в режиме реального времени, что позволит найти студента или работника университета в базе данных. Таким образом, система будет пропускать людей, закреплённых в базе данных под определённым статусом.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3" name="Google Shape;333;p22"/>
          <p:cNvPicPr preferRelativeResize="0"/>
          <p:nvPr/>
        </p:nvPicPr>
        <p:blipFill rotWithShape="1">
          <a:blip r:embed="rId3">
            <a:alphaModFix/>
          </a:blip>
          <a:srcRect b="0" l="28953" r="16786" t="351"/>
          <a:stretch/>
        </p:blipFill>
        <p:spPr>
          <a:xfrm>
            <a:off x="491607" y="1397002"/>
            <a:ext cx="2832510" cy="390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"/>
          <p:cNvPicPr preferRelativeResize="0"/>
          <p:nvPr/>
        </p:nvPicPr>
        <p:blipFill rotWithShape="1">
          <a:blip r:embed="rId4">
            <a:alphaModFix/>
          </a:blip>
          <a:srcRect b="9208" l="37678" r="33169" t="9975"/>
          <a:stretch/>
        </p:blipFill>
        <p:spPr>
          <a:xfrm>
            <a:off x="4182713" y="771696"/>
            <a:ext cx="1929200" cy="401112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5" name="Google Shape;335;p22"/>
          <p:cNvCxnSpPr/>
          <p:nvPr/>
        </p:nvCxnSpPr>
        <p:spPr>
          <a:xfrm flipH="1" rot="10800000">
            <a:off x="1224729" y="1660849"/>
            <a:ext cx="3030030" cy="438538"/>
          </a:xfrm>
          <a:prstGeom prst="straightConnector1">
            <a:avLst/>
          </a:prstGeom>
          <a:noFill/>
          <a:ln cap="flat" cmpd="sng" w="57150">
            <a:solidFill>
              <a:srgbClr val="1E4E79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892" y="377342"/>
            <a:ext cx="5639577" cy="3759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3"/>
          <p:cNvPicPr preferRelativeResize="0"/>
          <p:nvPr/>
        </p:nvPicPr>
        <p:blipFill rotWithShape="1">
          <a:blip r:embed="rId4">
            <a:alphaModFix/>
          </a:blip>
          <a:srcRect b="0" l="12398" r="5407" t="0"/>
          <a:stretch/>
        </p:blipFill>
        <p:spPr>
          <a:xfrm>
            <a:off x="6381069" y="3047165"/>
            <a:ext cx="5365104" cy="3415993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23"/>
          <p:cNvSpPr/>
          <p:nvPr/>
        </p:nvSpPr>
        <p:spPr>
          <a:xfrm>
            <a:off x="210717" y="4338935"/>
            <a:ext cx="609600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</a:rPr>
              <a:t>Технология Face ID</a:t>
            </a:r>
            <a:r>
              <a:rPr i="0" lang="ru-RU" sz="1800" u="none" cap="none" strike="noStrike">
                <a:solidFill>
                  <a:schemeClr val="dk1"/>
                </a:solidFill>
              </a:rPr>
              <a:t> – это система, которая может распознать человека по лицу. Главную функцию выполняет маленькая камера, расположенная на дисплее аппарата.</a:t>
            </a:r>
            <a:endParaRPr sz="1800"/>
          </a:p>
        </p:txBody>
      </p:sp>
      <p:sp>
        <p:nvSpPr>
          <p:cNvPr id="343" name="Google Shape;343;p23"/>
          <p:cNvSpPr/>
          <p:nvPr/>
        </p:nvSpPr>
        <p:spPr>
          <a:xfrm>
            <a:off x="6096000" y="772507"/>
            <a:ext cx="609600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Если лицо, которое изначально было запрограммировано в систему, совпадает, то датчик даёт положительный ответ и проход автоматически открывается.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4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4"/>
          <p:cNvSpPr txBox="1"/>
          <p:nvPr/>
        </p:nvSpPr>
        <p:spPr>
          <a:xfrm>
            <a:off x="1102458" y="1184710"/>
            <a:ext cx="9187147" cy="196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 технологии, которые лежат в основе продукта: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Выберите уровень технологической готовности вашего продукта на текущий момент (TRL) </a:t>
            </a:r>
            <a:r>
              <a:rPr b="0" i="0" lang="ru-RU" sz="1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из перечня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Определите, какие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используются в продукте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Опишите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технические параметры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продукта, например, производительность, мощность, емкость, скорость, разрешение и т.д.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350" name="Google Shape;35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11440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351" name="Google Shape;351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24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4"/>
          <p:cNvSpPr txBox="1"/>
          <p:nvPr/>
        </p:nvSpPr>
        <p:spPr>
          <a:xfrm>
            <a:off x="246595" y="295199"/>
            <a:ext cx="575189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5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5"/>
          <p:cNvSpPr txBox="1"/>
          <p:nvPr/>
        </p:nvSpPr>
        <p:spPr>
          <a:xfrm>
            <a:off x="246595" y="295199"/>
            <a:ext cx="59025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5"/>
          <p:cNvSpPr txBox="1"/>
          <p:nvPr/>
        </p:nvSpPr>
        <p:spPr>
          <a:xfrm>
            <a:off x="487679" y="1056639"/>
            <a:ext cx="5715618" cy="366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Перечень распространенных цифровых технологий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5"/>
          <p:cNvSpPr txBox="1"/>
          <p:nvPr/>
        </p:nvSpPr>
        <p:spPr>
          <a:xfrm>
            <a:off x="548639" y="1493584"/>
            <a:ext cx="5547361" cy="646331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Искусственный интеллект (ИИ): </a:t>
            </a:r>
            <a:b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5"/>
          <p:cNvSpPr txBox="1"/>
          <p:nvPr/>
        </p:nvSpPr>
        <p:spPr>
          <a:xfrm>
            <a:off x="548639" y="2199086"/>
            <a:ext cx="5547361" cy="1015663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Интернет вещей (Internet of Things, IoT):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5"/>
          <p:cNvSpPr txBox="1"/>
          <p:nvPr/>
        </p:nvSpPr>
        <p:spPr>
          <a:xfrm>
            <a:off x="548639" y="3273920"/>
            <a:ext cx="5547361" cy="1015663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Расширенная реальность (Augmented Reality, AR) и виртуальная реальность (Virtual Reality, VR):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5"/>
          <p:cNvSpPr txBox="1"/>
          <p:nvPr/>
        </p:nvSpPr>
        <p:spPr>
          <a:xfrm>
            <a:off x="548639" y="4348753"/>
            <a:ext cx="5547361" cy="1015663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Робототехника: </a:t>
            </a:r>
            <a:b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5"/>
          <p:cNvSpPr txBox="1"/>
          <p:nvPr/>
        </p:nvSpPr>
        <p:spPr>
          <a:xfrm>
            <a:off x="548639" y="5419429"/>
            <a:ext cx="5547361" cy="830997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Аналитика больших данных (Big Data Analytics):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5"/>
          <p:cNvSpPr txBox="1"/>
          <p:nvPr/>
        </p:nvSpPr>
        <p:spPr>
          <a:xfrm>
            <a:off x="6226302" y="1493584"/>
            <a:ext cx="5417060" cy="646331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Распознавание речи и обработка естественного языка: </a:t>
            </a:r>
            <a:b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5"/>
          <p:cNvSpPr txBox="1"/>
          <p:nvPr/>
        </p:nvSpPr>
        <p:spPr>
          <a:xfrm>
            <a:off x="6226302" y="2198046"/>
            <a:ext cx="5417060" cy="1015663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Машинное зрение (Computer Vision): </a:t>
            </a:r>
            <a:b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5"/>
          <p:cNvSpPr txBox="1"/>
          <p:nvPr/>
        </p:nvSpPr>
        <p:spPr>
          <a:xfrm>
            <a:off x="6226302" y="3271840"/>
            <a:ext cx="5417060" cy="1015663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Разработка кроссплатформенных приложений (Cross-Platform Development): </a:t>
            </a:r>
            <a:b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iOS, Android, Windows и веб.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5"/>
          <p:cNvSpPr txBox="1"/>
          <p:nvPr/>
        </p:nvSpPr>
        <p:spPr>
          <a:xfrm>
            <a:off x="6226301" y="4345633"/>
            <a:ext cx="5417779" cy="823320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Новые и портативные источники энергии: </a:t>
            </a:r>
            <a:b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5"/>
          <p:cNvSpPr txBox="1"/>
          <p:nvPr/>
        </p:nvSpPr>
        <p:spPr>
          <a:xfrm>
            <a:off x="6226302" y="5234763"/>
            <a:ext cx="5417060" cy="1015663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Автономные транспортные средства (Autonomous Vehicles): </a:t>
            </a: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Google Shape;375;p26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376" name="Google Shape;376;p26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26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26"/>
            <p:cNvSpPr txBox="1"/>
            <p:nvPr/>
          </p:nvSpPr>
          <p:spPr>
            <a:xfrm>
              <a:off x="542745" y="402364"/>
              <a:ext cx="1986441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ТЕХНОЛОГИЯ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9" name="Google Shape;379;p26"/>
          <p:cNvSpPr txBox="1"/>
          <p:nvPr/>
        </p:nvSpPr>
        <p:spPr>
          <a:xfrm>
            <a:off x="291103" y="1040258"/>
            <a:ext cx="11609794" cy="5570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Технологии, используемые в решении</a:t>
            </a:r>
            <a:r>
              <a:rPr b="1"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надежного распознавания лица с помощью Face ID используются камера TrueDepth и технологии машинного обучения. Данные Face ID (в том числе математические представления лица) шифруются и защищаются с помощью ключа, доступного только модулю Secure Enclave. Большинство технологий распознавания лиц используют 2D, а не 3D-изображения, поскольку 2D-изображения удобнее сопоставлять с общедоступными фотографиями или фотографиями в базе данных. Программа считывает геометрию лица.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Продукт обладает следующими техническими параметрами: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Экран: 5 дюймов; разрешение: 480х854; угол обзора: 170°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Интерфейсы связи: Ethernet 10/100base-tx, RS-232, Wiegand 26/34/50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Энергонезависимая: память 50 000 пользователей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Распознавание лиц: до 5 лиц одновременно; точность распознавания лиц: 99,78%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Скорость распознавания лиц: не более 1 секунды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Дальность распознавания лиц: 0,5–4 метра (настраиваемая)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Питание/потребление: DC 12V/1A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Видеокамера: 2.0 Мп; угол обзора: 67°; диафрагма: F2.4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Дополнительные возможности: запрет прохода по фотографии лица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Уровень готовности технологии: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TRL № 9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7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7"/>
          <p:cNvSpPr txBox="1"/>
          <p:nvPr/>
        </p:nvSpPr>
        <p:spPr>
          <a:xfrm>
            <a:off x="1102459" y="1184711"/>
            <a:ext cx="8245099" cy="3109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Проведите анализ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существующих конкурентов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(прямых и / или косвенных) по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и более критериям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При сравнении используйте только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объективные критерии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которые можно проверить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Заполните таблицу конкурентного анализа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Выделите преимущества своего проекта и сильные стороны конкурентов 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(анализ, в котором по всем критериям ваш проект – лучший, считается некачественным)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Сформулируйте вашу уникальность по сравнению с конкурентами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386" name="Google Shape;38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3391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387" name="Google Shape;387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27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7"/>
          <p:cNvSpPr txBox="1"/>
          <p:nvPr/>
        </p:nvSpPr>
        <p:spPr>
          <a:xfrm>
            <a:off x="246595" y="295199"/>
            <a:ext cx="851386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КОНКУРЕНТНЫЙ АНАЛИЗ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390" name="Google Shape;39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226939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391" name="Google Shape;39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832657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392" name="Google Shape;39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3866833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8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28"/>
          <p:cNvSpPr txBox="1"/>
          <p:nvPr/>
        </p:nvSpPr>
        <p:spPr>
          <a:xfrm>
            <a:off x="246595" y="295199"/>
            <a:ext cx="86645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КОНКУРЕНТНЫЙ АНАЛИЗ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8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8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01" name="Google Shape;401;p28"/>
          <p:cNvGraphicFramePr/>
          <p:nvPr/>
        </p:nvGraphicFramePr>
        <p:xfrm>
          <a:off x="650240" y="162939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{D514256D-E24F-4D45-8244-93AE9445E526}</a:tableStyleId>
              </a:tblPr>
              <a:tblGrid>
                <a:gridCol w="1730500"/>
                <a:gridCol w="2290250"/>
                <a:gridCol w="2290250"/>
                <a:gridCol w="2290250"/>
                <a:gridCol w="2290250"/>
              </a:tblGrid>
              <a:tr h="445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Критерий / Конкурент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Наш проект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«Коворкинг»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«Моя территория»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«Контора пароходства»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«Студенческий центр Тюменской области»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</a:tr>
              <a:tr h="445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300₽, после 20:00 вход бесплатный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300 руб/день, абонементы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 реконструкции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Бесплатно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445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Часы работы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 10:00 до 00:00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Пн-Пт с 09:00 до 22:00, 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Сб-Вс с 10:00 до 20:00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 10:00 до 22:00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Пн-Пт с 09:00 до 19:00, 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Сб-Вс с 10:00 до 19:00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1677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Оснащенность помещений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Любое свободное рабочее место;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Wi-fi;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розетки;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Принтер/сканер/копир/факс;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Чай/кофе/кулер;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Кухня/холодильник/ микроволновка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Любое свободное рабочее место;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Wi-fi;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розетки;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Принтер/сканер/копир/факс;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Чай/кофе/кулер;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Кухня/холодильник/ микроволновка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Любое свободное рабочее место;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Wi-fi;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розетки; 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проектор;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компьютеры;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рабочие зоны;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651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Целевая аудитория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Студенты, фрилансеры, творческие коллективы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Молодежные организации, творческие коллективы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Региональные создатели, криэйторы, творческие сообщества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Студенты, творческие организации обучающихся вузов и сузов.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0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Расположение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 минут от главного корпуса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 минут от главного корпуса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минут от главного корпуса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 минут от главного корпуса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9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9"/>
          <p:cNvSpPr txBox="1"/>
          <p:nvPr/>
        </p:nvSpPr>
        <p:spPr>
          <a:xfrm>
            <a:off x="246595" y="295199"/>
            <a:ext cx="86645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КОНКУРЕНТНЫЙ АНАЛИЗ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29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9"/>
          <p:cNvSpPr txBox="1"/>
          <p:nvPr/>
        </p:nvSpPr>
        <p:spPr>
          <a:xfrm>
            <a:off x="103072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10" name="Google Shape;410;p29"/>
          <p:cNvGraphicFramePr/>
          <p:nvPr/>
        </p:nvGraphicFramePr>
        <p:xfrm>
          <a:off x="887730" y="17335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{D514256D-E24F-4D45-8244-93AE9445E526}</a:tableStyleId>
              </a:tblPr>
              <a:tblGrid>
                <a:gridCol w="3006525"/>
                <a:gridCol w="2004350"/>
                <a:gridCol w="1767000"/>
                <a:gridCol w="1819725"/>
                <a:gridCol w="1832925"/>
              </a:tblGrid>
              <a:tr h="791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Критерий / Субъект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Наш проект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"UTMN.Heritagе"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Музейный комплекс им. И.Я. Словцова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Исторический Парк «Россия — моя история»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Интернет-сайт Visit Tyumen</a:t>
                      </a:r>
                      <a:r>
                        <a:rPr b="0" i="0" lang="ru-RU" sz="1400" u="sng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 visittyumen.ru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  <a:tr h="638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Адаптация информации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8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Наличие скидок на посещение мероприятий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1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Доступность информации о предстоящих событиях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1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Удобный интерфейс</a:t>
                      </a:r>
                      <a:endParaRPr sz="1800" u="none" cap="none" strike="noStrike"/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30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416" name="Google Shape;416;p30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30"/>
            <p:cNvSpPr/>
            <p:nvPr/>
          </p:nvSpPr>
          <p:spPr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30"/>
            <p:cNvSpPr txBox="1"/>
            <p:nvPr/>
          </p:nvSpPr>
          <p:spPr>
            <a:xfrm>
              <a:off x="542745" y="402364"/>
              <a:ext cx="35541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КОНКУРЕНТНЫЙ АНАЛИЗ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419" name="Google Shape;419;p30"/>
          <p:cNvGraphicFramePr/>
          <p:nvPr/>
        </p:nvGraphicFramePr>
        <p:xfrm>
          <a:off x="177282" y="8336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{D514256D-E24F-4D45-8244-93AE9445E526}</a:tableStyleId>
              </a:tblPr>
              <a:tblGrid>
                <a:gridCol w="2012750"/>
                <a:gridCol w="1970850"/>
                <a:gridCol w="1992150"/>
                <a:gridCol w="1949550"/>
                <a:gridCol w="1970850"/>
                <a:gridCol w="1970850"/>
              </a:tblGrid>
              <a:tr h="911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Критерии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</a:tr>
              <a:tr h="864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Среднее время прохода через контроль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 более 1 секунды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 более 1 секунды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минута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0,06 секунд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секунды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64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Средняя цена(</a:t>
                      </a: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5</a:t>
                      </a: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аппаратов на 1 ко</a:t>
                      </a: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рпус</a:t>
                      </a: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+установка)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333 800</a:t>
                      </a: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рублей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1 128 000</a:t>
                      </a: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рублей на все карты и программиста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бесплатно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228 800</a:t>
                      </a: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рублей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50 000</a:t>
                      </a: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рублей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64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Ф</a:t>
                      </a: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ункции/возможности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Распознавание человека по лицу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предоставить электронным системам уникальный код, запрограммированный в карте</a:t>
                      </a:r>
                      <a:endParaRPr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Необходимо предоставить документ, удостоверяющий личность 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Распознавание человека по уникальному отпечатку пальца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Поиск человека в базе данных при соприкосновении смартфона и сканера на турникете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64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Экологичность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Не нужно изготавливать физический пропуск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Заводы по производству пластика выбрасывают 400 миллионов углекислого газа в атмосферу за год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На производство 1 тонны бумаги требуется 3,6 куб. м. древесины</a:t>
                      </a:r>
                      <a:endParaRPr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Не нужно изготавливать физический пропуск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Не нужно изготавливать физический пропуск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64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Уровень контроля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Точность распознавания 99,78%, распознавание до 5 лиц одновременно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 карте запрограммирована личная информация и фотография, которая отображается на мониторах 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высокий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Точность распознавания отпечатка пальца 99,5%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высокий</a:t>
                      </a:r>
                      <a:endParaRPr sz="1200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20" name="Google Shape;420;p30"/>
          <p:cNvSpPr txBox="1"/>
          <p:nvPr/>
        </p:nvSpPr>
        <p:spPr>
          <a:xfrm>
            <a:off x="2312776" y="973871"/>
            <a:ext cx="234198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Проход по Face ID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30"/>
          <p:cNvSpPr txBox="1"/>
          <p:nvPr/>
        </p:nvSpPr>
        <p:spPr>
          <a:xfrm>
            <a:off x="4107501" y="920509"/>
            <a:ext cx="213671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Проход по магнитным картам</a:t>
            </a:r>
            <a:endParaRPr/>
          </a:p>
        </p:txBody>
      </p:sp>
      <p:sp>
        <p:nvSpPr>
          <p:cNvPr id="422" name="Google Shape;422;p30"/>
          <p:cNvSpPr txBox="1"/>
          <p:nvPr/>
        </p:nvSpPr>
        <p:spPr>
          <a:xfrm>
            <a:off x="6096000" y="958943"/>
            <a:ext cx="220748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Проход по паспорту/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студенческому</a:t>
            </a:r>
            <a:endParaRPr/>
          </a:p>
        </p:txBody>
      </p:sp>
      <p:sp>
        <p:nvSpPr>
          <p:cNvPr id="423" name="Google Shape;423;p30"/>
          <p:cNvSpPr txBox="1"/>
          <p:nvPr/>
        </p:nvSpPr>
        <p:spPr>
          <a:xfrm>
            <a:off x="8056332" y="939903"/>
            <a:ext cx="235019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Проход по отпечатку пальца</a:t>
            </a:r>
            <a:endParaRPr/>
          </a:p>
        </p:txBody>
      </p:sp>
      <p:sp>
        <p:nvSpPr>
          <p:cNvPr id="424" name="Google Shape;424;p30"/>
          <p:cNvSpPr txBox="1"/>
          <p:nvPr/>
        </p:nvSpPr>
        <p:spPr>
          <a:xfrm>
            <a:off x="10097717" y="920509"/>
            <a:ext cx="1946548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Проход по NFC модулю в смартфоне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1"/>
          <p:cNvSpPr txBox="1"/>
          <p:nvPr/>
        </p:nvSpPr>
        <p:spPr>
          <a:xfrm>
            <a:off x="168275" y="416300"/>
            <a:ext cx="6008100" cy="4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</a:rPr>
              <a:t>Уникальность нашего проекта:</a:t>
            </a:r>
            <a:endParaRPr b="1" sz="20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ru-RU" sz="1800">
                <a:solidFill>
                  <a:schemeClr val="dk1"/>
                </a:solidFill>
              </a:rPr>
              <a:t>Д</a:t>
            </a:r>
            <a:r>
              <a:rPr lang="ru-RU" sz="1800">
                <a:solidFill>
                  <a:schemeClr val="dk1"/>
                </a:solidFill>
              </a:rPr>
              <a:t>анная система не требует лишних движений, необходимо лишь подойти к турникету. Не обязательно даже поворачивать полностью лицо на сканер, т.к. камера такого аппарата </a:t>
            </a:r>
            <a:r>
              <a:rPr lang="ru-RU" sz="1800">
                <a:solidFill>
                  <a:schemeClr val="dk1"/>
                </a:solidFill>
              </a:rPr>
              <a:t>распознает</a:t>
            </a:r>
            <a:r>
              <a:rPr lang="ru-RU" sz="1800">
                <a:solidFill>
                  <a:schemeClr val="dk1"/>
                </a:solidFill>
              </a:rPr>
              <a:t> лицо и в профиль.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ru-RU" sz="1800">
                <a:solidFill>
                  <a:schemeClr val="dk1"/>
                </a:solidFill>
              </a:rPr>
              <a:t>Такая система ранее не встречалась в других университетах города Тюмени, а также в других университетах России, не считая запусков в тестовом режиме, что говорит о том, что такое нововведение требует особого внимания, т.к. наличие современных технологий может повысить уровень  университета в рейтинге.</a:t>
            </a:r>
            <a:endParaRPr sz="400"/>
          </a:p>
        </p:txBody>
      </p:sp>
      <p:pic>
        <p:nvPicPr>
          <p:cNvPr id="430" name="Google Shape;43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2575" y="1219200"/>
            <a:ext cx="5710825" cy="40404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2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32"/>
          <p:cNvSpPr txBox="1"/>
          <p:nvPr/>
        </p:nvSpPr>
        <p:spPr>
          <a:xfrm>
            <a:off x="1102460" y="1184712"/>
            <a:ext cx="7350659" cy="3570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Сформулируйте 1 гипотезу о вашем проекте для проверки.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Помните, что гипотеза должна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измеряться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(содержать количественный показатель)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Определите, каким способом вы будете проверять эту гипотезу (опрос / интервью / …)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 целевое количество респондентов – сколько людей вы собираетесь опросить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Придумайте минимум 5 вопросов для опроса / интервью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флажок установлен контур" id="437" name="Google Shape;43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440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438" name="Google Shape;4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31561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439" name="Google Shape;43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32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32"/>
          <p:cNvSpPr txBox="1"/>
          <p:nvPr/>
        </p:nvSpPr>
        <p:spPr>
          <a:xfrm>
            <a:off x="246595" y="295199"/>
            <a:ext cx="747352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ГИПОТЕЗЫ ПРОЕКТА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442" name="Google Shape;44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312841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443" name="Google Shape;44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386571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3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33"/>
          <p:cNvSpPr txBox="1"/>
          <p:nvPr/>
        </p:nvSpPr>
        <p:spPr>
          <a:xfrm>
            <a:off x="246595" y="295199"/>
            <a:ext cx="709360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ГИПОТЕЗЫ ПРОЕКТА | теория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33"/>
          <p:cNvSpPr txBox="1"/>
          <p:nvPr/>
        </p:nvSpPr>
        <p:spPr>
          <a:xfrm>
            <a:off x="538480" y="1120676"/>
            <a:ext cx="5557520" cy="52322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3" lvl="0" marL="182563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AutoNum type="arabicPeriod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потребности / проблеме: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AutoNum type="arabicPeriod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целевой аудитории: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AutoNum type="arabicPeriod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ценностном предложении: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AutoNum type="arabicPeriod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предлагаемом решении: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AutoNum type="arabicPeriod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модели монетизации: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33"/>
          <p:cNvSpPr/>
          <p:nvPr/>
        </p:nvSpPr>
        <p:spPr>
          <a:xfrm>
            <a:off x="6455302" y="1178560"/>
            <a:ext cx="5049520" cy="5130800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chemeClr val="dk1"/>
            </a:solidFill>
            <a:prstDash val="lg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Формулируем правильные вопросы для проверки: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3035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Неверно</a:t>
            </a:r>
            <a:r>
              <a:rPr b="0" i="0" lang="ru-RU" sz="14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: Вы бы скачали это приложение? Пойдете на наше мероприятие?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Верно</a:t>
            </a:r>
            <a:r>
              <a:rPr b="0" i="0" lang="ru-RU" sz="14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: Как часто вы ходите на подобные мероприятия? </a:t>
            </a:r>
            <a:endParaRPr b="0" i="0" sz="14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У вас был опыт скачивания таких приложений?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Не спрашиваем напрямую отношение пользователя к продукту: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3035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Неверно</a:t>
            </a:r>
            <a:r>
              <a:rPr b="0" i="0" lang="ru-RU" sz="14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: Нравится ли вам мой продукт? Считаете ли вы, что проект актуальный?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Верно</a:t>
            </a:r>
            <a:r>
              <a:rPr b="0" i="0" lang="ru-RU" sz="14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: Какие функции вам кажутся более полезными?</a:t>
            </a:r>
            <a:endParaRPr b="0" i="0" sz="14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Понимаете ли вы, как работает продукт?</a:t>
            </a:r>
            <a:endParaRPr sz="18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E6303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Задаём вопросы с открытым ответом, а не только «да / нет», они дают больше информации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4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34"/>
          <p:cNvSpPr txBox="1"/>
          <p:nvPr/>
        </p:nvSpPr>
        <p:spPr>
          <a:xfrm>
            <a:off x="246595" y="295199"/>
            <a:ext cx="762420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ГИПОТЕЗЫ ПРОЕКТА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34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34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34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34"/>
          <p:cNvSpPr txBox="1"/>
          <p:nvPr/>
        </p:nvSpPr>
        <p:spPr>
          <a:xfrm>
            <a:off x="462782" y="1631238"/>
            <a:ext cx="5257298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60% студентов от 18 до 23 лет интересуются музыкой (слушают музыку минимум 4 раза в неделю).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b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65% школьников 8-11 классов еще не выбрали будущую специальность для поступления.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70% людей, которые готовят 2-3 раза в неделю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 знают, что готовить на ужин или обед.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34"/>
          <p:cNvSpPr txBox="1"/>
          <p:nvPr/>
        </p:nvSpPr>
        <p:spPr>
          <a:xfrm>
            <a:off x="6386062" y="1631238"/>
            <a:ext cx="5176018" cy="3077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Студенты будут рады пользоваться новым сервисом по поиску и прослушиванию музыки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Школьники испытывают сложности с выбором будущей профессии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b="0" i="1" lang="ru-RU" sz="16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(для проверки гипотезы нужно уже разработанное приложение)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35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468" name="Google Shape;468;p35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35"/>
            <p:cNvSpPr/>
            <p:nvPr/>
          </p:nvSpPr>
          <p:spPr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35"/>
            <p:cNvSpPr txBox="1"/>
            <p:nvPr/>
          </p:nvSpPr>
          <p:spPr>
            <a:xfrm>
              <a:off x="542745" y="402364"/>
              <a:ext cx="296747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ГИПОТЕЗЫ ПРОЕКТА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1" name="Google Shape;471;p35"/>
          <p:cNvSpPr txBox="1"/>
          <p:nvPr/>
        </p:nvSpPr>
        <p:spPr>
          <a:xfrm>
            <a:off x="363438" y="1304859"/>
            <a:ext cx="56106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Гипотеза</a:t>
            </a:r>
            <a:r>
              <a:rPr b="1"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Около </a:t>
            </a:r>
            <a:r>
              <a:rPr lang="ru-RU" sz="1800"/>
              <a:t>45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студентов 1-ого и 2-ого курсов недовольны пропускной системой в университет, но </a:t>
            </a:r>
            <a:r>
              <a:rPr lang="ru-RU" sz="1800"/>
              <a:t>предлагаемая нами система пользуется популярностью у 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70% студентов из-за уникальности и удобства Face ID в современном мире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Способ проверки: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Проверять эту гипотезу мы будем в виде опроса студентов </a:t>
            </a:r>
            <a:r>
              <a:rPr lang="ru-RU" sz="1800">
                <a:solidFill>
                  <a:schemeClr val="dk1"/>
                </a:solidFill>
              </a:rPr>
              <a:t>1-ого и 2-ого курса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ТюмГу;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Целевое количество респондентов: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30-50 студентов 1-ого и 2-ого курсов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35"/>
          <p:cNvSpPr/>
          <p:nvPr/>
        </p:nvSpPr>
        <p:spPr>
          <a:xfrm>
            <a:off x="6096000" y="1178560"/>
            <a:ext cx="5049520" cy="5130800"/>
          </a:xfrm>
          <a:prstGeom prst="rect">
            <a:avLst/>
          </a:prstGeom>
          <a:noFill/>
          <a:ln cap="flat" cmpd="sng" w="12700">
            <a:solidFill>
              <a:srgbClr val="08C8D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35"/>
          <p:cNvSpPr txBox="1"/>
          <p:nvPr/>
        </p:nvSpPr>
        <p:spPr>
          <a:xfrm>
            <a:off x="6241393" y="1310639"/>
            <a:ext cx="48060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Вопросы для опроса / интервью: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каком курсе вы сейчас обучаетесь?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Устраивает ли вас пропускная система в университете?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Часто ли вы теряете пропуск?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Если хоть раз вы возобновляли пропуск, то легко ли вы его перевыпустили?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ru-RU" sz="1800"/>
              <a:t>Нравится ли вам пропускная 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систем</a:t>
            </a:r>
            <a:r>
              <a:rPr lang="ru-RU" sz="1800"/>
              <a:t>а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 виде face id?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Google Shape;478;g2926585a1de_2_1"/>
          <p:cNvGrpSpPr/>
          <p:nvPr/>
        </p:nvGrpSpPr>
        <p:grpSpPr>
          <a:xfrm>
            <a:off x="0" y="0"/>
            <a:ext cx="12192000" cy="797600"/>
            <a:chOff x="0" y="0"/>
            <a:chExt cx="12192000" cy="797600"/>
          </a:xfrm>
        </p:grpSpPr>
        <p:sp>
          <p:nvSpPr>
            <p:cNvPr id="479" name="Google Shape;479;g2926585a1de_2_1"/>
            <p:cNvSpPr/>
            <p:nvPr/>
          </p:nvSpPr>
          <p:spPr>
            <a:xfrm>
              <a:off x="0" y="0"/>
              <a:ext cx="12192000" cy="590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g2926585a1de_2_1"/>
            <p:cNvSpPr/>
            <p:nvPr/>
          </p:nvSpPr>
          <p:spPr>
            <a:xfrm>
              <a:off x="419314" y="330200"/>
              <a:ext cx="3228000" cy="46740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g2926585a1de_2_1"/>
            <p:cNvSpPr txBox="1"/>
            <p:nvPr/>
          </p:nvSpPr>
          <p:spPr>
            <a:xfrm>
              <a:off x="466550" y="402375"/>
              <a:ext cx="3228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>
                  <a:latin typeface="Arial Black"/>
                  <a:ea typeface="Arial Black"/>
                  <a:cs typeface="Arial Black"/>
                  <a:sym typeface="Arial Black"/>
                </a:rPr>
                <a:t>РЕЗУЛЬТАТЫ ОПРОСА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82" name="Google Shape;482;g2926585a1de_2_1"/>
          <p:cNvPicPr preferRelativeResize="0"/>
          <p:nvPr/>
        </p:nvPicPr>
        <p:blipFill rotWithShape="1">
          <a:blip r:embed="rId3">
            <a:alphaModFix/>
          </a:blip>
          <a:srcRect b="33120" l="0" r="0" t="30750"/>
          <a:stretch/>
        </p:blipFill>
        <p:spPr>
          <a:xfrm>
            <a:off x="167175" y="2118200"/>
            <a:ext cx="4171825" cy="334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g2926585a1de_2_1"/>
          <p:cNvPicPr preferRelativeResize="0"/>
          <p:nvPr/>
        </p:nvPicPr>
        <p:blipFill rotWithShape="1">
          <a:blip r:embed="rId4">
            <a:alphaModFix/>
          </a:blip>
          <a:srcRect b="49011" l="0" r="0" t="9732"/>
          <a:stretch/>
        </p:blipFill>
        <p:spPr>
          <a:xfrm>
            <a:off x="4151688" y="2010450"/>
            <a:ext cx="3888625" cy="356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g2926585a1de_2_1"/>
          <p:cNvPicPr preferRelativeResize="0"/>
          <p:nvPr/>
        </p:nvPicPr>
        <p:blipFill rotWithShape="1">
          <a:blip r:embed="rId5">
            <a:alphaModFix/>
          </a:blip>
          <a:srcRect b="41804" l="0" r="0" t="14087"/>
          <a:stretch/>
        </p:blipFill>
        <p:spPr>
          <a:xfrm>
            <a:off x="8010800" y="1945995"/>
            <a:ext cx="3888600" cy="3811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9" name="Google Shape;489;g2926585a1de_2_15"/>
          <p:cNvGrpSpPr/>
          <p:nvPr/>
        </p:nvGrpSpPr>
        <p:grpSpPr>
          <a:xfrm>
            <a:off x="0" y="0"/>
            <a:ext cx="12192000" cy="797600"/>
            <a:chOff x="0" y="0"/>
            <a:chExt cx="12192000" cy="797600"/>
          </a:xfrm>
        </p:grpSpPr>
        <p:sp>
          <p:nvSpPr>
            <p:cNvPr id="490" name="Google Shape;490;g2926585a1de_2_15"/>
            <p:cNvSpPr/>
            <p:nvPr/>
          </p:nvSpPr>
          <p:spPr>
            <a:xfrm>
              <a:off x="0" y="0"/>
              <a:ext cx="12192000" cy="590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g2926585a1de_2_15"/>
            <p:cNvSpPr/>
            <p:nvPr/>
          </p:nvSpPr>
          <p:spPr>
            <a:xfrm>
              <a:off x="419314" y="330200"/>
              <a:ext cx="3228000" cy="46740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92" name="Google Shape;492;g2926585a1de_2_15"/>
          <p:cNvPicPr preferRelativeResize="0"/>
          <p:nvPr/>
        </p:nvPicPr>
        <p:blipFill rotWithShape="1">
          <a:blip r:embed="rId3">
            <a:alphaModFix/>
          </a:blip>
          <a:srcRect b="42192" l="2210" r="-2209" t="11990"/>
          <a:stretch/>
        </p:blipFill>
        <p:spPr>
          <a:xfrm>
            <a:off x="993625" y="1467550"/>
            <a:ext cx="4797876" cy="488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g2926585a1de_2_15"/>
          <p:cNvPicPr preferRelativeResize="0"/>
          <p:nvPr/>
        </p:nvPicPr>
        <p:blipFill rotWithShape="1">
          <a:blip r:embed="rId4">
            <a:alphaModFix/>
          </a:blip>
          <a:srcRect b="28814" l="0" r="0" t="30824"/>
          <a:stretch/>
        </p:blipFill>
        <p:spPr>
          <a:xfrm>
            <a:off x="6096000" y="1644825"/>
            <a:ext cx="4742375" cy="425345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g2926585a1de_2_15"/>
          <p:cNvSpPr txBox="1"/>
          <p:nvPr/>
        </p:nvSpPr>
        <p:spPr>
          <a:xfrm>
            <a:off x="466550" y="402375"/>
            <a:ext cx="322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 Black"/>
              <a:buNone/>
            </a:pPr>
            <a:r>
              <a:rPr lang="ru-RU" sz="1800">
                <a:latin typeface="Arial Black"/>
                <a:ea typeface="Arial Black"/>
                <a:cs typeface="Arial Black"/>
                <a:sym typeface="Arial Black"/>
              </a:rPr>
              <a:t>РЕЗУЛЬТАТЫ ОПРОСА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6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36"/>
          <p:cNvSpPr txBox="1"/>
          <p:nvPr/>
        </p:nvSpPr>
        <p:spPr>
          <a:xfrm>
            <a:off x="1102462" y="1184712"/>
            <a:ext cx="7011392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Выбрать 1 спикера от команды.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выступление длительностью не более 2-х минут.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01" name="Google Shape;50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903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502" name="Google Shape;50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240116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6"/>
          <p:cNvSpPr txBox="1"/>
          <p:nvPr/>
        </p:nvSpPr>
        <p:spPr>
          <a:xfrm>
            <a:off x="246595" y="295199"/>
            <a:ext cx="210987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ПЛЕНАР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04" name="Google Shape;50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81045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37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37"/>
          <p:cNvSpPr txBox="1"/>
          <p:nvPr/>
        </p:nvSpPr>
        <p:spPr>
          <a:xfrm>
            <a:off x="1102461" y="1184711"/>
            <a:ext cx="7011751" cy="20120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Завершить заполнение всех блоков презентации.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Проверить гипотезу проекта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Посмотреть тренды развития рынка вашего продукта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11" name="Google Shape;51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903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512" name="Google Shape;51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784876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37"/>
          <p:cNvSpPr txBox="1"/>
          <p:nvPr/>
        </p:nvSpPr>
        <p:spPr>
          <a:xfrm>
            <a:off x="246595" y="295199"/>
            <a:ext cx="53479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ДОМАШНЕЕ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14" name="Google Shape;51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81963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8"/>
          <p:cNvSpPr/>
          <p:nvPr/>
        </p:nvSpPr>
        <p:spPr>
          <a:xfrm>
            <a:off x="0" y="0"/>
            <a:ext cx="12192000" cy="586836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38"/>
          <p:cNvSpPr txBox="1"/>
          <p:nvPr/>
        </p:nvSpPr>
        <p:spPr>
          <a:xfrm>
            <a:off x="732731" y="2482813"/>
            <a:ext cx="253466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</a:pPr>
            <a:r>
              <a:rPr lang="ru-RU" sz="44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ДЕНЬ 3</a:t>
            </a:r>
            <a:endParaRPr b="0" i="0" sz="44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521" name="Google Shape;521;p38"/>
          <p:cNvSpPr txBox="1"/>
          <p:nvPr/>
        </p:nvSpPr>
        <p:spPr>
          <a:xfrm>
            <a:off x="732731" y="3223593"/>
            <a:ext cx="652909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Оценка рынка. Бизнес-модель. Ресурсы. Результаты.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2" name="Google Shape;52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9097" y="6091773"/>
            <a:ext cx="995423" cy="599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9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39"/>
          <p:cNvSpPr txBox="1"/>
          <p:nvPr/>
        </p:nvSpPr>
        <p:spPr>
          <a:xfrm>
            <a:off x="1102457" y="1184709"/>
            <a:ext cx="7369736" cy="27435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 тренд развития рынка вашего продукта: растет рынок или падает?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этого можете также использовать любые достоверные источники, например: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0" lang="ru-RU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статистика запросов в Яндексе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  <a:r>
              <a:rPr b="0" i="0" lang="ru-RU" sz="1400" u="sng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исследования Яндекса</a:t>
            </a:r>
            <a:r>
              <a:rPr b="0" i="0" lang="ru-RU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b="0" i="0" lang="ru-RU" sz="1400" u="sng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исследования Сбера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Предположите, какую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долю рынка в %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29" name="Google Shape;529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7781" y="11440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530" name="Google Shape;530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7779" y="303814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531" name="Google Shape;531;p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39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39"/>
          <p:cNvSpPr txBox="1"/>
          <p:nvPr/>
        </p:nvSpPr>
        <p:spPr>
          <a:xfrm>
            <a:off x="246595" y="295199"/>
            <a:ext cx="631615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ОЦЕНКА РЫНКА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40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E630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40"/>
          <p:cNvSpPr txBox="1"/>
          <p:nvPr/>
        </p:nvSpPr>
        <p:spPr>
          <a:xfrm>
            <a:off x="246595" y="295199"/>
            <a:ext cx="646683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ОЦЕНКА РЫНКА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40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40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40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40"/>
          <p:cNvSpPr txBox="1"/>
          <p:nvPr/>
        </p:nvSpPr>
        <p:spPr>
          <a:xfrm>
            <a:off x="6514286" y="1767840"/>
            <a:ext cx="522051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 данным источников, наш рынок растет.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хотим занять 100% рынка.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40"/>
          <p:cNvSpPr txBox="1"/>
          <p:nvPr/>
        </p:nvSpPr>
        <p:spPr>
          <a:xfrm>
            <a:off x="552676" y="1767840"/>
            <a:ext cx="5220513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Рынок умных трекеров для бега за период с 2020 по 2023 гг. показывает рост в 10% ежегодно (по данным агентства X).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Несмотря на существующих конкурентов в лице компаний Fitbit, Garmin, Apple, Samsung, мы стремимся занять 15% российского рынка за счет …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9" name="Google Shape;549;p41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550" name="Google Shape;550;p41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41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41"/>
            <p:cNvSpPr txBox="1"/>
            <p:nvPr/>
          </p:nvSpPr>
          <p:spPr>
            <a:xfrm>
              <a:off x="804836" y="402364"/>
              <a:ext cx="22060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ОБЪЁМ РЫНКА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3" name="Google Shape;553;p41"/>
          <p:cNvSpPr txBox="1"/>
          <p:nvPr/>
        </p:nvSpPr>
        <p:spPr>
          <a:xfrm>
            <a:off x="325129" y="1209052"/>
            <a:ext cx="114522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данным рынка к концу 2018 года доля технологий распознавания лиц в общем объеме составила почти 50%, а в течение четырех лет этот сегмент показывал рост на уровне 106,7% в год (по данным https://rb.ru/longread/facial-recognition/)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Растущий спрос эксперты связывают с технологическим прорывом в области машинного обучения, а также с интересом крупных инвесторов к российским стартапам, разрабатывающих алгоритмы face recognition.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Несмотря на существующих конкурентов в лице компаний inoface, beeline, Revisor, мы стремимся занять 10% рынка за счёт уникальности такого оборудования в университетах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41"/>
          <p:cNvSpPr txBox="1"/>
          <p:nvPr/>
        </p:nvSpPr>
        <p:spPr>
          <a:xfrm>
            <a:off x="5114875" y="1472175"/>
            <a:ext cx="710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42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42"/>
          <p:cNvSpPr txBox="1"/>
          <p:nvPr/>
        </p:nvSpPr>
        <p:spPr>
          <a:xfrm>
            <a:off x="1102458" y="1184710"/>
            <a:ext cx="10579870" cy="33836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Определите, как вы будете продавать продукт (некоторые из вариантов можно найти 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b="0" i="0" lang="ru-RU" sz="1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статье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Установите стоимость продукта и регулярность платежей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Выберите каналы сбыта (на какой площадке вы будете продавать)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маркетинговую стратегию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Сформулируйте ценностное предложение (ценность, которую вы приносите пользователю)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Перечислите ваших основных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партнёров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(компании / организации / отдельные лица)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61" name="Google Shape;561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11440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562" name="Google Shape;562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79" y="2833989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563" name="Google Shape;563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42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42"/>
          <p:cNvSpPr txBox="1"/>
          <p:nvPr/>
        </p:nvSpPr>
        <p:spPr>
          <a:xfrm>
            <a:off x="246595" y="295199"/>
            <a:ext cx="65822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БИЗНЕС-МОДЕЛЬ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66" name="Google Shape;566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79" y="4170212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3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43"/>
          <p:cNvSpPr txBox="1"/>
          <p:nvPr/>
        </p:nvSpPr>
        <p:spPr>
          <a:xfrm>
            <a:off x="246595" y="295199"/>
            <a:ext cx="673293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БИЗНЕС-МОДЕЛЬ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43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43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43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43"/>
          <p:cNvSpPr txBox="1"/>
          <p:nvPr/>
        </p:nvSpPr>
        <p:spPr>
          <a:xfrm>
            <a:off x="6514286" y="1565880"/>
            <a:ext cx="5220513" cy="2462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мы будем продавать продукт в магазинах города по стоимости от 20 000 до 50 000.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сбыта: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магазины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у нас нет конкурентов, поэтому это лучшее решение, которое вы найдете на рынке.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взаимодействия с ЦА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реклама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Партнёры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компании Тюмени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43"/>
          <p:cNvSpPr txBox="1"/>
          <p:nvPr/>
        </p:nvSpPr>
        <p:spPr>
          <a:xfrm>
            <a:off x="552676" y="1565880"/>
            <a:ext cx="5220513" cy="54784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приложения по доставке еды: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сбыта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приложение, через которое оформляются заказы.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мы гарантируем, что заказ будет доставлен менее чем за 40 минут в усовершенствованном термокоробе.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взаимодействия с ЦА: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приложение, сайт, таргетированная реклама Вконтакте, программы лояльности и внешняя реклама.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Партнёры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ресторанные сети Тюмени (Sobolov rest, Максим), курьерские и логистические компании («Сервис Экспресс»), индивидуальные курьеры.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2" name="Google Shape;582;p44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583" name="Google Shape;583;p44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44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44"/>
            <p:cNvSpPr txBox="1"/>
            <p:nvPr/>
          </p:nvSpPr>
          <p:spPr>
            <a:xfrm>
              <a:off x="674992" y="402364"/>
              <a:ext cx="24657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БИЗНЕС-МОДЕЛЬ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6" name="Google Shape;586;p44"/>
          <p:cNvSpPr txBox="1"/>
          <p:nvPr/>
        </p:nvSpPr>
        <p:spPr>
          <a:xfrm>
            <a:off x="404770" y="797550"/>
            <a:ext cx="11526300" cy="2893800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700" u="none" cap="none" strike="noStrike">
                <a:solidFill>
                  <a:srgbClr val="000000"/>
                </a:solidFill>
              </a:rPr>
              <a:t>Модель монетизации</a:t>
            </a:r>
            <a:r>
              <a:rPr b="1" lang="ru-RU" sz="1700"/>
              <a:t> для установки оборудования для входа в университет с помощью распознавания лица: </a:t>
            </a:r>
            <a:r>
              <a:rPr lang="ru-RU" sz="1600"/>
              <a:t>мы собираемся предоставлять услугу по установке аппаратов с датчиком “Face ID”, его подключению и и созданию базы данных всех лиц университета. </a:t>
            </a:r>
            <a:endParaRPr sz="1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ru-RU" sz="1600"/>
              <a:t>Стоимость: </a:t>
            </a:r>
            <a:r>
              <a:rPr lang="ru-RU" sz="1600"/>
              <a:t>1) 1 аппарат - 50 000р 2) 1 сутки работы монтажника - 12 000р 3) </a:t>
            </a:r>
            <a:r>
              <a:rPr lang="ru-RU" sz="1600">
                <a:solidFill>
                  <a:schemeClr val="dk1"/>
                </a:solidFill>
              </a:rPr>
              <a:t>1 сутки работы электрика - 16 800р         4) установка 1 базы данных на ~25 000 человек - 50 000р 5) поставка 10 аппаратов - 10000 рублей (только оптом)</a:t>
            </a:r>
            <a:endParaRPr sz="1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/>
              <a:t>-Мы будем брать</a:t>
            </a:r>
            <a:r>
              <a:rPr b="1" lang="ru-RU" sz="1600"/>
              <a:t> комиссию, в размере 10%</a:t>
            </a:r>
            <a:r>
              <a:rPr lang="ru-RU" sz="1600"/>
              <a:t> (в случае, если заказ осуществляется в город Тюмень) с полной стоимости услуги, которая будет включать: закупку и поставку аппаратуры, оплату работы монтажника, электрика и программиста; в случае заказа услуги в другой город Тюменской области </a:t>
            </a:r>
            <a:r>
              <a:rPr b="1" lang="ru-RU" sz="1600"/>
              <a:t>комиссия будет составлять 15%. </a:t>
            </a:r>
            <a:endParaRPr b="1" i="0" sz="16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</a:rPr>
              <a:t>Основные каналы сбыта:</a:t>
            </a:r>
            <a:r>
              <a:rPr i="0" lang="ru-RU" sz="1600" u="none" cap="none" strike="noStrike">
                <a:solidFill>
                  <a:srgbClr val="000000"/>
                </a:solidFill>
              </a:rPr>
              <a:t> </a:t>
            </a:r>
            <a:r>
              <a:rPr lang="ru-RU" sz="1600"/>
              <a:t>интернет-сайт с полным описанием услуги и всеми расценками, горячая линия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44"/>
          <p:cNvSpPr txBox="1"/>
          <p:nvPr/>
        </p:nvSpPr>
        <p:spPr>
          <a:xfrm>
            <a:off x="404775" y="3691350"/>
            <a:ext cx="11526300" cy="1877700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8C8D6"/>
                </a:solidFill>
                <a:latin typeface="Arial"/>
                <a:ea typeface="Arial"/>
                <a:cs typeface="Arial"/>
                <a:sym typeface="Arial"/>
              </a:rPr>
              <a:t>Маркетинг и продвижение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ru-RU" sz="1600" u="none" cap="none" strike="noStrike">
                <a:solidFill>
                  <a:srgbClr val="000000"/>
                </a:solidFill>
              </a:rPr>
              <a:t>Ценностное предложение: мы гарантируем ка</a:t>
            </a:r>
            <a:r>
              <a:rPr lang="ru-RU" sz="1600"/>
              <a:t>чественную</a:t>
            </a:r>
            <a:r>
              <a:rPr i="0" lang="ru-RU" sz="1600" u="none" cap="none" strike="noStrike">
                <a:solidFill>
                  <a:srgbClr val="000000"/>
                </a:solidFill>
              </a:rPr>
              <a:t> установку системы в одном ин</a:t>
            </a:r>
            <a:r>
              <a:rPr lang="ru-RU" sz="1600"/>
              <a:t>ституте </a:t>
            </a:r>
            <a:r>
              <a:rPr i="0" lang="ru-RU" sz="1600" u="none" cap="none" strike="noStrike">
                <a:solidFill>
                  <a:srgbClr val="000000"/>
                </a:solidFill>
              </a:rPr>
              <a:t>за </a:t>
            </a:r>
            <a:r>
              <a:rPr lang="ru-RU" sz="1600"/>
              <a:t>1-3 суток и гарантию: 2 года с момента установки.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6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ru-RU" sz="1600" u="none" cap="none" strike="noStrike">
                <a:solidFill>
                  <a:srgbClr val="000000"/>
                </a:solidFill>
              </a:rPr>
              <a:t>Основные каналы взаимодействия с пользователем: сайт, </a:t>
            </a:r>
            <a:r>
              <a:rPr lang="ru-RU" sz="1600"/>
              <a:t>таргетированная реклама, наружная реклама в черте города Тюмени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44"/>
          <p:cNvSpPr txBox="1"/>
          <p:nvPr/>
        </p:nvSpPr>
        <p:spPr>
          <a:xfrm>
            <a:off x="404775" y="5627950"/>
            <a:ext cx="11526300" cy="1693200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8C8D6"/>
                </a:solidFill>
                <a:latin typeface="Arial"/>
                <a:ea typeface="Arial"/>
                <a:cs typeface="Arial"/>
                <a:sym typeface="Arial"/>
              </a:rPr>
              <a:t>Партнёры: </a:t>
            </a:r>
            <a:endParaRPr b="1" i="0" sz="1800" u="none" cap="none" strike="noStrike">
              <a:solidFill>
                <a:srgbClr val="08C8D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8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организация “Факт” по разработке сайтов, г.Тюмень; компания “RUSGUARD” для покупки аппаратов “Face ID”; организация “medianation” для таргетированной рекламы; ПКФ Космос для наружной рекламы, г.Тюмень; 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/>
              <a:t>компания “creative”, предоставляющая услуги программиста, г.Тюмень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5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94" name="Google Shape;59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242331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595" name="Google Shape;59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425848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596" name="Google Shape;596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97541" y="5908381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45"/>
          <p:cNvSpPr txBox="1"/>
          <p:nvPr/>
        </p:nvSpPr>
        <p:spPr>
          <a:xfrm>
            <a:off x="10612221" y="6001381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40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45"/>
          <p:cNvSpPr txBox="1"/>
          <p:nvPr/>
        </p:nvSpPr>
        <p:spPr>
          <a:xfrm>
            <a:off x="246595" y="295199"/>
            <a:ext cx="477566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РЕСУРСЫ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99" name="Google Shape;59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3841194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45"/>
          <p:cNvSpPr txBox="1"/>
          <p:nvPr/>
        </p:nvSpPr>
        <p:spPr>
          <a:xfrm>
            <a:off x="1202208" y="1229359"/>
            <a:ext cx="9507510" cy="4785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«точку завершение проекта»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(как вы поймете, что проект реализован).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Оформите план реализации проекта в виде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Диаграммы Ганта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P.S. В зависимости от продолжительности проекта, план можно составлять в днях / неделях / месяцах (как будет удобнее).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Определите, какие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расходы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P.S.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Оформите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проекта и посчитайте, через сколько месяцев ваши доходы превысят расходы.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01" name="Google Shape;60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5395487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6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46"/>
          <p:cNvSpPr txBox="1"/>
          <p:nvPr/>
        </p:nvSpPr>
        <p:spPr>
          <a:xfrm>
            <a:off x="246595" y="295199"/>
            <a:ext cx="492634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РЕСУРСЫ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46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09" name="Google Shape;609;p46"/>
          <p:cNvGraphicFramePr/>
          <p:nvPr/>
        </p:nvGraphicFramePr>
        <p:xfrm>
          <a:off x="686259" y="16261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{D514256D-E24F-4D45-8244-93AE9445E526}</a:tableStyleId>
              </a:tblPr>
              <a:tblGrid>
                <a:gridCol w="3043475"/>
                <a:gridCol w="1224000"/>
                <a:gridCol w="1224000"/>
                <a:gridCol w="1224000"/>
                <a:gridCol w="684000"/>
                <a:gridCol w="684000"/>
                <a:gridCol w="684000"/>
                <a:gridCol w="684000"/>
                <a:gridCol w="684000"/>
                <a:gridCol w="684000"/>
              </a:tblGrid>
              <a:tr h="24240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Задача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Дата</a:t>
                      </a:r>
                      <a:b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начала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Дата завершения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Ответственный </a:t>
                      </a:r>
                      <a:b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 команды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gridSpan="6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2023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413225">
                <a:tc vMerge="1"/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апрель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май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июнь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июль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август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сентябрь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33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концепции проекта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10.04.2023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16.04.2023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 Л.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41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Согласование проекта с Управлением корпоративными коммуникациями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17.04.2023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23.04.2023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 Д.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4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Определение перечня спикеров подкаста (не менее 6)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24.04.2023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14.05.2023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Алексей К./</a:t>
                      </a:r>
                      <a:b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Константин Л.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Запись подкастов (1 выпуск)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22.05.2023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16.06.2023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Публикация, продвижение, рассылка по сотрудникам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17.06.2023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29.06.2023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Артур А.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9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Сбор обратной связи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30.06.2023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04.07.2023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Анастасия Г.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Запись подкастов (2,3 выпуск)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05.07.2023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Публикация, продвижение, рассылка по сотрудникам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 Д.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9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Сбор обратной связи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Запись подкастов (4,5,6 выпуск)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06.08.2023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Публикация, продвижение, рассылка по сотрудникам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07.08.2023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08.08.2023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 Д.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9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Сбор обратной связи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09.08.2023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12.08.2023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46A"/>
                        </a:buClr>
                        <a:buSzPts val="1200"/>
                        <a:buFont typeface="Arial"/>
                        <a:buNone/>
                      </a:pPr>
                      <a:r>
                        <a:rPr b="0"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Формирование итогового отчета о реализации проекта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13.08.2023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08.09.2023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46A"/>
                        </a:buClr>
                        <a:buSzPts val="1200"/>
                        <a:buFont typeface="Arial"/>
                        <a:buNone/>
                      </a:pPr>
                      <a:r>
                        <a:rPr b="0"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47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47"/>
          <p:cNvSpPr txBox="1"/>
          <p:nvPr/>
        </p:nvSpPr>
        <p:spPr>
          <a:xfrm>
            <a:off x="246595" y="295199"/>
            <a:ext cx="492634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РЕСУРСЫ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47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17" name="Google Shape;617;p47"/>
          <p:cNvGraphicFramePr/>
          <p:nvPr/>
        </p:nvGraphicFramePr>
        <p:xfrm>
          <a:off x="528318" y="1631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{273BEB5F-E295-4FA7-BB32-A2E1A8E83D64}</a:tableStyleId>
              </a:tblPr>
              <a:tblGrid>
                <a:gridCol w="3185450"/>
                <a:gridCol w="954375"/>
                <a:gridCol w="954375"/>
                <a:gridCol w="954375"/>
                <a:gridCol w="954375"/>
                <a:gridCol w="954375"/>
                <a:gridCol w="954375"/>
                <a:gridCol w="954375"/>
                <a:gridCol w="954375"/>
              </a:tblGrid>
              <a:tr h="262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янв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фев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март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апр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май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июнь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июль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авг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62300">
                <a:tc gridSpan="9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Доходы: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Выручка от продажи продукции (цена продукта: 2500 руб)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375 000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Инвестиции / гранты / кредиты (если есть)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62300">
                <a:tc gridSpan="9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Расходы: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Заработная плата специалистов: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Разработчик приложения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Дизайнер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Команда проекта (3 человека)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200 000 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250 000 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250 000 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Реклама и продвижение: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Оплата услуг SMM-менеджера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Рекламный бюджет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Комиссия за выход в магазины приложений (Play Market, App Store)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(доходы – расходы)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- 280 000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- 250 000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- 260 000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- 150 000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- 95 000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- 45 000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618" name="Google Shape;618;p47"/>
          <p:cNvSpPr txBox="1"/>
          <p:nvPr/>
        </p:nvSpPr>
        <p:spPr>
          <a:xfrm>
            <a:off x="481852" y="6110426"/>
            <a:ext cx="532376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Запрашиваемая сумма инвестиций: 1 080 000 рублей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3" name="Google Shape;623;p48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624" name="Google Shape;624;p48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48"/>
            <p:cNvSpPr/>
            <p:nvPr/>
          </p:nvSpPr>
          <p:spPr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626;p48"/>
            <p:cNvSpPr txBox="1"/>
            <p:nvPr/>
          </p:nvSpPr>
          <p:spPr>
            <a:xfrm>
              <a:off x="492113" y="402364"/>
              <a:ext cx="4233851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РЕСУРСЫ: ДИАГРАММА ГАНТА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7" name="Google Shape;627;p48"/>
          <p:cNvSpPr txBox="1"/>
          <p:nvPr/>
        </p:nvSpPr>
        <p:spPr>
          <a:xfrm>
            <a:off x="401300" y="6424075"/>
            <a:ext cx="11543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Общий срок реализации проекта:</a:t>
            </a:r>
            <a:r>
              <a:rPr lang="ru-RU" sz="1600"/>
              <a:t> 7</a:t>
            </a: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месяцев </a:t>
            </a:r>
            <a:r>
              <a:rPr b="0" i="0" lang="ru-RU" sz="16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(не более 3-х лет)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28" name="Google Shape;628;p48"/>
          <p:cNvGraphicFramePr/>
          <p:nvPr/>
        </p:nvGraphicFramePr>
        <p:xfrm>
          <a:off x="285364" y="8685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{D514256D-E24F-4D45-8244-93AE9445E526}</a:tableStyleId>
              </a:tblPr>
              <a:tblGrid>
                <a:gridCol w="2692875"/>
                <a:gridCol w="1368000"/>
                <a:gridCol w="1368000"/>
                <a:gridCol w="1308450"/>
                <a:gridCol w="590900"/>
                <a:gridCol w="620650"/>
                <a:gridCol w="576000"/>
                <a:gridCol w="576000"/>
                <a:gridCol w="576000"/>
                <a:gridCol w="576000"/>
                <a:gridCol w="576000"/>
                <a:gridCol w="576000"/>
              </a:tblGrid>
              <a:tr h="43655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solidFill>
                            <a:srgbClr val="FFFFFF"/>
                          </a:solidFill>
                        </a:rPr>
                        <a:t>Задача</a:t>
                      </a:r>
                      <a:endParaRPr b="1" sz="16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solidFill>
                            <a:srgbClr val="FFFFFF"/>
                          </a:solidFill>
                        </a:rPr>
                        <a:t>Дата начала</a:t>
                      </a:r>
                      <a:endParaRPr b="1" sz="16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solidFill>
                            <a:srgbClr val="FFFFFF"/>
                          </a:solidFill>
                        </a:rPr>
                        <a:t>Дата завершения</a:t>
                      </a:r>
                      <a:endParaRPr b="1" sz="16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solidFill>
                            <a:srgbClr val="FFFFFF"/>
                          </a:solidFill>
                        </a:rPr>
                        <a:t>Ответственный</a:t>
                      </a:r>
                      <a:endParaRPr b="1" sz="16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595959"/>
                    </a:solidFill>
                  </a:tcPr>
                </a:tc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2023-2024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0175" marB="10175" marR="15250" marL="15250" anchor="ctr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436550">
                <a:tc vMerge="1"/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Ноябрь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Декабрь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Январь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Февраль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Март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Апрель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Май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Июнь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Разработка концепции проекта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01.11.2023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14.11.2023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Андреева Ксения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4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Заказ таргетированной и наружной рекламы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15.11.2023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30.11.2023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Мазязина Дарья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4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Поиск продавца систем Face ID и поставщиков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03.12.2023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03.01.2024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Гулякина Наталья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4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Поиск и найм программиста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i="1" lang="ru-RU" sz="1200">
                          <a:solidFill>
                            <a:schemeClr val="dk2"/>
                          </a:solidFill>
                        </a:rPr>
                        <a:t>03.12.2023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i="1" lang="ru-RU" sz="1200">
                          <a:solidFill>
                            <a:schemeClr val="dk2"/>
                          </a:solidFill>
                        </a:rPr>
                        <a:t>03.01.2024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Яблонская Ирина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Поиск и найм монтажника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08.01.2024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15.01.2024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Гулякина Наталья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Поиск и найм электрика</a:t>
                      </a:r>
                      <a:endParaRPr sz="1200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08.01.2024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15.01.2024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Яблонская Ирина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поиск клиента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20.01.2024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20.02.2024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Андреева Ксения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Согласование даты поставки систем с клиентом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20.02.2024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25.02.2024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i="1" lang="ru-RU" sz="1200">
                          <a:solidFill>
                            <a:schemeClr val="dk2"/>
                          </a:solidFill>
                        </a:rPr>
                        <a:t>Баранов Дмитрий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Осуществление заказа всех систем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25.02.2024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28</a:t>
                      </a: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.02.2024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i="1" lang="ru-RU" sz="1200">
                          <a:solidFill>
                            <a:schemeClr val="dk2"/>
                          </a:solidFill>
                        </a:rPr>
                        <a:t>Баранов Дмитрий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4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Контроль монтажа и подключения систем Face ID в 2 институтах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20.03.2024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22.03.2024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Баранов Дмитрий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Контроль создания базы данных 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23.03.2024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25.03.2024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Андреева Ксения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4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Сбор обратной связи от студентов и других сотрудников университета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27.03.2024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27.05.2024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Шайхутдинова Анастасия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cxnSp>
        <p:nvCxnSpPr>
          <p:cNvPr id="629" name="Google Shape;629;p48"/>
          <p:cNvCxnSpPr/>
          <p:nvPr/>
        </p:nvCxnSpPr>
        <p:spPr>
          <a:xfrm flipH="1">
            <a:off x="7466038" y="905913"/>
            <a:ext cx="508000" cy="272296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" name="Google Shape;634;p49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635" name="Google Shape;635;p49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49"/>
            <p:cNvSpPr/>
            <p:nvPr/>
          </p:nvSpPr>
          <p:spPr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49"/>
            <p:cNvSpPr txBox="1"/>
            <p:nvPr/>
          </p:nvSpPr>
          <p:spPr>
            <a:xfrm>
              <a:off x="492113" y="402364"/>
              <a:ext cx="439415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РЕСУРСЫ: ФИНАНСОВЫЙ ПЛАН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8" name="Google Shape;638;p49"/>
          <p:cNvSpPr txBox="1"/>
          <p:nvPr/>
        </p:nvSpPr>
        <p:spPr>
          <a:xfrm>
            <a:off x="345455" y="5970500"/>
            <a:ext cx="11627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Общая стоимость реализации проекта:</a:t>
            </a:r>
            <a:r>
              <a:rPr lang="ru-RU" sz="1600"/>
              <a:t> 730 600 </a:t>
            </a: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рублей </a:t>
            </a:r>
            <a:r>
              <a:rPr b="0" i="0" lang="ru-RU" sz="16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(не более 1 млн рублей)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Период окупаемости: </a:t>
            </a:r>
            <a:r>
              <a:rPr lang="ru-RU" sz="1600"/>
              <a:t>~35 </a:t>
            </a: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месяцев, т.к необходимо продать услугу ещё </a:t>
            </a:r>
            <a:r>
              <a:rPr lang="ru-RU" sz="1600"/>
              <a:t>~10 университетам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39" name="Google Shape;639;p49"/>
          <p:cNvGraphicFramePr/>
          <p:nvPr/>
        </p:nvGraphicFramePr>
        <p:xfrm>
          <a:off x="1518714" y="99860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{273BEB5F-E295-4FA7-BB32-A2E1A8E83D64}</a:tableStyleId>
              </a:tblPr>
              <a:tblGrid>
                <a:gridCol w="3066675"/>
                <a:gridCol w="918800"/>
                <a:gridCol w="918800"/>
                <a:gridCol w="918800"/>
                <a:gridCol w="918800"/>
                <a:gridCol w="918800"/>
                <a:gridCol w="918800"/>
                <a:gridCol w="918800"/>
              </a:tblGrid>
              <a:tr h="262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ноя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>
                          <a:solidFill>
                            <a:schemeClr val="dk1"/>
                          </a:solidFill>
                        </a:rPr>
                        <a:t>дек</a:t>
                      </a:r>
                      <a:endParaRPr b="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янв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фев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апр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май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6230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Доходы: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7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Выручка от продажи продукции 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510</a:t>
                      </a: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15760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Инвестиции / гранты / кредиты </a:t>
                      </a: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(если есть)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Расходы: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62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закупка оборудования(10 штук)+поставщики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510</a:t>
                      </a: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 gridSpan="8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Заработная плата специалистов:</a:t>
                      </a:r>
                      <a:endParaRPr b="1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-монтажник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24000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-электрик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33600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-программист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 gridSpan="8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chemeClr val="dk1"/>
                          </a:solidFill>
                        </a:rPr>
                        <a:t>Реклама: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62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таргетированная реклама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30000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наружная реклама(5 баннеров)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33000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(доходы – расходы)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50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50"/>
          <p:cNvSpPr txBox="1"/>
          <p:nvPr/>
        </p:nvSpPr>
        <p:spPr>
          <a:xfrm>
            <a:off x="1102459" y="1184711"/>
            <a:ext cx="8115636" cy="24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Сформулируйте не менее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показателей результативности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 которым вы будете оценивать степень реализации проекта.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Показатели бывают:</a:t>
            </a:r>
            <a:endParaRPr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количественные</a:t>
            </a: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качественные</a:t>
            </a: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8471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647" name="Google Shape;647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50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50"/>
          <p:cNvSpPr txBox="1"/>
          <p:nvPr/>
        </p:nvSpPr>
        <p:spPr>
          <a:xfrm>
            <a:off x="246595" y="295199"/>
            <a:ext cx="568296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РЕЗУЛЬТАТЫ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51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E630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51"/>
          <p:cNvSpPr txBox="1"/>
          <p:nvPr/>
        </p:nvSpPr>
        <p:spPr>
          <a:xfrm>
            <a:off x="246595" y="295199"/>
            <a:ext cx="596990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РЕЗУЛЬТАТЫ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51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51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51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51"/>
          <p:cNvSpPr txBox="1"/>
          <p:nvPr/>
        </p:nvSpPr>
        <p:spPr>
          <a:xfrm>
            <a:off x="6514285" y="1767839"/>
            <a:ext cx="5220873" cy="2286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Увеличение доли довольных клиентов.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Будет меньше бездомных животных, так как мы уменьшим нагрузку приютов.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Проведение серии мероприятий по профориентации.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51"/>
          <p:cNvSpPr txBox="1"/>
          <p:nvPr/>
        </p:nvSpPr>
        <p:spPr>
          <a:xfrm>
            <a:off x="464298" y="1767839"/>
            <a:ext cx="5220873" cy="4480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Средняя оценка приложения на PlayMarket – не ниже 4,6 за первые 3 месяца с даты публикации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65% клиентов оценивают сервис нашего заведение на оценку выше 7 из 10.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Более 200 человек прошли обучение в нашем центре.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провели не менее 15 образовательных мероприятий.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" name="Google Shape;665;p52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666" name="Google Shape;666;p52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52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52"/>
            <p:cNvSpPr txBox="1"/>
            <p:nvPr/>
          </p:nvSpPr>
          <p:spPr>
            <a:xfrm>
              <a:off x="928266" y="402364"/>
              <a:ext cx="19591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РЕЗУЛЬТАТЫ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9" name="Google Shape;669;p52"/>
          <p:cNvSpPr txBox="1"/>
          <p:nvPr/>
        </p:nvSpPr>
        <p:spPr>
          <a:xfrm>
            <a:off x="325119" y="1209038"/>
            <a:ext cx="67014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Количественные результаты: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ru-RU" sz="1800"/>
              <a:t>Увеличение посещаемости на 7%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/>
              <a:t>Более 4000 </a:t>
            </a:r>
            <a:r>
              <a:rPr lang="ru-RU" sz="1800"/>
              <a:t>зарегистрированных</a:t>
            </a:r>
            <a:r>
              <a:rPr lang="ru-RU" sz="1800"/>
              <a:t> в системе лиц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/>
              <a:t>Более 70% студентов, </a:t>
            </a:r>
            <a:r>
              <a:rPr lang="ru-RU" sz="1800"/>
              <a:t>обучающихся</a:t>
            </a:r>
            <a:r>
              <a:rPr lang="ru-RU" sz="1800"/>
              <a:t> в корпусах, где реализован проект, довольны новой пропускной системой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Качественные результаты: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ru-RU" sz="1800"/>
              <a:t>У студентов, </a:t>
            </a:r>
            <a:r>
              <a:rPr lang="ru-RU" sz="1800">
                <a:solidFill>
                  <a:schemeClr val="dk1"/>
                </a:solidFill>
              </a:rPr>
              <a:t>обучающихся в корпусе, где реализован проект, </a:t>
            </a:r>
            <a:r>
              <a:rPr lang="ru-RU" sz="1800"/>
              <a:t> пропала необходимость беспокоиться о наличии при себе пропуска и неуспеваемости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0" name="Google Shape;67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8094" y="1862298"/>
            <a:ext cx="4860681" cy="3133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53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53"/>
          <p:cNvSpPr txBox="1"/>
          <p:nvPr/>
        </p:nvSpPr>
        <p:spPr>
          <a:xfrm>
            <a:off x="1102459" y="1184711"/>
            <a:ext cx="7936322" cy="11890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Подведите итоги о целесообразности и необходимости реализации проекта.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Подумайте о перспективах развития проекта в ближайшие 3-5 лет.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77" name="Google Shape;67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8471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678" name="Google Shape;678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3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53"/>
          <p:cNvSpPr txBox="1"/>
          <p:nvPr/>
        </p:nvSpPr>
        <p:spPr>
          <a:xfrm>
            <a:off x="246595" y="295199"/>
            <a:ext cx="47404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ВЫВОДЫ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81" name="Google Shape;681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987352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" name="Google Shape;686;p54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687" name="Google Shape;687;p54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54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54"/>
            <p:cNvSpPr txBox="1"/>
            <p:nvPr/>
          </p:nvSpPr>
          <p:spPr>
            <a:xfrm>
              <a:off x="1192763" y="402364"/>
              <a:ext cx="14301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ВЫВОДЫ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0" name="Google Shape;690;p54"/>
          <p:cNvSpPr txBox="1"/>
          <p:nvPr/>
        </p:nvSpPr>
        <p:spPr>
          <a:xfrm>
            <a:off x="85550" y="855000"/>
            <a:ext cx="12192000" cy="55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Проект  целесообразен для реализации по следующим причинам: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Улучшенная безопасность: Система Face ID обеспечивает более высокий уровень безопасности, поскольку использует уникальные биометрические данные каждого человека. 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Удобство и эффективность: Пропускная система по датчикам Face ID позволяет студентам, преподавателям и сотрудникам получать доступ к различным зонам университета без необходимости использования физических пропусков или карт. 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Отслеживание посещаемости: Установка пропускной системы по датчикам Face ID позволяет университету отслеживать посещаемость студентов и преподавателей. </a:t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Сокращение мошенничества: Пропускная система Face ID снижает риск мошенничества, так как она основана на уникальной биометрической информации каждого человека. Это предотвращает возможность передачи или использования чужих пропусков и обеспечивает более надежную систему контроля доступа.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Снижение затрат на обслуживание: Установка пропускной системы по датчикам Face ID может сократить затраты на обслуживание, так как не требуется постоянное обновление или замена физических пропусков или карт. 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/>
              <a:t>В среднесрочной перспективе пропускная система по датчикам Face ID может быть расширена для использования в других областях университета, таких как общежития, спортивные объекты, библиотеки и т.д. </a:t>
            </a: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55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55"/>
          <p:cNvSpPr txBox="1"/>
          <p:nvPr/>
        </p:nvSpPr>
        <p:spPr>
          <a:xfrm>
            <a:off x="1102461" y="1184711"/>
            <a:ext cx="7012111" cy="1737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Выбрать 1 спикера от команды.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Продолжительность выступления не более 4-х минут.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97" name="Google Shape;697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903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698" name="Google Shape;69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965796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5"/>
          <p:cNvSpPr txBox="1"/>
          <p:nvPr/>
        </p:nvSpPr>
        <p:spPr>
          <a:xfrm>
            <a:off x="246595" y="295199"/>
            <a:ext cx="210987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ПЛЕНАР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700" name="Google Shape;70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51581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56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56"/>
          <p:cNvSpPr txBox="1"/>
          <p:nvPr/>
        </p:nvSpPr>
        <p:spPr>
          <a:xfrm>
            <a:off x="1102459" y="1184709"/>
            <a:ext cx="9504455" cy="36579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Завершить заполнение всех блоков презентации.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Заполнить паспорт проекта на платформе Projects (без него команда не допускается к защите)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выступление для защиты проекта (тайминг: 4 минуты, 1 спикер).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Оформить презентацию проекта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Можно использовать: </a:t>
            </a:r>
            <a:br>
              <a:rPr b="0" i="0" lang="ru-RU" sz="1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</a:br>
            <a:r>
              <a:rPr b="0" i="0" lang="ru-RU" sz="1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бесплатные шаблоны презентаций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иконки для слайдов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фотосток для оформления слайдов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флажок установлен контур" id="707" name="Google Shape;707;p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7781" y="11903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708" name="Google Shape;708;p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7781" y="1723916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56"/>
          <p:cNvSpPr txBox="1"/>
          <p:nvPr/>
        </p:nvSpPr>
        <p:spPr>
          <a:xfrm>
            <a:off x="246595" y="295199"/>
            <a:ext cx="53479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ДОМАШНЕЕ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710" name="Google Shape;710;p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7780" y="2508864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711" name="Google Shape;711;p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7780" y="3089889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57"/>
          <p:cNvSpPr/>
          <p:nvPr/>
        </p:nvSpPr>
        <p:spPr>
          <a:xfrm>
            <a:off x="0" y="0"/>
            <a:ext cx="12205124" cy="586836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57"/>
          <p:cNvSpPr txBox="1"/>
          <p:nvPr/>
        </p:nvSpPr>
        <p:spPr>
          <a:xfrm>
            <a:off x="732730" y="2482812"/>
            <a:ext cx="2171041" cy="762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</a:pPr>
            <a:r>
              <a:rPr lang="ru-RU" sz="44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ДЕНЬ 4</a:t>
            </a:r>
            <a:endParaRPr b="0" i="0" sz="44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718" name="Google Shape;718;p57"/>
          <p:cNvSpPr txBox="1"/>
          <p:nvPr/>
        </p:nvSpPr>
        <p:spPr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Защита проектов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9" name="Google Shape;71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9097" y="6091772"/>
            <a:ext cx="995422" cy="599780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57"/>
          <p:cNvSpPr/>
          <p:nvPr/>
        </p:nvSpPr>
        <p:spPr>
          <a:xfrm>
            <a:off x="5039699" y="1530492"/>
            <a:ext cx="5705474" cy="1333499"/>
          </a:xfrm>
          <a:prstGeom prst="rect">
            <a:avLst/>
          </a:prstGeom>
          <a:noFill/>
          <a:ln cap="flat" cmpd="sng" w="126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 пара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Защита проекта перед своим преподавателем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Тайминг:</a:t>
            </a:r>
            <a:r>
              <a:rPr b="0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4 минуты + вопросы / ответы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Баллы: </a:t>
            </a:r>
            <a:r>
              <a:rPr b="0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max 10 за защиту и max 10 за занятие</a:t>
            </a:r>
            <a:endParaRPr/>
          </a:p>
        </p:txBody>
      </p:sp>
      <p:sp>
        <p:nvSpPr>
          <p:cNvPr id="721" name="Google Shape;721;p57"/>
          <p:cNvSpPr/>
          <p:nvPr/>
        </p:nvSpPr>
        <p:spPr>
          <a:xfrm>
            <a:off x="5039699" y="3131385"/>
            <a:ext cx="5705474" cy="1333499"/>
          </a:xfrm>
          <a:prstGeom prst="rect">
            <a:avLst/>
          </a:prstGeom>
          <a:noFill/>
          <a:ln cap="flat" cmpd="sng" w="126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 пара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Защита проекта перед внешним преподавателем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Тайминг:</a:t>
            </a:r>
            <a:r>
              <a:rPr b="0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4 минуты + вопросы / ответы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Баллы: </a:t>
            </a:r>
            <a:r>
              <a:rPr b="0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max 10 за защиту 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/>
          <p:nvPr/>
        </p:nvSpPr>
        <p:spPr>
          <a:xfrm>
            <a:off x="327874" y="882307"/>
            <a:ext cx="11536249" cy="569629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58"/>
          <p:cNvSpPr txBox="1"/>
          <p:nvPr/>
        </p:nvSpPr>
        <p:spPr>
          <a:xfrm>
            <a:off x="246594" y="295198"/>
            <a:ext cx="4181102" cy="5794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КРИТЕРИИ ОЦЕНКИ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58"/>
          <p:cNvSpPr txBox="1"/>
          <p:nvPr/>
        </p:nvSpPr>
        <p:spPr>
          <a:xfrm>
            <a:off x="525036" y="882306"/>
            <a:ext cx="5848023" cy="13414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/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проблема, решению которой посвящен проект, обозначена конкретно и полно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 гипотеза и результаты её проверки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58"/>
          <p:cNvSpPr txBox="1"/>
          <p:nvPr/>
        </p:nvSpPr>
        <p:spPr>
          <a:xfrm>
            <a:off x="525036" y="2528586"/>
            <a:ext cx="5871953" cy="150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Продукт проекта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обозначен и раскрыт продукт проекта, представлены эскизы или схожие продукты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8"/>
          <p:cNvSpPr txBox="1"/>
          <p:nvPr/>
        </p:nvSpPr>
        <p:spPr>
          <a:xfrm>
            <a:off x="532647" y="4357746"/>
            <a:ext cx="5857089" cy="1844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8"/>
          <p:cNvSpPr txBox="1"/>
          <p:nvPr/>
        </p:nvSpPr>
        <p:spPr>
          <a:xfrm>
            <a:off x="6563700" y="874675"/>
            <a:ext cx="5313739" cy="2347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Ресурсы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отсутствуют ошибки в расчетах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58"/>
          <p:cNvSpPr txBox="1"/>
          <p:nvPr/>
        </p:nvSpPr>
        <p:spPr>
          <a:xfrm>
            <a:off x="6563617" y="3854826"/>
            <a:ext cx="5306262" cy="2347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Выводы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указаны подробные количественные и качественные результаты реализации проекта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2023-09-23T09:41:00Z</dcterms:created>
  <dc:creator>Ермакова Ирина Игоревна</dc:creator>
</cp:coreProperties>
</file>