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Inter SemiBold"/>
      <p:regular r:id="rId22"/>
      <p:bold r:id="rId23"/>
    </p:embeddedFont>
    <p:embeddedFont>
      <p:font typeface="Roboto"/>
      <p:regular r:id="rId24"/>
      <p:bold r:id="rId25"/>
      <p:italic r:id="rId26"/>
      <p:boldItalic r:id="rId27"/>
    </p:embeddedFont>
    <p:embeddedFont>
      <p:font typeface="Inter"/>
      <p:regular r:id="rId28"/>
      <p:bold r:id="rId29"/>
    </p:embeddedFont>
    <p:embeddedFont>
      <p:font typeface="Comfortaa"/>
      <p:regular r:id="rId30"/>
      <p:bold r:id="rId31"/>
    </p:embeddedFont>
    <p:embeddedFont>
      <p:font typeface="Open Sans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69C4009-50F4-489D-91AC-20415B971506}">
  <a:tblStyle styleId="{E69C4009-50F4-489D-91AC-20415B97150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InterSemiBold-regular.fntdata"/><Relationship Id="rId21" Type="http://schemas.openxmlformats.org/officeDocument/2006/relationships/slide" Target="slides/slide14.xml"/><Relationship Id="rId24" Type="http://schemas.openxmlformats.org/officeDocument/2006/relationships/font" Target="fonts/Roboto-regular.fntdata"/><Relationship Id="rId23" Type="http://schemas.openxmlformats.org/officeDocument/2006/relationships/font" Target="fonts/InterSemiBol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oboto-italic.fntdata"/><Relationship Id="rId25" Type="http://schemas.openxmlformats.org/officeDocument/2006/relationships/font" Target="fonts/Roboto-bold.fntdata"/><Relationship Id="rId28" Type="http://schemas.openxmlformats.org/officeDocument/2006/relationships/font" Target="fonts/Inter-regular.fntdata"/><Relationship Id="rId27" Type="http://schemas.openxmlformats.org/officeDocument/2006/relationships/font" Target="fonts/Roboto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Inter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Comfortaa-bold.fntdata"/><Relationship Id="rId30" Type="http://schemas.openxmlformats.org/officeDocument/2006/relationships/font" Target="fonts/Comfortaa-regular.fntdata"/><Relationship Id="rId11" Type="http://schemas.openxmlformats.org/officeDocument/2006/relationships/slide" Target="slides/slide4.xml"/><Relationship Id="rId33" Type="http://schemas.openxmlformats.org/officeDocument/2006/relationships/font" Target="fonts/OpenSans-bold.fntdata"/><Relationship Id="rId10" Type="http://schemas.openxmlformats.org/officeDocument/2006/relationships/slide" Target="slides/slide3.xml"/><Relationship Id="rId32" Type="http://schemas.openxmlformats.org/officeDocument/2006/relationships/font" Target="fonts/OpenSans-regular.fntdata"/><Relationship Id="rId13" Type="http://schemas.openxmlformats.org/officeDocument/2006/relationships/slide" Target="slides/slide6.xml"/><Relationship Id="rId35" Type="http://schemas.openxmlformats.org/officeDocument/2006/relationships/font" Target="fonts/OpenSans-boldItalic.fntdata"/><Relationship Id="rId12" Type="http://schemas.openxmlformats.org/officeDocument/2006/relationships/slide" Target="slides/slide5.xml"/><Relationship Id="rId34" Type="http://schemas.openxmlformats.org/officeDocument/2006/relationships/font" Target="fonts/OpenSans-italic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911caf92_1_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29a911caf92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9a911caf92_1_5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29a911caf92_1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Опционально для скоринга</a:t>
            </a:r>
            <a:br>
              <a:rPr lang="ru"/>
            </a:br>
            <a:r>
              <a:rPr lang="ru"/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9a911caf92_1_5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29a911caf92_1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Обязательна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 + cusdev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9a911caf92_1_6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g29a911caf92_1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Обязательна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9a911caf92_1_7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g29a911caf92_1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9a911caf92_1_8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g29a911caf92_1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Обязательно для скоринга – 1-2 главных конкурента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9a911caf92_1_9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g29a911caf92_1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9a911caf92_1_1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g29a911caf92_1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9a911caf92_1_1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" name="Google Shape;200;g29a911caf92_1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9a911caf92_1_1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3" name="Google Shape;253;g29a911caf92_1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29aaddcae5f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g29aaddcae5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Обязательно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29a911caf92_1_18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9" name="Google Shape;299;g29a911caf92_1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Обязателно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9a911caf92_1_19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7" name="Google Shape;307;g29a911caf92_1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jpg"/><Relationship Id="rId4" Type="http://schemas.openxmlformats.org/officeDocument/2006/relationships/image" Target="../media/image9.png"/><Relationship Id="rId5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jpg"/><Relationship Id="rId4" Type="http://schemas.openxmlformats.org/officeDocument/2006/relationships/image" Target="../media/image7.jpg"/><Relationship Id="rId10" Type="http://schemas.openxmlformats.org/officeDocument/2006/relationships/image" Target="../media/image14.jpg"/><Relationship Id="rId9" Type="http://schemas.openxmlformats.org/officeDocument/2006/relationships/image" Target="../media/image17.jpg"/><Relationship Id="rId5" Type="http://schemas.openxmlformats.org/officeDocument/2006/relationships/image" Target="../media/image10.jpg"/><Relationship Id="rId6" Type="http://schemas.openxmlformats.org/officeDocument/2006/relationships/image" Target="../media/image16.jpg"/><Relationship Id="rId7" Type="http://schemas.openxmlformats.org/officeDocument/2006/relationships/image" Target="../media/image13.jpg"/><Relationship Id="rId8" Type="http://schemas.openxmlformats.org/officeDocument/2006/relationships/image" Target="../media/image1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/>
          <p:cNvPicPr preferRelativeResize="0"/>
          <p:nvPr/>
        </p:nvPicPr>
        <p:blipFill rotWithShape="1">
          <a:blip r:embed="rId3">
            <a:alphaModFix/>
          </a:blip>
          <a:srcRect b="0" l="0" r="0" t="10793"/>
          <a:stretch/>
        </p:blipFill>
        <p:spPr>
          <a:xfrm>
            <a:off x="0" y="-173575"/>
            <a:ext cx="9144001" cy="5317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6"/>
          <p:cNvSpPr txBox="1"/>
          <p:nvPr>
            <p:ph type="ctrTitle"/>
          </p:nvPr>
        </p:nvSpPr>
        <p:spPr>
          <a:xfrm>
            <a:off x="720000" y="515175"/>
            <a:ext cx="6425100" cy="698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ru" sz="2700">
                <a:latin typeface="Times New Roman"/>
                <a:ea typeface="Times New Roman"/>
                <a:cs typeface="Times New Roman"/>
                <a:sym typeface="Times New Roman"/>
              </a:rPr>
              <a:t>RelationshipRescue</a:t>
            </a:r>
            <a:endParaRPr sz="38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05" name="Google Shape;105;p26"/>
          <p:cNvSpPr txBox="1"/>
          <p:nvPr/>
        </p:nvSpPr>
        <p:spPr>
          <a:xfrm>
            <a:off x="720000" y="1735000"/>
            <a:ext cx="4137300" cy="22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" sz="1700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это приложение, предназначенное для пар и семей, обеспечивающее уникальные инструменты и советы экспертов для улучшения коммуникации, разрешения конфликтов и укрепления отношений.</a:t>
            </a:r>
            <a:endParaRPr i="0" sz="2200" u="none" cap="none" strike="noStrike">
              <a:solidFill>
                <a:schemeClr val="dk1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6" name="Google Shape;10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6675" y="892250"/>
            <a:ext cx="3082048" cy="276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7"/>
          <p:cNvSpPr txBox="1"/>
          <p:nvPr>
            <p:ph idx="1" type="body"/>
          </p:nvPr>
        </p:nvSpPr>
        <p:spPr>
          <a:xfrm>
            <a:off x="559500" y="936275"/>
            <a:ext cx="7864500" cy="3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/>
          <a:p>
            <a:pPr indent="0" lvl="0" marL="35999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ru" sz="14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это взрослые, в возрасте 20-60 лет, активно ведущие совместный быт и имеющие долгосрочные отношения. Они ценят качественное общение, стремятся к улучшению своих отношений, сталкиваются с повседневными вызовами семейной жизни. Пользователи находятся в городах среднего и крупного размера, где преобладает высокий уровень технологической оснащенности.</a:t>
            </a:r>
            <a:endParaRPr sz="1600">
              <a:solidFill>
                <a:schemeClr val="dk1"/>
              </a:solidFill>
              <a:highlight>
                <a:schemeClr val="lt1"/>
              </a:highlight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2" name="Google Shape;112;p27"/>
          <p:cNvSpPr txBox="1"/>
          <p:nvPr>
            <p:ph type="title"/>
          </p:nvPr>
        </p:nvSpPr>
        <p:spPr>
          <a:xfrm>
            <a:off x="559500" y="231775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35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>
                <a:latin typeface="Inter SemiBold"/>
                <a:ea typeface="Inter SemiBold"/>
                <a:cs typeface="Inter SemiBold"/>
                <a:sym typeface="Inter SemiBold"/>
              </a:rPr>
              <a:t>Целевая аудитория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3" name="Google Shape;113;p27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1" i="0" lang="ru" sz="1000" u="none" cap="none" strike="noStrik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‹#›</a:t>
            </a:fld>
            <a:endParaRPr b="1" i="0" sz="1000" u="none" cap="none" strike="noStrik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14" name="Google Shape;11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075" y="2411875"/>
            <a:ext cx="2809900" cy="187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96400" y="2361163"/>
            <a:ext cx="2959800" cy="197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8"/>
          <p:cNvSpPr txBox="1"/>
          <p:nvPr>
            <p:ph idx="1" type="body"/>
          </p:nvPr>
        </p:nvSpPr>
        <p:spPr>
          <a:xfrm>
            <a:off x="559500" y="1061925"/>
            <a:ext cx="7864500" cy="15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AutoNum type="arabicPeriod"/>
            </a:pPr>
            <a:r>
              <a:rPr lang="ru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Отсутствие эффективного инструмента для обсуждения и разрешения конфликтов в отношениях- открытая коммуникация. 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AutoNum type="arabicPeriod"/>
            </a:pPr>
            <a:r>
              <a:rPr lang="ru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Ощущение одиночества и изоляции при отсутствии возможности делиться эмоциями и переживаниями.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AutoNum type="arabicPeriod"/>
            </a:pPr>
            <a:r>
              <a:rPr lang="ru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Недостаток индивидуальных и коллективных методов управления стрессом и напряжением в паре.</a:t>
            </a:r>
            <a:endParaRPr sz="14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1" name="Google Shape;121;p28"/>
          <p:cNvSpPr txBox="1"/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35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>
                <a:latin typeface="Inter SemiBold"/>
                <a:ea typeface="Inter SemiBold"/>
                <a:cs typeface="Inter SemiBold"/>
                <a:sym typeface="Inter SemiBold"/>
              </a:rPr>
              <a:t>Проблемы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2" name="Google Shape;122;p28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1" i="0" lang="ru" sz="1000" u="none" cap="none" strike="noStrik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‹#›</a:t>
            </a:fld>
            <a:endParaRPr b="1" i="0" sz="1000" u="none" cap="none" strike="noStrik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3" name="Google Shape;123;p28"/>
          <p:cNvSpPr txBox="1"/>
          <p:nvPr>
            <p:ph idx="1" type="body"/>
          </p:nvPr>
        </p:nvSpPr>
        <p:spPr>
          <a:xfrm>
            <a:off x="404200" y="2407375"/>
            <a:ext cx="4538400" cy="8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ts val="1800"/>
              <a:buNone/>
            </a:pPr>
            <a:r>
              <a:rPr lang="ru" sz="120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Подтверждение существования проблемы:</a:t>
            </a:r>
            <a:endParaRPr sz="120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4" name="Google Shape;124;p28"/>
          <p:cNvSpPr txBox="1"/>
          <p:nvPr>
            <p:ph idx="1" type="body"/>
          </p:nvPr>
        </p:nvSpPr>
        <p:spPr>
          <a:xfrm>
            <a:off x="5572875" y="2571750"/>
            <a:ext cx="3541800" cy="11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Font typeface="Inter"/>
              <a:buChar char="●"/>
            </a:pPr>
            <a:r>
              <a:rPr lang="ru" sz="1400">
                <a:solidFill>
                  <a:srgbClr val="0C0C0C"/>
                </a:solidFill>
                <a:latin typeface="Inter"/>
                <a:ea typeface="Inter"/>
                <a:cs typeface="Inter"/>
                <a:sym typeface="Inter"/>
              </a:rPr>
              <a:t>Мужчины и женщины в возрасте от 20 до 60 лет, состоящие в отношениях</a:t>
            </a:r>
            <a:endParaRPr sz="140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SzPts val="1800"/>
              <a:buNone/>
            </a:pPr>
            <a:r>
              <a:t/>
            </a:r>
            <a:endParaRPr sz="140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descr="Диаграмма ответов в Формах. Вопрос: С какими проблемами вы сталкиваетесь в отношениях?. Количество ответов: 18 ответов." id="125" name="Google Shape;125;p28" title="С какими проблемами вы сталкиваетесь в отношениях?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725" y="2667675"/>
            <a:ext cx="5389148" cy="2563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9"/>
          <p:cNvSpPr txBox="1"/>
          <p:nvPr>
            <p:ph type="title"/>
          </p:nvPr>
        </p:nvSpPr>
        <p:spPr>
          <a:xfrm>
            <a:off x="286025" y="86725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35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>
                <a:latin typeface="Inter SemiBold"/>
                <a:ea typeface="Inter SemiBold"/>
                <a:cs typeface="Inter SemiBold"/>
                <a:sym typeface="Inter SemiBold"/>
              </a:rPr>
              <a:t>Решение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1" name="Google Shape;131;p29"/>
          <p:cNvSpPr txBox="1"/>
          <p:nvPr/>
        </p:nvSpPr>
        <p:spPr>
          <a:xfrm>
            <a:off x="8504575" y="4531075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1" i="0" lang="ru" sz="1000" u="none" cap="none" strike="noStrik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‹#›</a:t>
            </a:fld>
            <a:endParaRPr b="1" i="0" sz="1000" u="none" cap="none" strike="noStrik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2" name="Google Shape;132;p29"/>
          <p:cNvSpPr/>
          <p:nvPr/>
        </p:nvSpPr>
        <p:spPr>
          <a:xfrm>
            <a:off x="927725" y="1213825"/>
            <a:ext cx="2587500" cy="1500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Предоставляем пользователям инновационные функции, которые позволяют им активно улучшать свои отношения и решать конфликты</a:t>
            </a:r>
            <a:endParaRPr i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9"/>
          <p:cNvSpPr/>
          <p:nvPr/>
        </p:nvSpPr>
        <p:spPr>
          <a:xfrm>
            <a:off x="927725" y="3060850"/>
            <a:ext cx="2587500" cy="1603800"/>
          </a:xfrm>
          <a:prstGeom prst="roundRect">
            <a:avLst>
              <a:gd fmla="val 19675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Предоставляем пользователям более широкий спектр конфликтных ситуаций и методов их решения, что может быть важно для их общего благополучия и избегания стагнации в отношениях. </a:t>
            </a:r>
            <a:endParaRPr i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9"/>
          <p:cNvSpPr/>
          <p:nvPr/>
        </p:nvSpPr>
        <p:spPr>
          <a:xfrm>
            <a:off x="4914200" y="1213825"/>
            <a:ext cx="2700600" cy="1500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Приложение помогает разработать персонализированные планы действий, учитывая цели и желания, что дает четкое направление для улучшения семейной гармонии.</a:t>
            </a:r>
            <a:endParaRPr i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9"/>
          <p:cNvSpPr/>
          <p:nvPr/>
        </p:nvSpPr>
        <p:spPr>
          <a:xfrm>
            <a:off x="4914125" y="3060775"/>
            <a:ext cx="2700600" cy="1603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Приложение для решения не только конкретных проблем, но и для улучшения общей семейной жизни, что оказывает позитивное воздействие.</a:t>
            </a:r>
            <a:endParaRPr i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0"/>
          <p:cNvSpPr txBox="1"/>
          <p:nvPr>
            <p:ph idx="1" type="body"/>
          </p:nvPr>
        </p:nvSpPr>
        <p:spPr>
          <a:xfrm>
            <a:off x="251375" y="2914350"/>
            <a:ext cx="20874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1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+Доступ к полезным материалам и заданиям</a:t>
            </a:r>
            <a:endParaRPr sz="11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SzPts val="1800"/>
              <a:buNone/>
            </a:pPr>
            <a:r>
              <a:rPr lang="ru" sz="11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+Подбор психолога и проведение сессии</a:t>
            </a:r>
            <a:endParaRPr sz="11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1" name="Google Shape;141;p30"/>
          <p:cNvSpPr txBox="1"/>
          <p:nvPr>
            <p:ph type="title"/>
          </p:nvPr>
        </p:nvSpPr>
        <p:spPr>
          <a:xfrm>
            <a:off x="504650" y="6525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35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>
                <a:latin typeface="Inter SemiBold"/>
                <a:ea typeface="Inter SemiBold"/>
                <a:cs typeface="Inter SemiBold"/>
                <a:sym typeface="Inter SemiBold"/>
              </a:rPr>
              <a:t>Продукт</a:t>
            </a:r>
            <a:endParaRPr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42" name="Google Shape;142;p30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1" i="0" lang="ru" sz="1000" u="none" cap="none" strike="noStrik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‹#›</a:t>
            </a:fld>
            <a:endParaRPr b="1" i="0" sz="1000" u="none" cap="none" strike="noStrik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43" name="Google Shape;143;p30"/>
          <p:cNvPicPr preferRelativeResize="0"/>
          <p:nvPr/>
        </p:nvPicPr>
        <p:blipFill rotWithShape="1">
          <a:blip r:embed="rId3">
            <a:alphaModFix/>
          </a:blip>
          <a:srcRect b="0" l="0" r="-2923" t="-3669"/>
          <a:stretch/>
        </p:blipFill>
        <p:spPr>
          <a:xfrm>
            <a:off x="7124775" y="281875"/>
            <a:ext cx="1909926" cy="4152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60250" y="399874"/>
            <a:ext cx="1855651" cy="403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11896" y="746675"/>
            <a:ext cx="2417076" cy="3222748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30"/>
          <p:cNvSpPr txBox="1"/>
          <p:nvPr/>
        </p:nvSpPr>
        <p:spPr>
          <a:xfrm>
            <a:off x="310625" y="786650"/>
            <a:ext cx="1717500" cy="3747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dk2"/>
                </a:solidFill>
              </a:rPr>
              <a:t>Регистрация</a:t>
            </a:r>
            <a:endParaRPr b="1" sz="1600">
              <a:solidFill>
                <a:schemeClr val="dk2"/>
              </a:solidFill>
            </a:endParaRPr>
          </a:p>
        </p:txBody>
      </p:sp>
      <p:sp>
        <p:nvSpPr>
          <p:cNvPr id="147" name="Google Shape;147;p30"/>
          <p:cNvSpPr txBox="1"/>
          <p:nvPr/>
        </p:nvSpPr>
        <p:spPr>
          <a:xfrm>
            <a:off x="310625" y="1545650"/>
            <a:ext cx="1717500" cy="3747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dk2"/>
                </a:solidFill>
              </a:rPr>
              <a:t>Тест</a:t>
            </a:r>
            <a:endParaRPr b="1" sz="1600">
              <a:solidFill>
                <a:schemeClr val="dk2"/>
              </a:solidFill>
            </a:endParaRPr>
          </a:p>
        </p:txBody>
      </p:sp>
      <p:sp>
        <p:nvSpPr>
          <p:cNvPr id="148" name="Google Shape;148;p30"/>
          <p:cNvSpPr txBox="1"/>
          <p:nvPr/>
        </p:nvSpPr>
        <p:spPr>
          <a:xfrm>
            <a:off x="251375" y="2298925"/>
            <a:ext cx="1836000" cy="5493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2"/>
                </a:solidFill>
              </a:rPr>
              <a:t>Рекомендации и задания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149" name="Google Shape;149;p30"/>
          <p:cNvSpPr/>
          <p:nvPr/>
        </p:nvSpPr>
        <p:spPr>
          <a:xfrm rot="5400000">
            <a:off x="1023125" y="1275800"/>
            <a:ext cx="292500" cy="1554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30"/>
          <p:cNvSpPr/>
          <p:nvPr/>
        </p:nvSpPr>
        <p:spPr>
          <a:xfrm rot="5400000">
            <a:off x="1023125" y="2034800"/>
            <a:ext cx="292500" cy="1554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1"/>
          <p:cNvSpPr txBox="1"/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35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>
                <a:latin typeface="Inter SemiBold"/>
                <a:ea typeface="Inter SemiBold"/>
                <a:cs typeface="Inter SemiBold"/>
                <a:sym typeface="Inter SemiBold"/>
              </a:rPr>
              <a:t>Конкуренты</a:t>
            </a:r>
            <a:endParaRPr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graphicFrame>
        <p:nvGraphicFramePr>
          <p:cNvPr id="156" name="Google Shape;156;p31"/>
          <p:cNvGraphicFramePr/>
          <p:nvPr/>
        </p:nvGraphicFramePr>
        <p:xfrm>
          <a:off x="246600" y="996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{E69C4009-50F4-489D-91AC-20415B971506}</a:tableStyleId>
              </a:tblPr>
              <a:tblGrid>
                <a:gridCol w="1466175"/>
                <a:gridCol w="1466175"/>
                <a:gridCol w="1466175"/>
                <a:gridCol w="1466175"/>
                <a:gridCol w="1466175"/>
                <a:gridCol w="1466175"/>
              </a:tblGrid>
              <a:tr h="675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ru" sz="1000" u="none" cap="none" strike="noStrike">
                          <a:latin typeface="Inter"/>
                          <a:ea typeface="Inter"/>
                          <a:cs typeface="Inter"/>
                          <a:sym typeface="Inter"/>
                        </a:rPr>
                        <a:t>Список преимуществ</a:t>
                      </a:r>
                      <a:endParaRPr b="1"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200" u="sng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RelationshipRescue</a:t>
                      </a:r>
                      <a:endParaRPr b="1" sz="1000" u="sng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E85E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Kahnoodle</a:t>
                      </a:r>
                      <a:endParaRPr b="1"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Tokii</a:t>
                      </a:r>
                      <a:endParaRPr b="1" sz="10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TheIceBreak</a:t>
                      </a:r>
                      <a:endParaRPr b="1" sz="10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Fix a Figh</a:t>
                      </a:r>
                      <a:endParaRPr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3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i="1" lang="ru" sz="1100">
                          <a:latin typeface="Inter"/>
                          <a:ea typeface="Inter"/>
                          <a:cs typeface="Inter"/>
                          <a:sym typeface="Inter"/>
                        </a:rPr>
                        <a:t>Удобный интерфейс</a:t>
                      </a:r>
                      <a:endParaRPr i="1" sz="11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2200" u="none" cap="none" strike="noStrike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2200" u="none" cap="none" strike="noStrike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E85E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220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22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2200" u="none" cap="none" strike="noStrike"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2200" u="none" cap="none" strike="noStrike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220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2200" u="none" cap="none" strike="noStrike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20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2200" u="none" cap="none" strike="noStrike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68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ru" sz="110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Решает психологические проблемы</a:t>
                      </a:r>
                      <a:endParaRPr i="1" sz="1100" u="none" cap="none" strike="noStrike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22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2200" u="none" cap="none" strike="noStrike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E85E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2200" u="none" cap="none" strike="noStrike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–</a:t>
                      </a:r>
                      <a:endParaRPr sz="22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220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2200" u="none" cap="none" strike="noStrike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220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2200" u="none" cap="none" strike="noStrike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20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2200" u="none" cap="none" strike="noStrike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5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ru" sz="110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Дополнительные материалы</a:t>
                      </a:r>
                      <a:endParaRPr i="1" sz="11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2200" u="none" cap="none" strike="noStrike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2200" u="none" cap="none" strike="noStrike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E85E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220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22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220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2200" u="none" cap="none" strike="noStrike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2200" u="none" cap="none" strike="noStrike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2200" u="none" cap="none" strike="noStrike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20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2200" u="none" cap="none" strike="noStrike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5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ru" sz="110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Консультации с психологом</a:t>
                      </a:r>
                      <a:endParaRPr i="1" sz="1100" u="none" cap="none" strike="noStrike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2200" u="none" cap="none" strike="noStrike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2200" u="none" cap="none" strike="noStrike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E85E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2200" u="none" cap="none" strike="noStrike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_</a:t>
                      </a:r>
                      <a:endParaRPr sz="2200" u="none" cap="none" strike="noStrike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638E0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2200" u="none" cap="none" strike="noStrike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_</a:t>
                      </a:r>
                      <a:endParaRPr sz="2200" u="none" cap="none" strike="noStrike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" sz="2200" u="none" cap="none" strike="noStrike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_</a:t>
                      </a:r>
                      <a:endParaRPr sz="2200" u="none" cap="none" strike="noStrike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20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sz="2200" u="none" cap="none" strike="noStrike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7" name="Google Shape;157;p31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1" i="0" lang="ru" sz="1000" u="none" cap="none" strike="noStrik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‹#›</a:t>
            </a:fld>
            <a:endParaRPr b="1" i="0" sz="1000" u="none" cap="none" strike="noStrik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2"/>
          <p:cNvSpPr txBox="1"/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35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>
                <a:latin typeface="Inter SemiBold"/>
                <a:ea typeface="Inter SemiBold"/>
                <a:cs typeface="Inter SemiBold"/>
                <a:sym typeface="Inter SemiBold"/>
              </a:rPr>
              <a:t>Конкурентные преимущества</a:t>
            </a:r>
            <a:endParaRPr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63" name="Google Shape;163;p32"/>
          <p:cNvSpPr txBox="1"/>
          <p:nvPr/>
        </p:nvSpPr>
        <p:spPr>
          <a:xfrm>
            <a:off x="559500" y="1479275"/>
            <a:ext cx="2150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ctr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ru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Персональность</a:t>
            </a:r>
            <a:endParaRPr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4" name="Google Shape;164;p32"/>
          <p:cNvSpPr txBox="1"/>
          <p:nvPr/>
        </p:nvSpPr>
        <p:spPr>
          <a:xfrm>
            <a:off x="559500" y="1772625"/>
            <a:ext cx="2196000" cy="5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Персонализированный план действий по решению конфликтов и улучшению отношений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32"/>
          <p:cNvSpPr txBox="1"/>
          <p:nvPr/>
        </p:nvSpPr>
        <p:spPr>
          <a:xfrm>
            <a:off x="3536250" y="1479275"/>
            <a:ext cx="223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Всесторонний подход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6" name="Google Shape;166;p32"/>
          <p:cNvSpPr txBox="1"/>
          <p:nvPr/>
        </p:nvSpPr>
        <p:spPr>
          <a:xfrm>
            <a:off x="3612450" y="1772625"/>
            <a:ext cx="19191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Широкий спектр конфликтных ситуаций и методов их решения</a:t>
            </a:r>
            <a:endParaRPr sz="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7" name="Google Shape;167;p32"/>
          <p:cNvSpPr txBox="1"/>
          <p:nvPr/>
        </p:nvSpPr>
        <p:spPr>
          <a:xfrm>
            <a:off x="6291600" y="1479275"/>
            <a:ext cx="223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Уникальная методика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8" name="Google Shape;168;p32"/>
          <p:cNvSpPr txBox="1"/>
          <p:nvPr/>
        </p:nvSpPr>
        <p:spPr>
          <a:xfrm>
            <a:off x="6444000" y="1772625"/>
            <a:ext cx="19191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Базируется на современных психологических исследованиях</a:t>
            </a:r>
            <a:endParaRPr sz="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9" name="Google Shape;169;p32"/>
          <p:cNvSpPr txBox="1"/>
          <p:nvPr/>
        </p:nvSpPr>
        <p:spPr>
          <a:xfrm>
            <a:off x="409275" y="2817675"/>
            <a:ext cx="244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ctr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ru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Экспертная поддержка</a:t>
            </a:r>
            <a:endParaRPr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0" name="Google Shape;170;p32"/>
          <p:cNvSpPr txBox="1"/>
          <p:nvPr/>
        </p:nvSpPr>
        <p:spPr>
          <a:xfrm>
            <a:off x="559500" y="3111025"/>
            <a:ext cx="21501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Доступ к ведущими специалистами в области психологии и отношений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32"/>
          <p:cNvSpPr txBox="1"/>
          <p:nvPr/>
        </p:nvSpPr>
        <p:spPr>
          <a:xfrm>
            <a:off x="3536250" y="2817663"/>
            <a:ext cx="191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ctr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ru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Обратная связь</a:t>
            </a:r>
            <a:endParaRPr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2" name="Google Shape;172;p32"/>
          <p:cNvSpPr txBox="1"/>
          <p:nvPr/>
        </p:nvSpPr>
        <p:spPr>
          <a:xfrm>
            <a:off x="3536250" y="3111013"/>
            <a:ext cx="1919100" cy="5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Эффективная система обратной связи и мониторинга прогресса для максимальной адаптации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32"/>
          <p:cNvSpPr txBox="1"/>
          <p:nvPr/>
        </p:nvSpPr>
        <p:spPr>
          <a:xfrm>
            <a:off x="6291600" y="2817675"/>
            <a:ext cx="23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ctr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ru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Доп. ресурсы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4" name="Google Shape;174;p32"/>
          <p:cNvSpPr txBox="1"/>
          <p:nvPr/>
        </p:nvSpPr>
        <p:spPr>
          <a:xfrm>
            <a:off x="6520200" y="3111013"/>
            <a:ext cx="1919100" cy="7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Широкий спектр ресурсов и материалов для самостоятельного обучения и развития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32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1" i="0" lang="ru" sz="1000" u="none" cap="none" strike="noStrik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‹#›</a:t>
            </a:fld>
            <a:endParaRPr b="1" i="0" sz="1000" u="none" cap="none" strike="noStrik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3"/>
          <p:cNvSpPr txBox="1"/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35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>
                <a:latin typeface="Inter SemiBold"/>
                <a:ea typeface="Inter SemiBold"/>
                <a:cs typeface="Inter SemiBold"/>
                <a:sym typeface="Inter SemiBold"/>
              </a:rPr>
              <a:t>Бизнес-модель</a:t>
            </a:r>
            <a:endParaRPr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81" name="Google Shape;181;p33"/>
          <p:cNvSpPr txBox="1"/>
          <p:nvPr>
            <p:ph idx="1" type="body"/>
          </p:nvPr>
        </p:nvSpPr>
        <p:spPr>
          <a:xfrm>
            <a:off x="3345325" y="949225"/>
            <a:ext cx="4533900" cy="7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4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Комиссия </a:t>
            </a:r>
            <a:r>
              <a:rPr b="1" lang="ru" sz="14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20%</a:t>
            </a:r>
            <a:r>
              <a:rPr lang="ru" sz="14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с одной сессии, которую предоставляет психолог нашему клиенту.</a:t>
            </a:r>
            <a:endParaRPr sz="14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r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SzPts val="1800"/>
              <a:buNone/>
            </a:pPr>
            <a:r>
              <a:rPr lang="ru" sz="14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140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2" name="Google Shape;182;p33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1" i="0" lang="ru" sz="1000" u="none" cap="none" strike="noStrik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‹#›</a:t>
            </a:fld>
            <a:endParaRPr b="1" i="0" sz="1000" u="none" cap="none" strike="noStrik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3" name="Google Shape;183;p33"/>
          <p:cNvSpPr txBox="1"/>
          <p:nvPr/>
        </p:nvSpPr>
        <p:spPr>
          <a:xfrm>
            <a:off x="3345313" y="2034525"/>
            <a:ext cx="2310000" cy="5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₽ </a:t>
            </a:r>
            <a:r>
              <a:rPr b="1" lang="ru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1800</a:t>
            </a:r>
            <a:endParaRPr b="1" sz="18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84" name="Google Shape;184;p33"/>
          <p:cNvSpPr txBox="1"/>
          <p:nvPr/>
        </p:nvSpPr>
        <p:spPr>
          <a:xfrm>
            <a:off x="6336763" y="2034525"/>
            <a:ext cx="1668900" cy="5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₽ </a:t>
            </a:r>
            <a:r>
              <a:rPr b="1" lang="ru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360 000</a:t>
            </a:r>
            <a:endParaRPr b="1" sz="18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85" name="Google Shape;185;p33"/>
          <p:cNvSpPr txBox="1"/>
          <p:nvPr/>
        </p:nvSpPr>
        <p:spPr>
          <a:xfrm>
            <a:off x="3345313" y="2964750"/>
            <a:ext cx="2310000" cy="5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₽ </a:t>
            </a:r>
            <a:r>
              <a:rPr b="1" lang="ru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1800</a:t>
            </a:r>
            <a:endParaRPr b="1" sz="18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86" name="Google Shape;186;p33"/>
          <p:cNvSpPr txBox="1"/>
          <p:nvPr/>
        </p:nvSpPr>
        <p:spPr>
          <a:xfrm>
            <a:off x="6336713" y="2964738"/>
            <a:ext cx="1668900" cy="5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₽ </a:t>
            </a:r>
            <a:r>
              <a:rPr b="1" lang="ru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1 980 000</a:t>
            </a:r>
            <a:endParaRPr b="1" sz="18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87" name="Google Shape;187;p33"/>
          <p:cNvSpPr txBox="1"/>
          <p:nvPr/>
        </p:nvSpPr>
        <p:spPr>
          <a:xfrm>
            <a:off x="3345388" y="3559413"/>
            <a:ext cx="2310000" cy="8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Среднее значение дохода от одного пользователя за одну услугу</a:t>
            </a:r>
            <a:endParaRPr b="1" sz="1200">
              <a:solidFill>
                <a:schemeClr val="dk1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88" name="Google Shape;188;p33"/>
          <p:cNvSpPr txBox="1"/>
          <p:nvPr/>
        </p:nvSpPr>
        <p:spPr>
          <a:xfrm>
            <a:off x="6336713" y="3693050"/>
            <a:ext cx="14706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Доход</a:t>
            </a:r>
            <a:endParaRPr b="1" sz="1200">
              <a:solidFill>
                <a:schemeClr val="dk1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89" name="Google Shape;189;p33"/>
          <p:cNvSpPr txBox="1"/>
          <p:nvPr/>
        </p:nvSpPr>
        <p:spPr>
          <a:xfrm>
            <a:off x="1221188" y="2038900"/>
            <a:ext cx="30339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ПЕРВЫЙ ГОД </a:t>
            </a:r>
            <a:endParaRPr b="1" sz="1600">
              <a:solidFill>
                <a:schemeClr val="dk1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90" name="Google Shape;190;p33"/>
          <p:cNvSpPr txBox="1"/>
          <p:nvPr/>
        </p:nvSpPr>
        <p:spPr>
          <a:xfrm>
            <a:off x="1221188" y="2972700"/>
            <a:ext cx="23100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ШЕСТОЙ ГОД</a:t>
            </a:r>
            <a:endParaRPr b="1" sz="1600">
              <a:solidFill>
                <a:schemeClr val="dk1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91" name="Google Shape;191;p33"/>
          <p:cNvSpPr/>
          <p:nvPr/>
        </p:nvSpPr>
        <p:spPr>
          <a:xfrm>
            <a:off x="3797513" y="1959525"/>
            <a:ext cx="1470600" cy="6171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741B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33"/>
          <p:cNvSpPr/>
          <p:nvPr/>
        </p:nvSpPr>
        <p:spPr>
          <a:xfrm>
            <a:off x="3797513" y="2872175"/>
            <a:ext cx="1470600" cy="6171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741B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33"/>
          <p:cNvSpPr/>
          <p:nvPr/>
        </p:nvSpPr>
        <p:spPr>
          <a:xfrm>
            <a:off x="6435863" y="1959525"/>
            <a:ext cx="1470600" cy="6171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741B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33"/>
          <p:cNvSpPr/>
          <p:nvPr/>
        </p:nvSpPr>
        <p:spPr>
          <a:xfrm>
            <a:off x="6435913" y="2872175"/>
            <a:ext cx="1470600" cy="6171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741B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95" name="Google Shape;195;p33"/>
          <p:cNvCxnSpPr>
            <a:stCxn id="191" idx="3"/>
            <a:endCxn id="193" idx="1"/>
          </p:cNvCxnSpPr>
          <p:nvPr/>
        </p:nvCxnSpPr>
        <p:spPr>
          <a:xfrm>
            <a:off x="5268113" y="2268075"/>
            <a:ext cx="1167900" cy="0"/>
          </a:xfrm>
          <a:prstGeom prst="straightConnector1">
            <a:avLst/>
          </a:prstGeom>
          <a:noFill/>
          <a:ln cap="flat" cmpd="sng" w="9525">
            <a:solidFill>
              <a:srgbClr val="351C7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6" name="Google Shape;196;p33"/>
          <p:cNvCxnSpPr/>
          <p:nvPr/>
        </p:nvCxnSpPr>
        <p:spPr>
          <a:xfrm>
            <a:off x="5268113" y="3180725"/>
            <a:ext cx="1167900" cy="0"/>
          </a:xfrm>
          <a:prstGeom prst="straightConnector1">
            <a:avLst/>
          </a:prstGeom>
          <a:noFill/>
          <a:ln cap="flat" cmpd="sng" w="9525">
            <a:solidFill>
              <a:srgbClr val="351C7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7" name="Google Shape;197;p33"/>
          <p:cNvCxnSpPr/>
          <p:nvPr/>
        </p:nvCxnSpPr>
        <p:spPr>
          <a:xfrm>
            <a:off x="1286638" y="2708963"/>
            <a:ext cx="1688100" cy="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4"/>
          <p:cNvSpPr/>
          <p:nvPr/>
        </p:nvSpPr>
        <p:spPr>
          <a:xfrm>
            <a:off x="2607300" y="1261225"/>
            <a:ext cx="1389900" cy="649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2E85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34"/>
          <p:cNvSpPr/>
          <p:nvPr/>
        </p:nvSpPr>
        <p:spPr>
          <a:xfrm>
            <a:off x="4234600" y="1273925"/>
            <a:ext cx="1722300" cy="649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2E85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34"/>
          <p:cNvSpPr/>
          <p:nvPr/>
        </p:nvSpPr>
        <p:spPr>
          <a:xfrm>
            <a:off x="2607300" y="2250725"/>
            <a:ext cx="1523700" cy="493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2E85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34"/>
          <p:cNvSpPr/>
          <p:nvPr/>
        </p:nvSpPr>
        <p:spPr>
          <a:xfrm>
            <a:off x="4271650" y="2250725"/>
            <a:ext cx="1523700" cy="493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2E85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4"/>
          <p:cNvSpPr/>
          <p:nvPr/>
        </p:nvSpPr>
        <p:spPr>
          <a:xfrm>
            <a:off x="5936000" y="2250725"/>
            <a:ext cx="1523700" cy="493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2E85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4"/>
          <p:cNvSpPr/>
          <p:nvPr/>
        </p:nvSpPr>
        <p:spPr>
          <a:xfrm>
            <a:off x="702325" y="2282200"/>
            <a:ext cx="1764300" cy="461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2E85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4"/>
          <p:cNvSpPr/>
          <p:nvPr/>
        </p:nvSpPr>
        <p:spPr>
          <a:xfrm>
            <a:off x="702325" y="1257450"/>
            <a:ext cx="1523700" cy="617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2E85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4"/>
          <p:cNvSpPr txBox="1"/>
          <p:nvPr/>
        </p:nvSpPr>
        <p:spPr>
          <a:xfrm>
            <a:off x="543266" y="1187845"/>
            <a:ext cx="1851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ru" sz="1800" u="none" cap="none" strike="noStrike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10 %</a:t>
            </a:r>
            <a:endParaRPr b="0" i="0" sz="1800" u="none" cap="none" strike="noStrike">
              <a:solidFill>
                <a:srgbClr val="2E85E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10" name="Google Shape;210;p34"/>
          <p:cNvSpPr txBox="1"/>
          <p:nvPr/>
        </p:nvSpPr>
        <p:spPr>
          <a:xfrm>
            <a:off x="702350" y="1473950"/>
            <a:ext cx="1523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Текущая или ожидаемая </a:t>
            </a:r>
            <a:r>
              <a:rPr b="0" i="0" lang="ru" sz="800" u="none" cap="none" strike="noStrike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конверсия</a:t>
            </a:r>
            <a:r>
              <a:rPr b="0" i="0" lang="ru" sz="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в клиента</a:t>
            </a:r>
            <a:endParaRPr b="0" i="0" sz="8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1" name="Google Shape;211;p34"/>
          <p:cNvSpPr txBox="1"/>
          <p:nvPr/>
        </p:nvSpPr>
        <p:spPr>
          <a:xfrm>
            <a:off x="2583750" y="1187850"/>
            <a:ext cx="138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180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1</a:t>
            </a:r>
            <a:r>
              <a:rPr b="0" i="0" lang="ru" sz="1800" u="none" cap="none" strike="noStrike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</a:t>
            </a:r>
            <a:r>
              <a:rPr lang="ru" sz="180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5</a:t>
            </a:r>
            <a:r>
              <a:rPr b="0" i="0" lang="ru" sz="1800" u="none" cap="none" strike="noStrike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00 ₽</a:t>
            </a:r>
            <a:endParaRPr b="0" i="0" sz="1800" u="none" cap="none" strike="noStrike">
              <a:solidFill>
                <a:srgbClr val="2E85E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12" name="Google Shape;212;p34"/>
          <p:cNvSpPr txBox="1"/>
          <p:nvPr/>
        </p:nvSpPr>
        <p:spPr>
          <a:xfrm>
            <a:off x="4250475" y="1187850"/>
            <a:ext cx="170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180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2</a:t>
            </a:r>
            <a:r>
              <a:rPr b="0" i="0" lang="ru" sz="1800" u="none" cap="none" strike="noStrike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</a:t>
            </a:r>
            <a:r>
              <a:rPr lang="ru" sz="180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792</a:t>
            </a:r>
            <a:r>
              <a:rPr b="0" i="0" lang="ru" sz="1800" u="none" cap="none" strike="noStrike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</a:t>
            </a:r>
            <a:r>
              <a:rPr b="0" i="0" lang="ru" sz="1800" u="none" cap="none" strike="noStrike">
                <a:solidFill>
                  <a:srgbClr val="2E85EC"/>
                </a:solidFill>
                <a:highlight>
                  <a:srgbClr val="FFFFFF"/>
                </a:highlight>
                <a:latin typeface="Inter SemiBold"/>
                <a:ea typeface="Inter SemiBold"/>
                <a:cs typeface="Inter SemiBold"/>
                <a:sym typeface="Inter SemiBold"/>
              </a:rPr>
              <a:t>₽</a:t>
            </a:r>
            <a:endParaRPr b="0" i="0" sz="1800" u="none" cap="none" strike="noStrike">
              <a:solidFill>
                <a:srgbClr val="2E85E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13" name="Google Shape;213;p34"/>
          <p:cNvSpPr txBox="1"/>
          <p:nvPr/>
        </p:nvSpPr>
        <p:spPr>
          <a:xfrm>
            <a:off x="2516850" y="1523663"/>
            <a:ext cx="1523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Стоимость</a:t>
            </a:r>
            <a:r>
              <a:rPr b="0" i="0" lang="ru" sz="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привлечения</a:t>
            </a:r>
            <a:endParaRPr b="0" i="0" sz="8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клиента</a:t>
            </a:r>
            <a:endParaRPr b="0" i="0" sz="8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4" name="Google Shape;214;p34"/>
          <p:cNvSpPr txBox="1"/>
          <p:nvPr/>
        </p:nvSpPr>
        <p:spPr>
          <a:xfrm>
            <a:off x="4163118" y="1523684"/>
            <a:ext cx="1851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Средняя выручка</a:t>
            </a:r>
            <a:r>
              <a:rPr b="0" i="0" lang="ru" sz="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за время жизни клиента</a:t>
            </a:r>
            <a:endParaRPr b="0" i="0" sz="8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5" name="Google Shape;215;p34"/>
          <p:cNvSpPr txBox="1"/>
          <p:nvPr/>
        </p:nvSpPr>
        <p:spPr>
          <a:xfrm>
            <a:off x="702350" y="2190350"/>
            <a:ext cx="1764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180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2,8</a:t>
            </a:r>
            <a:r>
              <a:rPr b="0" i="0" lang="ru" sz="1800" u="none" cap="none" strike="noStrike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</a:t>
            </a:r>
            <a:r>
              <a:rPr lang="ru" sz="180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млн</a:t>
            </a:r>
            <a:r>
              <a:rPr b="0" i="0" lang="ru" sz="1800" u="none" cap="none" strike="noStrike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₽</a:t>
            </a:r>
            <a:endParaRPr b="0" i="0" sz="1800" u="none" cap="none" strike="noStrike">
              <a:solidFill>
                <a:srgbClr val="2E85E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16" name="Google Shape;216;p34"/>
          <p:cNvSpPr txBox="1"/>
          <p:nvPr/>
        </p:nvSpPr>
        <p:spPr>
          <a:xfrm>
            <a:off x="702350" y="2480675"/>
            <a:ext cx="1764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Валовая прибыль</a:t>
            </a:r>
            <a:endParaRPr b="0" i="0" sz="8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7" name="Google Shape;217;p34"/>
          <p:cNvSpPr txBox="1"/>
          <p:nvPr/>
        </p:nvSpPr>
        <p:spPr>
          <a:xfrm>
            <a:off x="2583750" y="2191150"/>
            <a:ext cx="1570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180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1,5</a:t>
            </a:r>
            <a:r>
              <a:rPr b="0" i="0" lang="ru" sz="1800" u="none" cap="none" strike="noStrike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</a:t>
            </a:r>
            <a:r>
              <a:rPr lang="ru" sz="180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млн</a:t>
            </a:r>
            <a:r>
              <a:rPr b="0" i="0" lang="ru" sz="1800" u="none" cap="none" strike="noStrike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₽</a:t>
            </a:r>
            <a:endParaRPr b="0" i="0" sz="1800" u="none" cap="none" strike="noStrike">
              <a:solidFill>
                <a:srgbClr val="2E85E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18" name="Google Shape;218;p34"/>
          <p:cNvSpPr txBox="1"/>
          <p:nvPr/>
        </p:nvSpPr>
        <p:spPr>
          <a:xfrm>
            <a:off x="4271650" y="2191150"/>
            <a:ext cx="1523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180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2</a:t>
            </a:r>
            <a:r>
              <a:rPr b="0" i="0" lang="ru" sz="1800" u="none" cap="none" strike="noStrike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млн </a:t>
            </a:r>
            <a:r>
              <a:rPr b="0" i="0" lang="ru" sz="1800" u="none" cap="none" strike="noStrike">
                <a:solidFill>
                  <a:srgbClr val="2E85EC"/>
                </a:solidFill>
                <a:highlight>
                  <a:srgbClr val="FFFFFF"/>
                </a:highlight>
                <a:latin typeface="Inter SemiBold"/>
                <a:ea typeface="Inter SemiBold"/>
                <a:cs typeface="Inter SemiBold"/>
                <a:sym typeface="Inter SemiBold"/>
              </a:rPr>
              <a:t>₽</a:t>
            </a:r>
            <a:endParaRPr b="0" i="0" sz="1800" u="none" cap="none" strike="noStrike">
              <a:solidFill>
                <a:srgbClr val="2E85E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19" name="Google Shape;219;p34"/>
          <p:cNvSpPr txBox="1"/>
          <p:nvPr/>
        </p:nvSpPr>
        <p:spPr>
          <a:xfrm>
            <a:off x="2583750" y="2480675"/>
            <a:ext cx="157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Расходы</a:t>
            </a:r>
            <a:r>
              <a:rPr b="0" i="0" lang="ru" sz="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на привлечение </a:t>
            </a:r>
            <a:endParaRPr b="0" i="0" sz="8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0" name="Google Shape;220;p34"/>
          <p:cNvSpPr txBox="1"/>
          <p:nvPr/>
        </p:nvSpPr>
        <p:spPr>
          <a:xfrm>
            <a:off x="4271650" y="2480675"/>
            <a:ext cx="1523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Постоянные расходы</a:t>
            </a:r>
            <a:endParaRPr b="0" i="0" sz="8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1" name="Google Shape;221;p34"/>
          <p:cNvSpPr txBox="1"/>
          <p:nvPr/>
        </p:nvSpPr>
        <p:spPr>
          <a:xfrm>
            <a:off x="5956900" y="2191150"/>
            <a:ext cx="1523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180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377</a:t>
            </a:r>
            <a:r>
              <a:rPr b="0" i="0" lang="ru" sz="1800" u="none" cap="none" strike="noStrike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тыс </a:t>
            </a:r>
            <a:r>
              <a:rPr b="0" i="0" lang="ru" sz="1800" u="none" cap="none" strike="noStrike">
                <a:solidFill>
                  <a:srgbClr val="2E85EC"/>
                </a:solidFill>
                <a:highlight>
                  <a:srgbClr val="FFFFFF"/>
                </a:highlight>
                <a:latin typeface="Inter SemiBold"/>
                <a:ea typeface="Inter SemiBold"/>
                <a:cs typeface="Inter SemiBold"/>
                <a:sym typeface="Inter SemiBold"/>
              </a:rPr>
              <a:t>₽</a:t>
            </a:r>
            <a:endParaRPr b="0" i="0" sz="1800" u="none" cap="none" strike="noStrike">
              <a:solidFill>
                <a:srgbClr val="2E85E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22" name="Google Shape;222;p34"/>
          <p:cNvSpPr txBox="1"/>
          <p:nvPr/>
        </p:nvSpPr>
        <p:spPr>
          <a:xfrm>
            <a:off x="5922500" y="2480675"/>
            <a:ext cx="1523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Прибыль</a:t>
            </a:r>
            <a:endParaRPr b="0" i="0" sz="8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3" name="Google Shape;223;p34"/>
          <p:cNvSpPr txBox="1"/>
          <p:nvPr>
            <p:ph idx="1" type="body"/>
          </p:nvPr>
        </p:nvSpPr>
        <p:spPr>
          <a:xfrm>
            <a:off x="640075" y="781650"/>
            <a:ext cx="41604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ts val="1800"/>
              <a:buNone/>
            </a:pPr>
            <a:r>
              <a:rPr b="1" lang="ru" sz="1400">
                <a:solidFill>
                  <a:srgbClr val="1C4587"/>
                </a:solidFill>
                <a:highlight>
                  <a:srgbClr val="C9DAF8"/>
                </a:highlight>
                <a:latin typeface="Inter"/>
                <a:ea typeface="Inter"/>
                <a:cs typeface="Inter"/>
                <a:sym typeface="Inter"/>
              </a:rPr>
              <a:t>ПОДПИСКА МЕСЯЦ и ГОД(ЮНИТ)</a:t>
            </a:r>
            <a:endParaRPr b="1" sz="1400">
              <a:solidFill>
                <a:srgbClr val="1C4587"/>
              </a:solidFill>
              <a:highlight>
                <a:srgbClr val="C9DAF8"/>
              </a:highlight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4" name="Google Shape;224;p34"/>
          <p:cNvSpPr txBox="1"/>
          <p:nvPr>
            <p:ph idx="1" type="body"/>
          </p:nvPr>
        </p:nvSpPr>
        <p:spPr>
          <a:xfrm>
            <a:off x="702325" y="1882363"/>
            <a:ext cx="7404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ts val="1800"/>
              <a:buNone/>
            </a:pPr>
            <a:r>
              <a:rPr b="1" lang="ru" sz="1300" u="sng">
                <a:solidFill>
                  <a:srgbClr val="1C4587"/>
                </a:solidFill>
                <a:latin typeface="Inter"/>
                <a:ea typeface="Inter"/>
                <a:cs typeface="Inter"/>
                <a:sym typeface="Inter"/>
              </a:rPr>
              <a:t>ГОД</a:t>
            </a:r>
            <a:endParaRPr b="1" sz="1300" u="sng">
              <a:solidFill>
                <a:srgbClr val="1C458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5" name="Google Shape;225;p34"/>
          <p:cNvSpPr txBox="1"/>
          <p:nvPr>
            <p:ph type="title"/>
          </p:nvPr>
        </p:nvSpPr>
        <p:spPr>
          <a:xfrm>
            <a:off x="564225" y="105725"/>
            <a:ext cx="7328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35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>
                <a:latin typeface="Inter SemiBold"/>
                <a:ea typeface="Inter SemiBold"/>
                <a:cs typeface="Inter SemiBold"/>
                <a:sym typeface="Inter SemiBold"/>
              </a:rPr>
              <a:t>Финансы</a:t>
            </a:r>
            <a:endParaRPr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26" name="Google Shape;226;p34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1" i="0" lang="ru" sz="1000" u="none" cap="none" strike="noStrik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‹#›</a:t>
            </a:fld>
            <a:endParaRPr b="1" i="0" sz="1000" u="none" cap="none" strike="noStrik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7" name="Google Shape;227;p34"/>
          <p:cNvSpPr/>
          <p:nvPr/>
        </p:nvSpPr>
        <p:spPr>
          <a:xfrm>
            <a:off x="2607300" y="3315500"/>
            <a:ext cx="1389900" cy="649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2E85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34"/>
          <p:cNvSpPr/>
          <p:nvPr/>
        </p:nvSpPr>
        <p:spPr>
          <a:xfrm>
            <a:off x="4234600" y="3328200"/>
            <a:ext cx="1722300" cy="649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2E85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34"/>
          <p:cNvSpPr/>
          <p:nvPr/>
        </p:nvSpPr>
        <p:spPr>
          <a:xfrm>
            <a:off x="2607300" y="4305000"/>
            <a:ext cx="1523700" cy="493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2E85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34"/>
          <p:cNvSpPr/>
          <p:nvPr/>
        </p:nvSpPr>
        <p:spPr>
          <a:xfrm>
            <a:off x="4271650" y="4305000"/>
            <a:ext cx="1523700" cy="493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2E85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34"/>
          <p:cNvSpPr/>
          <p:nvPr/>
        </p:nvSpPr>
        <p:spPr>
          <a:xfrm>
            <a:off x="5936000" y="4305000"/>
            <a:ext cx="1523700" cy="493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2E85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34"/>
          <p:cNvSpPr/>
          <p:nvPr/>
        </p:nvSpPr>
        <p:spPr>
          <a:xfrm>
            <a:off x="702325" y="4336475"/>
            <a:ext cx="1764300" cy="461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2E85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34"/>
          <p:cNvSpPr/>
          <p:nvPr/>
        </p:nvSpPr>
        <p:spPr>
          <a:xfrm>
            <a:off x="702325" y="3311725"/>
            <a:ext cx="1523700" cy="617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2E85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4"/>
          <p:cNvSpPr txBox="1"/>
          <p:nvPr/>
        </p:nvSpPr>
        <p:spPr>
          <a:xfrm>
            <a:off x="543266" y="3242120"/>
            <a:ext cx="1851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180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2</a:t>
            </a:r>
            <a:r>
              <a:rPr b="0" i="0" lang="ru" sz="1800" u="none" cap="none" strike="noStrike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%</a:t>
            </a:r>
            <a:endParaRPr b="0" i="0" sz="1800" u="none" cap="none" strike="noStrike">
              <a:solidFill>
                <a:srgbClr val="2E85E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35" name="Google Shape;235;p34"/>
          <p:cNvSpPr txBox="1"/>
          <p:nvPr/>
        </p:nvSpPr>
        <p:spPr>
          <a:xfrm>
            <a:off x="702350" y="3528225"/>
            <a:ext cx="1523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Текущая или ожидаемая </a:t>
            </a:r>
            <a:r>
              <a:rPr b="0" i="0" lang="ru" sz="800" u="none" cap="none" strike="noStrike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конверсия</a:t>
            </a:r>
            <a:r>
              <a:rPr b="0" i="0" lang="ru" sz="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в клиента</a:t>
            </a:r>
            <a:endParaRPr b="0" i="0" sz="8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6" name="Google Shape;236;p34"/>
          <p:cNvSpPr txBox="1"/>
          <p:nvPr/>
        </p:nvSpPr>
        <p:spPr>
          <a:xfrm>
            <a:off x="2583750" y="3242125"/>
            <a:ext cx="138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180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15</a:t>
            </a:r>
            <a:r>
              <a:rPr b="0" i="0" lang="ru" sz="1800" u="none" cap="none" strike="noStrike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</a:t>
            </a:r>
            <a:r>
              <a:rPr lang="ru" sz="180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0</a:t>
            </a:r>
            <a:r>
              <a:rPr b="0" i="0" lang="ru" sz="1800" u="none" cap="none" strike="noStrike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00 ₽</a:t>
            </a:r>
            <a:endParaRPr b="0" i="0" sz="1800" u="none" cap="none" strike="noStrike">
              <a:solidFill>
                <a:srgbClr val="2E85E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37" name="Google Shape;237;p34"/>
          <p:cNvSpPr txBox="1"/>
          <p:nvPr/>
        </p:nvSpPr>
        <p:spPr>
          <a:xfrm>
            <a:off x="4250475" y="3242125"/>
            <a:ext cx="170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180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9</a:t>
            </a:r>
            <a:r>
              <a:rPr b="0" i="0" lang="ru" sz="1800" u="none" cap="none" strike="noStrike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</a:t>
            </a:r>
            <a:r>
              <a:rPr lang="ru" sz="180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000</a:t>
            </a:r>
            <a:r>
              <a:rPr b="0" i="0" lang="ru" sz="1800" u="none" cap="none" strike="noStrike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</a:t>
            </a:r>
            <a:r>
              <a:rPr b="0" i="0" lang="ru" sz="1800" u="none" cap="none" strike="noStrike">
                <a:solidFill>
                  <a:srgbClr val="2E85EC"/>
                </a:solidFill>
                <a:highlight>
                  <a:srgbClr val="FFFFFF"/>
                </a:highlight>
                <a:latin typeface="Inter SemiBold"/>
                <a:ea typeface="Inter SemiBold"/>
                <a:cs typeface="Inter SemiBold"/>
                <a:sym typeface="Inter SemiBold"/>
              </a:rPr>
              <a:t>₽</a:t>
            </a:r>
            <a:endParaRPr b="0" i="0" sz="1800" u="none" cap="none" strike="noStrike">
              <a:solidFill>
                <a:srgbClr val="2E85E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38" name="Google Shape;238;p34"/>
          <p:cNvSpPr txBox="1"/>
          <p:nvPr/>
        </p:nvSpPr>
        <p:spPr>
          <a:xfrm>
            <a:off x="2516850" y="3577938"/>
            <a:ext cx="1523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Стоимость</a:t>
            </a:r>
            <a:r>
              <a:rPr b="0" i="0" lang="ru" sz="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привлечения</a:t>
            </a:r>
            <a:endParaRPr b="0" i="0" sz="8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клиента</a:t>
            </a:r>
            <a:endParaRPr b="0" i="0" sz="8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9" name="Google Shape;239;p34"/>
          <p:cNvSpPr txBox="1"/>
          <p:nvPr/>
        </p:nvSpPr>
        <p:spPr>
          <a:xfrm>
            <a:off x="4163118" y="3577959"/>
            <a:ext cx="1851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Средняя выручка</a:t>
            </a:r>
            <a:r>
              <a:rPr b="0" i="0" lang="ru" sz="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за время жизни клиента</a:t>
            </a:r>
            <a:endParaRPr b="0" i="0" sz="8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0" name="Google Shape;240;p34"/>
          <p:cNvSpPr txBox="1"/>
          <p:nvPr/>
        </p:nvSpPr>
        <p:spPr>
          <a:xfrm>
            <a:off x="702350" y="4244625"/>
            <a:ext cx="1764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180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720 тыс</a:t>
            </a:r>
            <a:r>
              <a:rPr b="0" i="0" lang="ru" sz="1800" u="none" cap="none" strike="noStrike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₽</a:t>
            </a:r>
            <a:endParaRPr b="0" i="0" sz="1800" u="none" cap="none" strike="noStrike">
              <a:solidFill>
                <a:srgbClr val="2E85E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41" name="Google Shape;241;p34"/>
          <p:cNvSpPr txBox="1"/>
          <p:nvPr/>
        </p:nvSpPr>
        <p:spPr>
          <a:xfrm>
            <a:off x="702350" y="4534950"/>
            <a:ext cx="1764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Валовая прибыль</a:t>
            </a:r>
            <a:endParaRPr b="0" i="0" sz="8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2" name="Google Shape;242;p34"/>
          <p:cNvSpPr txBox="1"/>
          <p:nvPr/>
        </p:nvSpPr>
        <p:spPr>
          <a:xfrm>
            <a:off x="2583750" y="4245425"/>
            <a:ext cx="1570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180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1,5</a:t>
            </a:r>
            <a:r>
              <a:rPr b="0" i="0" lang="ru" sz="1800" u="none" cap="none" strike="noStrike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</a:t>
            </a:r>
            <a:r>
              <a:rPr lang="ru" sz="180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млн</a:t>
            </a:r>
            <a:r>
              <a:rPr b="0" i="0" lang="ru" sz="1800" u="none" cap="none" strike="noStrike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₽</a:t>
            </a:r>
            <a:endParaRPr b="0" i="0" sz="1800" u="none" cap="none" strike="noStrike">
              <a:solidFill>
                <a:srgbClr val="2E85E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43" name="Google Shape;243;p34"/>
          <p:cNvSpPr txBox="1"/>
          <p:nvPr/>
        </p:nvSpPr>
        <p:spPr>
          <a:xfrm>
            <a:off x="4271650" y="4245425"/>
            <a:ext cx="1523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180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2</a:t>
            </a:r>
            <a:r>
              <a:rPr b="0" i="0" lang="ru" sz="1800" u="none" cap="none" strike="noStrike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млн </a:t>
            </a:r>
            <a:r>
              <a:rPr b="0" i="0" lang="ru" sz="1800" u="none" cap="none" strike="noStrike">
                <a:solidFill>
                  <a:srgbClr val="2E85EC"/>
                </a:solidFill>
                <a:highlight>
                  <a:srgbClr val="FFFFFF"/>
                </a:highlight>
                <a:latin typeface="Inter SemiBold"/>
                <a:ea typeface="Inter SemiBold"/>
                <a:cs typeface="Inter SemiBold"/>
                <a:sym typeface="Inter SemiBold"/>
              </a:rPr>
              <a:t>₽</a:t>
            </a:r>
            <a:endParaRPr b="0" i="0" sz="1800" u="none" cap="none" strike="noStrike">
              <a:solidFill>
                <a:srgbClr val="2E85E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44" name="Google Shape;244;p34"/>
          <p:cNvSpPr txBox="1"/>
          <p:nvPr/>
        </p:nvSpPr>
        <p:spPr>
          <a:xfrm>
            <a:off x="2583750" y="4534950"/>
            <a:ext cx="157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Расходы</a:t>
            </a:r>
            <a:r>
              <a:rPr b="0" i="0" lang="ru" sz="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на привлечение </a:t>
            </a:r>
            <a:endParaRPr b="0" i="0" sz="8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5" name="Google Shape;245;p34"/>
          <p:cNvSpPr txBox="1"/>
          <p:nvPr/>
        </p:nvSpPr>
        <p:spPr>
          <a:xfrm>
            <a:off x="4271650" y="4534950"/>
            <a:ext cx="1523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Постоянные расходы</a:t>
            </a:r>
            <a:endParaRPr b="0" i="0" sz="8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6" name="Google Shape;246;p34"/>
          <p:cNvSpPr txBox="1"/>
          <p:nvPr/>
        </p:nvSpPr>
        <p:spPr>
          <a:xfrm>
            <a:off x="5956900" y="4245425"/>
            <a:ext cx="1523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180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-280</a:t>
            </a:r>
            <a:r>
              <a:rPr b="0" i="0" lang="ru" sz="1800" u="none" cap="none" strike="noStrike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тыс </a:t>
            </a:r>
            <a:r>
              <a:rPr b="0" i="0" lang="ru" sz="1800" u="none" cap="none" strike="noStrike">
                <a:solidFill>
                  <a:srgbClr val="2E85EC"/>
                </a:solidFill>
                <a:highlight>
                  <a:srgbClr val="FFFFFF"/>
                </a:highlight>
                <a:latin typeface="Inter SemiBold"/>
                <a:ea typeface="Inter SemiBold"/>
                <a:cs typeface="Inter SemiBold"/>
                <a:sym typeface="Inter SemiBold"/>
              </a:rPr>
              <a:t>₽</a:t>
            </a:r>
            <a:endParaRPr b="0" i="0" sz="1800" u="none" cap="none" strike="noStrike">
              <a:solidFill>
                <a:srgbClr val="2E85E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47" name="Google Shape;247;p34"/>
          <p:cNvSpPr txBox="1"/>
          <p:nvPr/>
        </p:nvSpPr>
        <p:spPr>
          <a:xfrm>
            <a:off x="5922500" y="4534950"/>
            <a:ext cx="1523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Прибыль</a:t>
            </a:r>
            <a:endParaRPr b="0" i="0" sz="8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8" name="Google Shape;248;p34"/>
          <p:cNvSpPr txBox="1"/>
          <p:nvPr>
            <p:ph idx="1" type="body"/>
          </p:nvPr>
        </p:nvSpPr>
        <p:spPr>
          <a:xfrm>
            <a:off x="640075" y="2835925"/>
            <a:ext cx="31698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ts val="1800"/>
              <a:buNone/>
            </a:pPr>
            <a:r>
              <a:rPr b="1" lang="ru" sz="1400">
                <a:solidFill>
                  <a:srgbClr val="1C4587"/>
                </a:solidFill>
                <a:highlight>
                  <a:srgbClr val="C9DAF8"/>
                </a:highlight>
                <a:latin typeface="Inter"/>
                <a:ea typeface="Inter"/>
                <a:cs typeface="Inter"/>
                <a:sym typeface="Inter"/>
              </a:rPr>
              <a:t>УСЛУГИ ПСИХОЛОГОВ </a:t>
            </a:r>
            <a:r>
              <a:rPr b="1" lang="ru" sz="1400">
                <a:solidFill>
                  <a:srgbClr val="1C4587"/>
                </a:solidFill>
                <a:highlight>
                  <a:srgbClr val="C9DAF8"/>
                </a:highlight>
                <a:latin typeface="Inter"/>
                <a:ea typeface="Inter"/>
                <a:cs typeface="Inter"/>
                <a:sym typeface="Inter"/>
              </a:rPr>
              <a:t>(ЮНИТ)</a:t>
            </a:r>
            <a:endParaRPr b="1" sz="1400">
              <a:solidFill>
                <a:srgbClr val="1C4587"/>
              </a:solidFill>
              <a:highlight>
                <a:srgbClr val="C9DAF8"/>
              </a:highlight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9" name="Google Shape;249;p34"/>
          <p:cNvSpPr txBox="1"/>
          <p:nvPr>
            <p:ph idx="1" type="body"/>
          </p:nvPr>
        </p:nvSpPr>
        <p:spPr>
          <a:xfrm>
            <a:off x="702325" y="3936638"/>
            <a:ext cx="7404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ts val="1800"/>
              <a:buNone/>
            </a:pPr>
            <a:r>
              <a:rPr b="1" lang="ru" sz="1300" u="sng">
                <a:solidFill>
                  <a:srgbClr val="1C4587"/>
                </a:solidFill>
                <a:latin typeface="Inter"/>
                <a:ea typeface="Inter"/>
                <a:cs typeface="Inter"/>
                <a:sym typeface="Inter"/>
              </a:rPr>
              <a:t>ГОД</a:t>
            </a:r>
            <a:endParaRPr b="1" sz="1300" u="sng">
              <a:solidFill>
                <a:srgbClr val="1C458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250" name="Google Shape;250;p34"/>
          <p:cNvCxnSpPr/>
          <p:nvPr/>
        </p:nvCxnSpPr>
        <p:spPr>
          <a:xfrm>
            <a:off x="182875" y="2849875"/>
            <a:ext cx="87477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5"/>
          <p:cNvSpPr txBox="1"/>
          <p:nvPr>
            <p:ph type="title"/>
          </p:nvPr>
        </p:nvSpPr>
        <p:spPr>
          <a:xfrm>
            <a:off x="307368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35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>
                <a:latin typeface="Inter SemiBold"/>
                <a:ea typeface="Inter SemiBold"/>
                <a:cs typeface="Inter SemiBold"/>
                <a:sym typeface="Inter SemiBold"/>
              </a:rPr>
              <a:t>Стратегия выход на рынок</a:t>
            </a:r>
            <a:endParaRPr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56" name="Google Shape;256;p35"/>
          <p:cNvSpPr txBox="1"/>
          <p:nvPr/>
        </p:nvSpPr>
        <p:spPr>
          <a:xfrm>
            <a:off x="363407" y="1079200"/>
            <a:ext cx="2238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ru" sz="2400">
                <a:solidFill>
                  <a:srgbClr val="1155CC"/>
                </a:solidFill>
                <a:latin typeface="Inter"/>
                <a:ea typeface="Inter"/>
                <a:cs typeface="Inter"/>
                <a:sym typeface="Inter"/>
              </a:rPr>
              <a:t>1.СОБЫТИЕ</a:t>
            </a:r>
            <a:endParaRPr b="0" i="0" sz="2400" u="none" cap="none" strike="noStrike">
              <a:solidFill>
                <a:srgbClr val="1155C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7" name="Google Shape;257;p35"/>
          <p:cNvSpPr txBox="1"/>
          <p:nvPr/>
        </p:nvSpPr>
        <p:spPr>
          <a:xfrm>
            <a:off x="363407" y="1755325"/>
            <a:ext cx="4134600" cy="30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13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В первый месяц с момента выхода на рынок прорекламировать событие </a:t>
            </a:r>
            <a:r>
              <a:rPr lang="ru" sz="1300">
                <a:solidFill>
                  <a:srgbClr val="1155CC"/>
                </a:solidFill>
                <a:latin typeface="Inter"/>
                <a:ea typeface="Inter"/>
                <a:cs typeface="Inter"/>
                <a:sym typeface="Inter"/>
              </a:rPr>
              <a:t>“ОНЛАЙН-ВЕБИНАР С НАШИМ ПСИХОЛОГОМ”</a:t>
            </a:r>
            <a:r>
              <a:rPr lang="ru" sz="13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, которое подойдет абсолютно любому потенциальному пользователю нашего приложения. На данном вебинаре участники смогут не только прослушать разбор распространенной семейной проблемы, но и принять участие в диалоге с ведущим психологом, задать ему вопросы и получить персональную обратную связь.</a:t>
            </a:r>
            <a:endParaRPr sz="13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35999" marR="0" rtl="0" algn="l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13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Онлайн-вебинар состоится несколько раз, чтобы каждый желающий точно успел поприсутствовать на конференции.</a:t>
            </a:r>
            <a:endParaRPr sz="13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8" name="Google Shape;258;p35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1" i="0" lang="ru" sz="1000" u="none" cap="none" strike="noStrik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‹#›</a:t>
            </a:fld>
            <a:endParaRPr b="1" i="0" sz="1000" u="none" cap="none" strike="noStrik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9" name="Google Shape;259;p35"/>
          <p:cNvSpPr txBox="1"/>
          <p:nvPr/>
        </p:nvSpPr>
        <p:spPr>
          <a:xfrm>
            <a:off x="4761726" y="1079200"/>
            <a:ext cx="2238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ru" sz="2400">
                <a:solidFill>
                  <a:srgbClr val="1155CC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r>
              <a:rPr b="1" lang="ru" sz="2400">
                <a:solidFill>
                  <a:srgbClr val="1155CC"/>
                </a:solidFill>
                <a:latin typeface="Inter"/>
                <a:ea typeface="Inter"/>
                <a:cs typeface="Inter"/>
                <a:sym typeface="Inter"/>
              </a:rPr>
              <a:t>.ПОДАРОК</a:t>
            </a:r>
            <a:endParaRPr b="0" i="0" sz="2400" u="none" cap="none" strike="noStrike">
              <a:solidFill>
                <a:srgbClr val="1155C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60" name="Google Shape;260;p35"/>
          <p:cNvSpPr txBox="1"/>
          <p:nvPr/>
        </p:nvSpPr>
        <p:spPr>
          <a:xfrm>
            <a:off x="4761726" y="1755325"/>
            <a:ext cx="4134600" cy="19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13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Каждому новому пользователю нашего приложения при регистрации будет предоставлен подарок в виде подробного бесплатного видео-разбора самых распространенных семейных проблем и способов их решения. Также психолог даст разнообразные советы, направленные на сближение партнеров и укрепление взаимосвязи между ними.</a:t>
            </a:r>
            <a:endParaRPr sz="13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6"/>
          <p:cNvSpPr/>
          <p:nvPr/>
        </p:nvSpPr>
        <p:spPr>
          <a:xfrm>
            <a:off x="4798600" y="0"/>
            <a:ext cx="4334400" cy="5143500"/>
          </a:xfrm>
          <a:prstGeom prst="rect">
            <a:avLst/>
          </a:prstGeom>
          <a:solidFill>
            <a:srgbClr val="2E85E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36"/>
          <p:cNvSpPr txBox="1"/>
          <p:nvPr>
            <p:ph type="title"/>
          </p:nvPr>
        </p:nvSpPr>
        <p:spPr>
          <a:xfrm>
            <a:off x="0" y="-122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35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>
                <a:latin typeface="Inter SemiBold"/>
                <a:ea typeface="Inter SemiBold"/>
                <a:cs typeface="Inter SemiBold"/>
                <a:sym typeface="Inter SemiBold"/>
              </a:rPr>
              <a:t>Команда</a:t>
            </a:r>
            <a:endParaRPr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67" name="Google Shape;267;p36"/>
          <p:cNvSpPr txBox="1"/>
          <p:nvPr/>
        </p:nvSpPr>
        <p:spPr>
          <a:xfrm>
            <a:off x="1115200" y="649300"/>
            <a:ext cx="3386400" cy="3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26000" spcFirstLastPara="1" rIns="91425" wrap="square" tIns="90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ru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Милена Виссарионова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68" name="Google Shape;268;p36"/>
          <p:cNvSpPr txBox="1"/>
          <p:nvPr/>
        </p:nvSpPr>
        <p:spPr>
          <a:xfrm>
            <a:off x="1115200" y="897675"/>
            <a:ext cx="3386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ru" sz="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CEO Компании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9" name="Google Shape;26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1200" y="710900"/>
            <a:ext cx="917998" cy="916474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6"/>
          <p:cNvSpPr txBox="1"/>
          <p:nvPr/>
        </p:nvSpPr>
        <p:spPr>
          <a:xfrm>
            <a:off x="1115200" y="1077100"/>
            <a:ext cx="33864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Общее управление проектом, разработка стратегии, привлечение инвестиций и партнерств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36"/>
          <p:cNvSpPr txBox="1"/>
          <p:nvPr/>
        </p:nvSpPr>
        <p:spPr>
          <a:xfrm>
            <a:off x="1115200" y="1740675"/>
            <a:ext cx="3386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2600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Кирилл Салтыков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2" name="Google Shape;272;p36"/>
          <p:cNvSpPr txBox="1"/>
          <p:nvPr/>
        </p:nvSpPr>
        <p:spPr>
          <a:xfrm>
            <a:off x="1115200" y="1989075"/>
            <a:ext cx="3386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Финансовый директор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36"/>
          <p:cNvSpPr txBox="1"/>
          <p:nvPr/>
        </p:nvSpPr>
        <p:spPr>
          <a:xfrm>
            <a:off x="1115200" y="2168475"/>
            <a:ext cx="36474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Финансовое планирование, управление бюджетом, финансовая отчетность и анализ эффективности инвестиций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4" name="Google Shape;274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1200" y="1802275"/>
            <a:ext cx="917998" cy="916474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36"/>
          <p:cNvSpPr txBox="1"/>
          <p:nvPr/>
        </p:nvSpPr>
        <p:spPr>
          <a:xfrm>
            <a:off x="6223400" y="482800"/>
            <a:ext cx="258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6" name="Google Shape;276;p36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1" i="0" lang="ru" sz="10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‹#›</a:t>
            </a:fld>
            <a:endParaRPr b="1" i="0" sz="10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77" name="Google Shape;277;p36"/>
          <p:cNvPicPr preferRelativeResize="0"/>
          <p:nvPr/>
        </p:nvPicPr>
        <p:blipFill rotWithShape="1">
          <a:blip r:embed="rId5">
            <a:alphaModFix/>
          </a:blip>
          <a:srcRect b="13612" l="11661" r="7472" t="21904"/>
          <a:stretch/>
        </p:blipFill>
        <p:spPr>
          <a:xfrm>
            <a:off x="161200" y="681137"/>
            <a:ext cx="917999" cy="975999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6"/>
          <p:cNvSpPr txBox="1"/>
          <p:nvPr/>
        </p:nvSpPr>
        <p:spPr>
          <a:xfrm>
            <a:off x="1115200" y="2832075"/>
            <a:ext cx="3386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2600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Никита Серов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9" name="Google Shape;279;p36"/>
          <p:cNvSpPr txBox="1"/>
          <p:nvPr/>
        </p:nvSpPr>
        <p:spPr>
          <a:xfrm>
            <a:off x="1115200" y="3080475"/>
            <a:ext cx="3386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Технический директор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1200" y="2893675"/>
            <a:ext cx="917998" cy="916474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6"/>
          <p:cNvSpPr txBox="1"/>
          <p:nvPr/>
        </p:nvSpPr>
        <p:spPr>
          <a:xfrm>
            <a:off x="1115200" y="3936500"/>
            <a:ext cx="3386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26000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Ирина Смирнова</a:t>
            </a:r>
            <a:endParaRPr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82" name="Google Shape;282;p36"/>
          <p:cNvSpPr txBox="1"/>
          <p:nvPr/>
        </p:nvSpPr>
        <p:spPr>
          <a:xfrm>
            <a:off x="1115200" y="4184900"/>
            <a:ext cx="3386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Операционный директор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3" name="Google Shape;283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1200" y="3998100"/>
            <a:ext cx="917998" cy="916474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6"/>
          <p:cNvSpPr txBox="1"/>
          <p:nvPr/>
        </p:nvSpPr>
        <p:spPr>
          <a:xfrm>
            <a:off x="1079200" y="3252888"/>
            <a:ext cx="33864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Техническая сторона проекта, выбор технологий, разработка и поддержка приложения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5" name="Google Shape;285;p36"/>
          <p:cNvPicPr preferRelativeResize="0"/>
          <p:nvPr/>
        </p:nvPicPr>
        <p:blipFill rotWithShape="1">
          <a:blip r:embed="rId6">
            <a:alphaModFix/>
          </a:blip>
          <a:srcRect b="0" l="12216" r="7196" t="35736"/>
          <a:stretch/>
        </p:blipFill>
        <p:spPr>
          <a:xfrm>
            <a:off x="161200" y="1787400"/>
            <a:ext cx="917999" cy="97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36"/>
          <p:cNvPicPr preferRelativeResize="0"/>
          <p:nvPr/>
        </p:nvPicPr>
        <p:blipFill rotWithShape="1">
          <a:blip r:embed="rId7">
            <a:alphaModFix/>
          </a:blip>
          <a:srcRect b="19948" l="0" r="0" t="8500"/>
          <a:stretch/>
        </p:blipFill>
        <p:spPr>
          <a:xfrm>
            <a:off x="161200" y="2857904"/>
            <a:ext cx="918001" cy="988022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6"/>
          <p:cNvSpPr txBox="1"/>
          <p:nvPr/>
        </p:nvSpPr>
        <p:spPr>
          <a:xfrm>
            <a:off x="1079200" y="4358888"/>
            <a:ext cx="33864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Операционная деятельность, включая управление ресурсами, закупки, управление персоналом и организация процессов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8" name="Google Shape;288;p36"/>
          <p:cNvPicPr preferRelativeResize="0"/>
          <p:nvPr/>
        </p:nvPicPr>
        <p:blipFill rotWithShape="1">
          <a:blip r:embed="rId8">
            <a:alphaModFix/>
          </a:blip>
          <a:srcRect b="15651" l="0" r="0" t="3461"/>
          <a:stretch/>
        </p:blipFill>
        <p:spPr>
          <a:xfrm>
            <a:off x="161200" y="3962326"/>
            <a:ext cx="918001" cy="988026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36"/>
          <p:cNvSpPr txBox="1"/>
          <p:nvPr/>
        </p:nvSpPr>
        <p:spPr>
          <a:xfrm>
            <a:off x="5881600" y="1542400"/>
            <a:ext cx="3033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2600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Дарья Ерохина</a:t>
            </a:r>
            <a:endParaRPr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90" name="Google Shape;290;p36"/>
          <p:cNvSpPr txBox="1"/>
          <p:nvPr/>
        </p:nvSpPr>
        <p:spPr>
          <a:xfrm>
            <a:off x="5844550" y="1837475"/>
            <a:ext cx="2919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Маркетинговый директор</a:t>
            </a:r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36"/>
          <p:cNvSpPr txBox="1"/>
          <p:nvPr/>
        </p:nvSpPr>
        <p:spPr>
          <a:xfrm>
            <a:off x="5838800" y="1982175"/>
            <a:ext cx="32181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Разработка маркетинговой стратегии, продвижение приложения, анализ рынка и конкурентов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2" name="Google Shape;292;p36"/>
          <p:cNvPicPr preferRelativeResize="0"/>
          <p:nvPr/>
        </p:nvPicPr>
        <p:blipFill rotWithShape="1">
          <a:blip r:embed="rId9">
            <a:alphaModFix/>
          </a:blip>
          <a:srcRect b="28642" l="6538" r="7194" t="0"/>
          <a:stretch/>
        </p:blipFill>
        <p:spPr>
          <a:xfrm>
            <a:off x="4927600" y="1556000"/>
            <a:ext cx="918002" cy="1012485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6"/>
          <p:cNvSpPr txBox="1"/>
          <p:nvPr/>
        </p:nvSpPr>
        <p:spPr>
          <a:xfrm>
            <a:off x="5881600" y="2631050"/>
            <a:ext cx="284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26000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Федор Комаров-Гордиенко</a:t>
            </a:r>
            <a:endParaRPr b="1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94" name="Google Shape;294;p36"/>
          <p:cNvSpPr txBox="1"/>
          <p:nvPr/>
        </p:nvSpPr>
        <p:spPr>
          <a:xfrm>
            <a:off x="5881600" y="2879450"/>
            <a:ext cx="2919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Д</a:t>
            </a:r>
            <a:r>
              <a:rPr lang="ru" sz="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иректор по связям с общественностью</a:t>
            </a:r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36"/>
          <p:cNvSpPr txBox="1"/>
          <p:nvPr/>
        </p:nvSpPr>
        <p:spPr>
          <a:xfrm>
            <a:off x="5838800" y="3099750"/>
            <a:ext cx="32181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marR="0" rtl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Разработка маркетинговой стратегии, продвижение приложения, анализ рынка и конкурентов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6" name="Google Shape;296;p36"/>
          <p:cNvPicPr preferRelativeResize="0"/>
          <p:nvPr/>
        </p:nvPicPr>
        <p:blipFill rotWithShape="1">
          <a:blip r:embed="rId10">
            <a:alphaModFix/>
          </a:blip>
          <a:srcRect b="17722" l="0" r="0" t="0"/>
          <a:stretch/>
        </p:blipFill>
        <p:spPr>
          <a:xfrm>
            <a:off x="4927600" y="2797050"/>
            <a:ext cx="942658" cy="101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7"/>
          <p:cNvSpPr txBox="1"/>
          <p:nvPr/>
        </p:nvSpPr>
        <p:spPr>
          <a:xfrm>
            <a:off x="374400" y="928425"/>
            <a:ext cx="3503700" cy="1132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Для успешного запуска и развития проекта нам понадобится сумма в размере 8.4 миллионов рублей на первые 5 лет. Эта сумма включает в себя разработку и маркетинг приложения, инфраструктуру, обслуживание, а также погашение кредита в размере.</a:t>
            </a:r>
            <a:endParaRPr sz="11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2" name="Google Shape;302;p37"/>
          <p:cNvSpPr txBox="1"/>
          <p:nvPr/>
        </p:nvSpPr>
        <p:spPr>
          <a:xfrm>
            <a:off x="207075" y="239700"/>
            <a:ext cx="5572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5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Инвестиционный</a:t>
            </a:r>
            <a:r>
              <a:rPr lang="ru" sz="28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запрос</a:t>
            </a:r>
            <a:endParaRPr sz="2800">
              <a:solidFill>
                <a:schemeClr val="dk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303" name="Google Shape;303;p37"/>
          <p:cNvSpPr txBox="1"/>
          <p:nvPr/>
        </p:nvSpPr>
        <p:spPr>
          <a:xfrm>
            <a:off x="4324275" y="928425"/>
            <a:ext cx="4674900" cy="4085100"/>
          </a:xfrm>
          <a:prstGeom prst="rect">
            <a:avLst/>
          </a:prstGeom>
          <a:noFill/>
          <a:ln cap="flat" cmpd="sng" w="9525">
            <a:solidFill>
              <a:srgbClr val="2E85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Цели использования инвестиций и ожидаемые метрики:</a:t>
            </a:r>
            <a:endParaRPr b="1" sz="11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 sz="11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Разработка и маркетинг (5 млн рублей):</a:t>
            </a:r>
            <a:br>
              <a:rPr i="1" lang="ru" sz="11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" sz="1100">
                <a:solidFill>
                  <a:schemeClr val="dk1"/>
                </a:solidFill>
              </a:rPr>
              <a:t>·</a:t>
            </a:r>
            <a:r>
              <a:rPr lang="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lang="ru" sz="11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Запуск мобильного приложения и веб-платформы.</a:t>
            </a:r>
            <a:br>
              <a:rPr lang="ru" sz="11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" sz="1100">
                <a:solidFill>
                  <a:schemeClr val="dk1"/>
                </a:solidFill>
              </a:rPr>
              <a:t>·</a:t>
            </a:r>
            <a:r>
              <a:rPr lang="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lang="ru" sz="11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Привлечение минимум 10,000 пользователей в первый год.</a:t>
            </a:r>
            <a:br>
              <a:rPr lang="ru" sz="11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" sz="1100">
                <a:solidFill>
                  <a:schemeClr val="dk1"/>
                </a:solidFill>
              </a:rPr>
              <a:t>·</a:t>
            </a:r>
            <a:r>
              <a:rPr lang="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lang="ru" sz="11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Стабильный рост пользовательской базы согласно прогнозам.</a:t>
            </a:r>
            <a:br>
              <a:rPr lang="ru" sz="11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" sz="1100">
                <a:solidFill>
                  <a:schemeClr val="dk1"/>
                </a:solidFill>
              </a:rPr>
              <a:t>·</a:t>
            </a:r>
            <a:r>
              <a:rPr lang="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lang="ru" sz="11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Регулярные обновления и добавление нового контента.</a:t>
            </a:r>
            <a:endParaRPr sz="11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 sz="11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Инфраструктура и обслуживание (1 млн рублей в первый год):</a:t>
            </a:r>
            <a:br>
              <a:rPr i="1" lang="ru" sz="11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" sz="1100">
                <a:solidFill>
                  <a:schemeClr val="dk1"/>
                </a:solidFill>
              </a:rPr>
              <a:t>·</a:t>
            </a:r>
            <a:r>
              <a:rPr lang="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lang="ru" sz="11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Обеспечение стабильной работы приложения.</a:t>
            </a:r>
            <a:br>
              <a:rPr lang="ru" sz="11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" sz="1100">
                <a:solidFill>
                  <a:schemeClr val="dk1"/>
                </a:solidFill>
              </a:rPr>
              <a:t>·</a:t>
            </a:r>
            <a:r>
              <a:rPr lang="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lang="ru" sz="11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Обновления и поддержка.</a:t>
            </a:r>
            <a:br>
              <a:rPr lang="ru" sz="11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" sz="1100">
                <a:solidFill>
                  <a:schemeClr val="dk1"/>
                </a:solidFill>
              </a:rPr>
              <a:t>·</a:t>
            </a:r>
            <a:r>
              <a:rPr lang="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lang="ru" sz="11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Техническая поддержка для пользователей.</a:t>
            </a:r>
            <a:endParaRPr sz="11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 sz="11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Создание программ с психологами (1.4 млн рублей):</a:t>
            </a:r>
            <a:br>
              <a:rPr i="1" lang="ru" sz="11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" sz="1100">
                <a:solidFill>
                  <a:schemeClr val="dk1"/>
                </a:solidFill>
              </a:rPr>
              <a:t>·</a:t>
            </a:r>
            <a:r>
              <a:rPr lang="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lang="ru" sz="11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Разработка программ с опытными психологами.</a:t>
            </a:r>
            <a:br>
              <a:rPr lang="ru" sz="11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" sz="1100">
                <a:solidFill>
                  <a:schemeClr val="dk1"/>
                </a:solidFill>
              </a:rPr>
              <a:t>·</a:t>
            </a:r>
            <a:r>
              <a:rPr lang="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lang="ru" sz="11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Обеспечение высокого качества контента.</a:t>
            </a:r>
            <a:endParaRPr sz="11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ru" sz="11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Маркетинг и реклама (1.5 млн рублей в первый год):</a:t>
            </a:r>
            <a:br>
              <a:rPr i="1" lang="ru" sz="11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" sz="1100">
                <a:solidFill>
                  <a:schemeClr val="dk1"/>
                </a:solidFill>
              </a:rPr>
              <a:t>·</a:t>
            </a:r>
            <a:r>
              <a:rPr lang="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lang="ru" sz="11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Продвижение через социальные сети, блогеров, поисковую рекламу.</a:t>
            </a:r>
            <a:br>
              <a:rPr lang="ru" sz="11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" sz="1100">
                <a:solidFill>
                  <a:schemeClr val="dk1"/>
                </a:solidFill>
              </a:rPr>
              <a:t>·</a:t>
            </a:r>
            <a:r>
              <a:rPr lang="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lang="ru" sz="11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Партнерские программы и участие в индустриальных мероприятиях.</a:t>
            </a:r>
            <a:br>
              <a:rPr lang="ru" sz="11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" sz="1100">
                <a:solidFill>
                  <a:schemeClr val="dk1"/>
                </a:solidFill>
              </a:rPr>
              <a:t>·</a:t>
            </a:r>
            <a:r>
              <a:rPr lang="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lang="ru" sz="11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Стабильная аналитика и мониторинг производительности.</a:t>
            </a:r>
            <a:endParaRPr sz="11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4" name="Google Shape;30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050" y="2134350"/>
            <a:ext cx="3127938" cy="296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28"/>
            <a:ext cx="9144003" cy="5143473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38"/>
          <p:cNvSpPr txBox="1"/>
          <p:nvPr>
            <p:ph idx="1" type="body"/>
          </p:nvPr>
        </p:nvSpPr>
        <p:spPr>
          <a:xfrm>
            <a:off x="612000" y="985725"/>
            <a:ext cx="47415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Если вас заинтересовал наш проект, вы можете с нами связаться любым из предложенных способов: </a:t>
            </a:r>
            <a:endParaRPr sz="13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11" name="Google Shape;311;p38"/>
          <p:cNvSpPr txBox="1"/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35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>
                <a:latin typeface="Inter SemiBold"/>
                <a:ea typeface="Inter SemiBold"/>
                <a:cs typeface="Inter SemiBold"/>
                <a:sym typeface="Inter SemiBold"/>
              </a:rPr>
              <a:t>Контакты</a:t>
            </a:r>
            <a:endParaRPr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312" name="Google Shape;312;p38"/>
          <p:cNvSpPr txBox="1"/>
          <p:nvPr>
            <p:ph idx="1" type="body"/>
          </p:nvPr>
        </p:nvSpPr>
        <p:spPr>
          <a:xfrm>
            <a:off x="612000" y="3231175"/>
            <a:ext cx="46041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SzPts val="1800"/>
              <a:buNone/>
            </a:pPr>
            <a:r>
              <a:rPr b="1" lang="ru" sz="14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Виссарионова Милена </a:t>
            </a:r>
            <a:endParaRPr sz="11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13" name="Google Shape;313;p38"/>
          <p:cNvSpPr txBox="1"/>
          <p:nvPr/>
        </p:nvSpPr>
        <p:spPr>
          <a:xfrm>
            <a:off x="612000" y="3532313"/>
            <a:ext cx="3000000" cy="5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Звоните</a:t>
            </a:r>
            <a:endParaRPr b="0" i="0" sz="11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+7 9</a:t>
            </a:r>
            <a:r>
              <a:rPr lang="ru" sz="11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81 448 58 68</a:t>
            </a:r>
            <a:endParaRPr b="0" i="0" sz="11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14" name="Google Shape;314;p38"/>
          <p:cNvSpPr txBox="1"/>
          <p:nvPr/>
        </p:nvSpPr>
        <p:spPr>
          <a:xfrm>
            <a:off x="2216100" y="3532313"/>
            <a:ext cx="3000000" cy="5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Пишите</a:t>
            </a:r>
            <a:endParaRPr b="0" i="0" sz="11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viss-milena2001@yandex.ru</a:t>
            </a:r>
            <a:endParaRPr b="0" i="0" sz="11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15" name="Google Shape;315;p38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1" i="0" lang="ru" sz="1000" u="none" cap="none" strike="noStrik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‹#›</a:t>
            </a:fld>
            <a:endParaRPr b="1" i="0" sz="1000" u="none" cap="none" strike="noStrik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