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4630400" cy="8229600"/>
  <p:notesSz cx="8229600" cy="14630400"/>
  <p:embeddedFontLst>
    <p:embeddedFont>
      <p:font typeface="Prata"/>
      <p:regular r:id="rId16"/>
    </p:embeddedFont>
    <p:embeddedFont>
      <p:font typeface="Prata"/>
      <p:regular r:id="rId17"/>
    </p:embeddedFont>
    <p:embeddedFont>
      <p:font typeface="Raleway"/>
      <p:regular r:id="rId18"/>
    </p:embeddedFont>
    <p:embeddedFont>
      <p:font typeface="Raleway"/>
      <p:regular r:id="rId19"/>
    </p:embeddedFont>
    <p:embeddedFont>
      <p:font typeface="Raleway"/>
      <p:regular r:id="rId20"/>
    </p:embeddedFont>
    <p:embeddedFont>
      <p:font typeface="Raleway"/>
      <p:regular r:id="rId21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Relationship Id="rId20" Type="http://schemas.openxmlformats.org/officeDocument/2006/relationships/font" Target="fonts/font5.fntdata"/><Relationship Id="rId21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2" Type="http://schemas.openxmlformats.org/officeDocument/2006/relationships/image" Target="../media/image-1007-2.png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2" Type="http://schemas.openxmlformats.org/officeDocument/2006/relationships/image" Target="../media/image-1009-2.png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2" Type="http://schemas.openxmlformats.org/officeDocument/2006/relationships/image" Target="../media/image-1010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8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9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3203" y="678775"/>
            <a:ext cx="7417594" cy="531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350"/>
              </a:lnSpc>
              <a:buNone/>
            </a:pPr>
            <a:r>
              <a:rPr lang="en-US" sz="67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Интеллектуальное развитие детей: новая эра онлайн-обучения</a:t>
            </a:r>
            <a:endParaRPr lang="en-US" sz="6700" dirty="0"/>
          </a:p>
        </p:txBody>
      </p:sp>
      <p:sp>
        <p:nvSpPr>
          <p:cNvPr id="4" name="Text 1"/>
          <p:cNvSpPr/>
          <p:nvPr/>
        </p:nvSpPr>
        <p:spPr>
          <a:xfrm>
            <a:off x="863203" y="6366629"/>
            <a:ext cx="7417594" cy="1184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Представляем инновационную веб-платформу для развития интеллекта у детей. Наше решение объединяет качественный контент, индивидуальный подход и мониторинг прогресса.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619726"/>
            <a:ext cx="129023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6050"/>
              </a:lnSpc>
              <a:buNone/>
            </a:pPr>
            <a:r>
              <a:rPr lang="en-US" sz="48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Проблема современного онлайн-образования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377987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4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Нехватка качества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64037" y="4412456"/>
            <a:ext cx="3898821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Интернет переполнен образовательным контентом сомнительного качества. Это затрудняет выбор эффективных ресурсов для развития детей.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5372695" y="3779877"/>
            <a:ext cx="3365778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4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Отсутствие контроля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372695" y="4412456"/>
            <a:ext cx="3898821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Большинство платформ не предоставляют инструментов для мониторинга прогресса обучения. Родители и учителя остаются в неведении.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881354" y="3779877"/>
            <a:ext cx="3898821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4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Недостаток адаптивности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881354" y="4798219"/>
            <a:ext cx="3898821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Существующие решения часто не учитывают индивидуальные особенности и темп обучения каждого ребенка.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1785223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6050"/>
              </a:lnSpc>
              <a:buNone/>
            </a:pPr>
            <a:r>
              <a:rPr lang="en-US" sz="48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Аналоги на рынке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864037" y="3204686"/>
            <a:ext cx="431959" cy="431959"/>
          </a:xfrm>
          <a:prstGeom prst="roundRect">
            <a:avLst>
              <a:gd name="adj" fmla="val 8573"/>
            </a:avLst>
          </a:prstGeom>
          <a:solidFill>
            <a:srgbClr val="3A3B3C"/>
          </a:solidFill>
          <a:ln/>
        </p:spPr>
      </p:sp>
      <p:sp>
        <p:nvSpPr>
          <p:cNvPr id="5" name="Text 2"/>
          <p:cNvSpPr/>
          <p:nvPr/>
        </p:nvSpPr>
        <p:spPr>
          <a:xfrm>
            <a:off x="1542812" y="3204686"/>
            <a:ext cx="6245066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4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Платформы онлайн-обучения для детей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864037" y="4438769"/>
            <a:ext cx="431959" cy="431959"/>
          </a:xfrm>
          <a:prstGeom prst="roundRect">
            <a:avLst>
              <a:gd name="adj" fmla="val 8573"/>
            </a:avLst>
          </a:prstGeom>
          <a:solidFill>
            <a:srgbClr val="3A3B3C"/>
          </a:solidFill>
          <a:ln/>
        </p:spPr>
      </p:sp>
      <p:sp>
        <p:nvSpPr>
          <p:cNvPr id="7" name="Text 4"/>
          <p:cNvSpPr/>
          <p:nvPr/>
        </p:nvSpPr>
        <p:spPr>
          <a:xfrm>
            <a:off x="1542812" y="4438769"/>
            <a:ext cx="6737152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4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Приложения для развития навыков (чтение, математика)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864037" y="5734764"/>
            <a:ext cx="431959" cy="431959"/>
          </a:xfrm>
          <a:prstGeom prst="roundRect">
            <a:avLst>
              <a:gd name="adj" fmla="val 8573"/>
            </a:avLst>
          </a:prstGeom>
          <a:solidFill>
            <a:srgbClr val="3A3B3C"/>
          </a:solidFill>
          <a:ln/>
        </p:spPr>
      </p:sp>
      <p:sp>
        <p:nvSpPr>
          <p:cNvPr id="9" name="Text 6"/>
          <p:cNvSpPr/>
          <p:nvPr/>
        </p:nvSpPr>
        <p:spPr>
          <a:xfrm>
            <a:off x="1542812" y="5734764"/>
            <a:ext cx="4404479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4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Онлайн-курсы от экспертов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62794" y="533162"/>
            <a:ext cx="7649885" cy="6038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4750"/>
              </a:lnSpc>
              <a:buNone/>
            </a:pPr>
            <a:r>
              <a:rPr lang="en-US" sz="38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Наше инновационное решение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6441162" y="1426845"/>
            <a:ext cx="22860" cy="6269474"/>
          </a:xfrm>
          <a:prstGeom prst="roundRect">
            <a:avLst>
              <a:gd name="adj" fmla="val 126814"/>
            </a:avLst>
          </a:prstGeom>
          <a:solidFill>
            <a:srgbClr val="535455"/>
          </a:solidFill>
          <a:ln/>
        </p:spPr>
      </p:sp>
      <p:sp>
        <p:nvSpPr>
          <p:cNvPr id="5" name="Shape 2"/>
          <p:cNvSpPr/>
          <p:nvPr/>
        </p:nvSpPr>
        <p:spPr>
          <a:xfrm>
            <a:off x="6647140" y="1850231"/>
            <a:ext cx="676394" cy="22860"/>
          </a:xfrm>
          <a:prstGeom prst="roundRect">
            <a:avLst>
              <a:gd name="adj" fmla="val 126814"/>
            </a:avLst>
          </a:prstGeom>
          <a:solidFill>
            <a:srgbClr val="535455"/>
          </a:solidFill>
          <a:ln/>
        </p:spPr>
      </p:sp>
      <p:sp>
        <p:nvSpPr>
          <p:cNvPr id="6" name="Shape 3"/>
          <p:cNvSpPr/>
          <p:nvPr/>
        </p:nvSpPr>
        <p:spPr>
          <a:xfrm>
            <a:off x="6235184" y="1644253"/>
            <a:ext cx="434816" cy="434816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7" name="Text 4"/>
          <p:cNvSpPr/>
          <p:nvPr/>
        </p:nvSpPr>
        <p:spPr>
          <a:xfrm>
            <a:off x="6402586" y="1716643"/>
            <a:ext cx="100013" cy="289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250"/>
              </a:lnSpc>
              <a:buNone/>
            </a:pPr>
            <a:r>
              <a:rPr lang="en-US" sz="22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</a:t>
            </a:r>
            <a:endParaRPr lang="en-US" sz="2250" dirty="0"/>
          </a:p>
        </p:txBody>
      </p:sp>
      <p:sp>
        <p:nvSpPr>
          <p:cNvPr id="8" name="Text 5"/>
          <p:cNvSpPr/>
          <p:nvPr/>
        </p:nvSpPr>
        <p:spPr>
          <a:xfrm>
            <a:off x="7515463" y="1620083"/>
            <a:ext cx="2837736" cy="301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Качественный контент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7515463" y="2037874"/>
            <a:ext cx="6438543" cy="6181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Тщательно отобранные образовательные ресурсы, разработанные экспертами в области детской психологии и педагогики.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647140" y="3465909"/>
            <a:ext cx="676394" cy="22860"/>
          </a:xfrm>
          <a:prstGeom prst="roundRect">
            <a:avLst>
              <a:gd name="adj" fmla="val 126814"/>
            </a:avLst>
          </a:prstGeom>
          <a:solidFill>
            <a:srgbClr val="535455"/>
          </a:solidFill>
          <a:ln/>
        </p:spPr>
      </p:sp>
      <p:sp>
        <p:nvSpPr>
          <p:cNvPr id="11" name="Shape 8"/>
          <p:cNvSpPr/>
          <p:nvPr/>
        </p:nvSpPr>
        <p:spPr>
          <a:xfrm>
            <a:off x="6235184" y="3259931"/>
            <a:ext cx="434816" cy="434816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12" name="Text 9"/>
          <p:cNvSpPr/>
          <p:nvPr/>
        </p:nvSpPr>
        <p:spPr>
          <a:xfrm>
            <a:off x="6363653" y="3332321"/>
            <a:ext cx="177760" cy="289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250"/>
              </a:lnSpc>
              <a:buNone/>
            </a:pPr>
            <a:r>
              <a:rPr lang="en-US" sz="22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2</a:t>
            </a:r>
            <a:endParaRPr lang="en-US" sz="2250" dirty="0"/>
          </a:p>
        </p:txBody>
      </p:sp>
      <p:sp>
        <p:nvSpPr>
          <p:cNvPr id="13" name="Text 10"/>
          <p:cNvSpPr/>
          <p:nvPr/>
        </p:nvSpPr>
        <p:spPr>
          <a:xfrm>
            <a:off x="7515463" y="3235762"/>
            <a:ext cx="2995136" cy="301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Индивидуальный подход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7515463" y="3653552"/>
            <a:ext cx="6438543" cy="6181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Адаптивная система обучения, учитывающая особенности и темп каждого ребенка.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6647140" y="5081588"/>
            <a:ext cx="676394" cy="22860"/>
          </a:xfrm>
          <a:prstGeom prst="roundRect">
            <a:avLst>
              <a:gd name="adj" fmla="val 126814"/>
            </a:avLst>
          </a:prstGeom>
          <a:solidFill>
            <a:srgbClr val="535455"/>
          </a:solidFill>
          <a:ln/>
        </p:spPr>
      </p:sp>
      <p:sp>
        <p:nvSpPr>
          <p:cNvPr id="16" name="Shape 13"/>
          <p:cNvSpPr/>
          <p:nvPr/>
        </p:nvSpPr>
        <p:spPr>
          <a:xfrm>
            <a:off x="6235184" y="4875609"/>
            <a:ext cx="434816" cy="434816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17" name="Text 14"/>
          <p:cNvSpPr/>
          <p:nvPr/>
        </p:nvSpPr>
        <p:spPr>
          <a:xfrm>
            <a:off x="6362700" y="4947999"/>
            <a:ext cx="179784" cy="289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250"/>
              </a:lnSpc>
              <a:buNone/>
            </a:pPr>
            <a:r>
              <a:rPr lang="en-US" sz="22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3</a:t>
            </a:r>
            <a:endParaRPr lang="en-US" sz="2250" dirty="0"/>
          </a:p>
        </p:txBody>
      </p:sp>
      <p:sp>
        <p:nvSpPr>
          <p:cNvPr id="18" name="Text 15"/>
          <p:cNvSpPr/>
          <p:nvPr/>
        </p:nvSpPr>
        <p:spPr>
          <a:xfrm>
            <a:off x="7515463" y="4851440"/>
            <a:ext cx="2885480" cy="301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Мониторинг прогресса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7515463" y="5269230"/>
            <a:ext cx="6438543" cy="6181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Детальное отслеживание успехов ребенка с возможностью анализа и корректировки образовательного процесса.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6647140" y="6697266"/>
            <a:ext cx="676394" cy="22860"/>
          </a:xfrm>
          <a:prstGeom prst="roundRect">
            <a:avLst>
              <a:gd name="adj" fmla="val 126814"/>
            </a:avLst>
          </a:prstGeom>
          <a:solidFill>
            <a:srgbClr val="535455"/>
          </a:solidFill>
          <a:ln/>
        </p:spPr>
      </p:sp>
      <p:sp>
        <p:nvSpPr>
          <p:cNvPr id="21" name="Shape 18"/>
          <p:cNvSpPr/>
          <p:nvPr/>
        </p:nvSpPr>
        <p:spPr>
          <a:xfrm>
            <a:off x="6235184" y="6491288"/>
            <a:ext cx="434816" cy="434816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22" name="Text 19"/>
          <p:cNvSpPr/>
          <p:nvPr/>
        </p:nvSpPr>
        <p:spPr>
          <a:xfrm>
            <a:off x="6367820" y="6563678"/>
            <a:ext cx="169545" cy="289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250"/>
              </a:lnSpc>
              <a:buNone/>
            </a:pPr>
            <a:r>
              <a:rPr lang="en-US" sz="22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4</a:t>
            </a:r>
            <a:endParaRPr lang="en-US" sz="2250" dirty="0"/>
          </a:p>
        </p:txBody>
      </p:sp>
      <p:sp>
        <p:nvSpPr>
          <p:cNvPr id="23" name="Text 20"/>
          <p:cNvSpPr/>
          <p:nvPr/>
        </p:nvSpPr>
        <p:spPr>
          <a:xfrm>
            <a:off x="7515463" y="6467118"/>
            <a:ext cx="3529251" cy="301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Социальное взаимодействие</a:t>
            </a:r>
            <a:endParaRPr lang="en-US" sz="1900" dirty="0"/>
          </a:p>
        </p:txBody>
      </p:sp>
      <p:sp>
        <p:nvSpPr>
          <p:cNvPr id="24" name="Text 21"/>
          <p:cNvSpPr/>
          <p:nvPr/>
        </p:nvSpPr>
        <p:spPr>
          <a:xfrm>
            <a:off x="7515463" y="6884908"/>
            <a:ext cx="6438543" cy="6181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Функции для общения и совместного обучения, развивающие социальные навыки детей.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6997" y="580073"/>
            <a:ext cx="6692979" cy="658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150"/>
              </a:lnSpc>
              <a:buNone/>
            </a:pPr>
            <a:r>
              <a:rPr lang="en-US" sz="41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Преимущества для детей</a:t>
            </a:r>
            <a:endParaRPr lang="en-US" sz="4100" dirty="0"/>
          </a:p>
        </p:txBody>
      </p:sp>
      <p:sp>
        <p:nvSpPr>
          <p:cNvPr id="4" name="Shape 1"/>
          <p:cNvSpPr/>
          <p:nvPr/>
        </p:nvSpPr>
        <p:spPr>
          <a:xfrm>
            <a:off x="736997" y="1790700"/>
            <a:ext cx="473750" cy="473750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5" name="Text 2"/>
          <p:cNvSpPr/>
          <p:nvPr/>
        </p:nvSpPr>
        <p:spPr>
          <a:xfrm>
            <a:off x="919401" y="1869638"/>
            <a:ext cx="108942" cy="3158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50"/>
              </a:lnSpc>
              <a:buNone/>
            </a:pPr>
            <a:r>
              <a:rPr lang="en-US" sz="24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</a:t>
            </a:r>
            <a:endParaRPr lang="en-US" sz="2450" dirty="0"/>
          </a:p>
        </p:txBody>
      </p:sp>
      <p:sp>
        <p:nvSpPr>
          <p:cNvPr id="6" name="Text 3"/>
          <p:cNvSpPr/>
          <p:nvPr/>
        </p:nvSpPr>
        <p:spPr>
          <a:xfrm>
            <a:off x="1421249" y="1790700"/>
            <a:ext cx="3301841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Увлекательное обучение</a:t>
            </a:r>
            <a:endParaRPr lang="en-US" sz="2050" dirty="0"/>
          </a:p>
        </p:txBody>
      </p:sp>
      <p:sp>
        <p:nvSpPr>
          <p:cNvPr id="7" name="Text 4"/>
          <p:cNvSpPr/>
          <p:nvPr/>
        </p:nvSpPr>
        <p:spPr>
          <a:xfrm>
            <a:off x="1421249" y="2245995"/>
            <a:ext cx="6985754" cy="673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Интерактивные задания и игровые элементы делают процесс обучения захватывающим и мотивирующим.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736997" y="3367207"/>
            <a:ext cx="473750" cy="473750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9" name="Text 6"/>
          <p:cNvSpPr/>
          <p:nvPr/>
        </p:nvSpPr>
        <p:spPr>
          <a:xfrm>
            <a:off x="877014" y="3446145"/>
            <a:ext cx="193596" cy="3158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50"/>
              </a:lnSpc>
              <a:buNone/>
            </a:pPr>
            <a:r>
              <a:rPr lang="en-US" sz="24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2</a:t>
            </a:r>
            <a:endParaRPr lang="en-US" sz="2450" dirty="0"/>
          </a:p>
        </p:txBody>
      </p:sp>
      <p:sp>
        <p:nvSpPr>
          <p:cNvPr id="10" name="Text 7"/>
          <p:cNvSpPr/>
          <p:nvPr/>
        </p:nvSpPr>
        <p:spPr>
          <a:xfrm>
            <a:off x="1421249" y="3367207"/>
            <a:ext cx="3022640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Индивидуальный темп</a:t>
            </a:r>
            <a:endParaRPr lang="en-US" sz="2050" dirty="0"/>
          </a:p>
        </p:txBody>
      </p:sp>
      <p:sp>
        <p:nvSpPr>
          <p:cNvPr id="11" name="Text 8"/>
          <p:cNvSpPr/>
          <p:nvPr/>
        </p:nvSpPr>
        <p:spPr>
          <a:xfrm>
            <a:off x="1421249" y="3822502"/>
            <a:ext cx="6985754" cy="673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Ребенок может учиться в комфортном для себя ритме, что снижает стресс и повышает эффективность.</a:t>
            </a:r>
            <a:endParaRPr lang="en-US" sz="1650" dirty="0"/>
          </a:p>
        </p:txBody>
      </p:sp>
      <p:sp>
        <p:nvSpPr>
          <p:cNvPr id="12" name="Shape 9"/>
          <p:cNvSpPr/>
          <p:nvPr/>
        </p:nvSpPr>
        <p:spPr>
          <a:xfrm>
            <a:off x="736997" y="4943713"/>
            <a:ext cx="473750" cy="473750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13" name="Text 10"/>
          <p:cNvSpPr/>
          <p:nvPr/>
        </p:nvSpPr>
        <p:spPr>
          <a:xfrm>
            <a:off x="875943" y="5022652"/>
            <a:ext cx="195858" cy="3158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50"/>
              </a:lnSpc>
              <a:buNone/>
            </a:pPr>
            <a:r>
              <a:rPr lang="en-US" sz="24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3</a:t>
            </a:r>
            <a:endParaRPr lang="en-US" sz="2450" dirty="0"/>
          </a:p>
        </p:txBody>
      </p:sp>
      <p:sp>
        <p:nvSpPr>
          <p:cNvPr id="14" name="Text 11"/>
          <p:cNvSpPr/>
          <p:nvPr/>
        </p:nvSpPr>
        <p:spPr>
          <a:xfrm>
            <a:off x="1421249" y="4943713"/>
            <a:ext cx="2632115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Развитие soft skills</a:t>
            </a:r>
            <a:endParaRPr lang="en-US" sz="2050" dirty="0"/>
          </a:p>
        </p:txBody>
      </p:sp>
      <p:sp>
        <p:nvSpPr>
          <p:cNvPr id="15" name="Text 12"/>
          <p:cNvSpPr/>
          <p:nvPr/>
        </p:nvSpPr>
        <p:spPr>
          <a:xfrm>
            <a:off x="1421249" y="5399008"/>
            <a:ext cx="6985754" cy="673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Платформа способствует развитию критического мышления, креативности и навыков решения проблем.</a:t>
            </a:r>
            <a:endParaRPr lang="en-US" sz="1650" dirty="0"/>
          </a:p>
        </p:txBody>
      </p:sp>
      <p:sp>
        <p:nvSpPr>
          <p:cNvPr id="16" name="Shape 13"/>
          <p:cNvSpPr/>
          <p:nvPr/>
        </p:nvSpPr>
        <p:spPr>
          <a:xfrm>
            <a:off x="736997" y="6520220"/>
            <a:ext cx="473750" cy="473750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17" name="Text 14"/>
          <p:cNvSpPr/>
          <p:nvPr/>
        </p:nvSpPr>
        <p:spPr>
          <a:xfrm>
            <a:off x="881420" y="6599158"/>
            <a:ext cx="184785" cy="3158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50"/>
              </a:lnSpc>
              <a:buNone/>
            </a:pPr>
            <a:r>
              <a:rPr lang="en-US" sz="24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4</a:t>
            </a:r>
            <a:endParaRPr lang="en-US" sz="2450" dirty="0"/>
          </a:p>
        </p:txBody>
      </p:sp>
      <p:sp>
        <p:nvSpPr>
          <p:cNvPr id="18" name="Text 15"/>
          <p:cNvSpPr/>
          <p:nvPr/>
        </p:nvSpPr>
        <p:spPr>
          <a:xfrm>
            <a:off x="1421249" y="6520220"/>
            <a:ext cx="3483412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Доступность образования</a:t>
            </a:r>
            <a:endParaRPr lang="en-US" sz="2050" dirty="0"/>
          </a:p>
        </p:txBody>
      </p:sp>
      <p:sp>
        <p:nvSpPr>
          <p:cNvPr id="19" name="Text 16"/>
          <p:cNvSpPr/>
          <p:nvPr/>
        </p:nvSpPr>
        <p:spPr>
          <a:xfrm>
            <a:off x="1421249" y="6975515"/>
            <a:ext cx="6985754" cy="673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Дети из разных регионов получают равный доступ к качественным образовательным ресурсам.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0436" y="639604"/>
            <a:ext cx="7883128" cy="11256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400"/>
              </a:lnSpc>
              <a:buNone/>
            </a:pPr>
            <a:r>
              <a:rPr lang="en-US" sz="35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Инструменты для родителей и учителей</a:t>
            </a:r>
            <a:endParaRPr lang="en-US" sz="3500" dirty="0"/>
          </a:p>
        </p:txBody>
      </p:sp>
      <p:sp>
        <p:nvSpPr>
          <p:cNvPr id="4" name="Shape 1"/>
          <p:cNvSpPr/>
          <p:nvPr/>
        </p:nvSpPr>
        <p:spPr>
          <a:xfrm>
            <a:off x="630436" y="2035373"/>
            <a:ext cx="7883128" cy="1325642"/>
          </a:xfrm>
          <a:prstGeom prst="roundRect">
            <a:avLst>
              <a:gd name="adj" fmla="val 2038"/>
            </a:avLst>
          </a:prstGeom>
          <a:solidFill>
            <a:srgbClr val="3A3B3C"/>
          </a:solidFill>
          <a:ln/>
        </p:spPr>
      </p:sp>
      <p:sp>
        <p:nvSpPr>
          <p:cNvPr id="5" name="Text 2"/>
          <p:cNvSpPr/>
          <p:nvPr/>
        </p:nvSpPr>
        <p:spPr>
          <a:xfrm>
            <a:off x="810458" y="2215396"/>
            <a:ext cx="2257425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Дэшборд прогресса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810458" y="2604730"/>
            <a:ext cx="7523083" cy="576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Наглядные графики и диаграммы, отображающие успехи ребенка в различных областях знаний.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30436" y="3541038"/>
            <a:ext cx="7883128" cy="1325642"/>
          </a:xfrm>
          <a:prstGeom prst="roundRect">
            <a:avLst>
              <a:gd name="adj" fmla="val 2038"/>
            </a:avLst>
          </a:prstGeom>
          <a:solidFill>
            <a:srgbClr val="3A3B3C"/>
          </a:solidFill>
          <a:ln/>
        </p:spPr>
      </p:sp>
      <p:sp>
        <p:nvSpPr>
          <p:cNvPr id="8" name="Text 5"/>
          <p:cNvSpPr/>
          <p:nvPr/>
        </p:nvSpPr>
        <p:spPr>
          <a:xfrm>
            <a:off x="810458" y="3721060"/>
            <a:ext cx="2651403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Аналитические отчеты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810458" y="4110395"/>
            <a:ext cx="7523083" cy="576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Детальный анализ сильных и слабых сторон ученика с рекомендациями по улучшению.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30436" y="5046702"/>
            <a:ext cx="7883128" cy="1325642"/>
          </a:xfrm>
          <a:prstGeom prst="roundRect">
            <a:avLst>
              <a:gd name="adj" fmla="val 2038"/>
            </a:avLst>
          </a:prstGeom>
          <a:solidFill>
            <a:srgbClr val="3A3B3C"/>
          </a:solidFill>
          <a:ln/>
        </p:spPr>
      </p:sp>
      <p:sp>
        <p:nvSpPr>
          <p:cNvPr id="11" name="Text 8"/>
          <p:cNvSpPr/>
          <p:nvPr/>
        </p:nvSpPr>
        <p:spPr>
          <a:xfrm>
            <a:off x="810458" y="5226725"/>
            <a:ext cx="2633424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Настройка программы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810458" y="5616059"/>
            <a:ext cx="7523083" cy="576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Возможность корректировать учебный план и задания в соответствии с потребностями ребенка.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30436" y="6552367"/>
            <a:ext cx="7883128" cy="1037511"/>
          </a:xfrm>
          <a:prstGeom prst="roundRect">
            <a:avLst>
              <a:gd name="adj" fmla="val 2604"/>
            </a:avLst>
          </a:prstGeom>
          <a:solidFill>
            <a:srgbClr val="3A3B3C"/>
          </a:solidFill>
          <a:ln/>
        </p:spPr>
      </p:sp>
      <p:sp>
        <p:nvSpPr>
          <p:cNvPr id="14" name="Text 11"/>
          <p:cNvSpPr/>
          <p:nvPr/>
        </p:nvSpPr>
        <p:spPr>
          <a:xfrm>
            <a:off x="810458" y="6732389"/>
            <a:ext cx="3910608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Коммуникационные инструменты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810458" y="7121723"/>
            <a:ext cx="7523083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Встроенный чат и видеосвязь для общения с преподавателями и другими родителями.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96525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0223" y="3618428"/>
            <a:ext cx="9862304" cy="7412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800"/>
              </a:lnSpc>
              <a:buNone/>
            </a:pPr>
            <a:r>
              <a:rPr lang="en-US" sz="46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Технологии в основе платформы</a:t>
            </a:r>
            <a:endParaRPr lang="en-US" sz="46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223" y="4715470"/>
            <a:ext cx="593050" cy="59305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0223" y="5545693"/>
            <a:ext cx="3356372" cy="3706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Облачные технологии</a:t>
            </a:r>
            <a:endParaRPr lang="en-US" sz="2300" dirty="0"/>
          </a:p>
        </p:txBody>
      </p:sp>
      <p:sp>
        <p:nvSpPr>
          <p:cNvPr id="6" name="Text 2"/>
          <p:cNvSpPr/>
          <p:nvPr/>
        </p:nvSpPr>
        <p:spPr>
          <a:xfrm>
            <a:off x="830223" y="6058614"/>
            <a:ext cx="4086106" cy="1138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18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Обеспечивают бесперебойный доступ к платформе с любого устройства и в любое время.</a:t>
            </a:r>
            <a:endParaRPr lang="en-US" sz="18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088" y="4715470"/>
            <a:ext cx="593050" cy="59305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272088" y="5545693"/>
            <a:ext cx="2965252" cy="3706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Защита данных</a:t>
            </a:r>
            <a:endParaRPr lang="en-US" sz="2300" dirty="0"/>
          </a:p>
        </p:txBody>
      </p:sp>
      <p:sp>
        <p:nvSpPr>
          <p:cNvPr id="9" name="Text 4"/>
          <p:cNvSpPr/>
          <p:nvPr/>
        </p:nvSpPr>
        <p:spPr>
          <a:xfrm>
            <a:off x="5272088" y="6058614"/>
            <a:ext cx="4086106" cy="15178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18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Современные протоколы шифрования гарантируют безопасность личной информации пользователей.</a:t>
            </a:r>
            <a:endParaRPr lang="en-US" sz="18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3952" y="4715470"/>
            <a:ext cx="593050" cy="59305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13952" y="5545693"/>
            <a:ext cx="2965252" cy="3706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VR и AR</a:t>
            </a:r>
            <a:endParaRPr lang="en-US" sz="2300" dirty="0"/>
          </a:p>
        </p:txBody>
      </p:sp>
      <p:sp>
        <p:nvSpPr>
          <p:cNvPr id="12" name="Text 6"/>
          <p:cNvSpPr/>
          <p:nvPr/>
        </p:nvSpPr>
        <p:spPr>
          <a:xfrm>
            <a:off x="9713952" y="6058614"/>
            <a:ext cx="4086225" cy="15178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18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Технологии виртуальной и дополненной реальности для создания иммерсивного обучающего опыта.</a:t>
            </a:r>
            <a:endParaRPr lang="en-US" sz="1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313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6627" y="500182"/>
            <a:ext cx="7870746" cy="1137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Социальное взаимодействие на платформе</a:t>
            </a:r>
            <a:endParaRPr lang="en-US" sz="35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627" y="1910001"/>
            <a:ext cx="909518" cy="145530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818918" y="2091809"/>
            <a:ext cx="2425184" cy="284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Виртуальные классы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1818918" y="2485073"/>
            <a:ext cx="6688455" cy="581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Дети могут участвовать в онлайн-уроках и групповых проектах, развивая навыки командной работы.</a:t>
            </a:r>
            <a:endParaRPr lang="en-US" sz="14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627" y="3365302"/>
            <a:ext cx="909518" cy="145530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818918" y="3547110"/>
            <a:ext cx="2592110" cy="284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Форумы по интересам</a:t>
            </a:r>
            <a:endParaRPr lang="en-US" sz="1750" dirty="0"/>
          </a:p>
        </p:txBody>
      </p:sp>
      <p:sp>
        <p:nvSpPr>
          <p:cNvPr id="9" name="Text 4"/>
          <p:cNvSpPr/>
          <p:nvPr/>
        </p:nvSpPr>
        <p:spPr>
          <a:xfrm>
            <a:off x="1818918" y="3940373"/>
            <a:ext cx="6688455" cy="581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Тематические обсуждения позволяют детям обмениваться идеями и находить единомышленников.</a:t>
            </a:r>
            <a:endParaRPr lang="en-US" sz="14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627" y="4820603"/>
            <a:ext cx="909518" cy="145530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818918" y="5002411"/>
            <a:ext cx="3390305" cy="284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Соревновательные элементы</a:t>
            </a:r>
            <a:endParaRPr lang="en-US" sz="1750" dirty="0"/>
          </a:p>
        </p:txBody>
      </p:sp>
      <p:sp>
        <p:nvSpPr>
          <p:cNvPr id="12" name="Text 6"/>
          <p:cNvSpPr/>
          <p:nvPr/>
        </p:nvSpPr>
        <p:spPr>
          <a:xfrm>
            <a:off x="1818918" y="5395674"/>
            <a:ext cx="6688455" cy="581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Дружеские конкурсы и викторины мотивируют детей к активному обучению и общению.</a:t>
            </a:r>
            <a:endParaRPr lang="en-US" sz="14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627" y="6275903"/>
            <a:ext cx="909518" cy="1455301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818918" y="6457712"/>
            <a:ext cx="2731175" cy="284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Менторская поддержка</a:t>
            </a:r>
            <a:endParaRPr lang="en-US" sz="1750" dirty="0"/>
          </a:p>
        </p:txBody>
      </p:sp>
      <p:sp>
        <p:nvSpPr>
          <p:cNvPr id="15" name="Text 8"/>
          <p:cNvSpPr/>
          <p:nvPr/>
        </p:nvSpPr>
        <p:spPr>
          <a:xfrm>
            <a:off x="1818918" y="6850975"/>
            <a:ext cx="6688455" cy="581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Старшие ученики могут помогать младшим, развивая лидерские качества и эмпатию.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437" y="907256"/>
            <a:ext cx="7415927" cy="2314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6050"/>
              </a:lnSpc>
              <a:buNone/>
            </a:pPr>
            <a:r>
              <a:rPr lang="en-US" sz="48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Присоединяйтесь к революции в детском образовании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6350437" y="3592116"/>
            <a:ext cx="7415927" cy="3730228"/>
          </a:xfrm>
          <a:prstGeom prst="roundRect">
            <a:avLst>
              <a:gd name="adj" fmla="val 993"/>
            </a:avLst>
          </a:prstGeom>
          <a:noFill/>
          <a:ln w="1524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365677" y="3607356"/>
            <a:ext cx="7384613" cy="149661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613327" y="3763089"/>
            <a:ext cx="196381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Доступ 24/7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9078397" y="3763089"/>
            <a:ext cx="196000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Персонализированное обучение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11539657" y="3763089"/>
            <a:ext cx="196381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Мониторинг прогресса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6365677" y="5103971"/>
            <a:ext cx="7384613" cy="11015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6613327" y="5259705"/>
            <a:ext cx="196381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Игровые элементы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9078397" y="5259705"/>
            <a:ext cx="196000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Социальное взаимодействие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11539657" y="5259705"/>
            <a:ext cx="196381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Экспертный контент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6365677" y="6205538"/>
            <a:ext cx="7384613" cy="110156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6613327" y="6361271"/>
            <a:ext cx="196381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Поддержка родителей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9078397" y="6361271"/>
            <a:ext cx="196000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Аналитические инструменты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11539657" y="6361271"/>
            <a:ext cx="196381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Безопасная среда</a:t>
            </a:r>
            <a:endParaRPr lang="en-US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2024-10-25T11:30:10Z</dcterms:created>
  <dcterms:modified xsi:type="dcterms:W3CDTF">2024-10-25T11:30:10Z</dcterms:modified>
</cp:coreProperties>
</file>