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8" r:id="rId9"/>
    <p:sldId id="266" r:id="rId10"/>
    <p:sldId id="267" r:id="rId11"/>
    <p:sldId id="270" r:id="rId12"/>
    <p:sldId id="263" r:id="rId13"/>
    <p:sldId id="273" r:id="rId14"/>
    <p:sldId id="262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1"/>
    <p:restoredTop sz="96296"/>
  </p:normalViewPr>
  <p:slideViewPr>
    <p:cSldViewPr snapToGrid="0">
      <p:cViewPr varScale="1">
        <p:scale>
          <a:sx n="85" d="100"/>
          <a:sy n="85" d="100"/>
        </p:scale>
        <p:origin x="6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60278-742C-DD42-89F5-3EF7A574BD15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AC96C-6065-DA4E-88C8-33ABAA30B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616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Friday, December 15,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4654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37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6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38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5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345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4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5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3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0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Friday, December 15,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7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Friday, December 15,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141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D588C-ACA5-85E1-A597-93B6066D2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511" y="1247869"/>
            <a:ext cx="1992639" cy="828358"/>
          </a:xfrm>
        </p:spPr>
        <p:txBody>
          <a:bodyPr anchor="b">
            <a:noAutofit/>
          </a:bodyPr>
          <a:lstStyle/>
          <a:p>
            <a:r>
              <a:rPr lang="en-US" sz="6000" dirty="0"/>
              <a:t>Tervis</a:t>
            </a:r>
            <a:endParaRPr lang="ru-RU" sz="6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92A8CB-0B0A-43A5-86F4-712B0C469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41850" y="444676"/>
            <a:ext cx="667802" cy="631474"/>
            <a:chOff x="10478914" y="1506691"/>
            <a:chExt cx="667802" cy="63147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63B2AC-3D19-416D-A37F-2DDA8A365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9" name="Oval 12">
              <a:extLst>
                <a:ext uri="{FF2B5EF4-FFF2-40B4-BE49-F238E27FC236}">
                  <a16:creationId xmlns:a16="http://schemas.microsoft.com/office/drawing/2014/main" id="{8A474391-1271-45F9-A39C-8641371AB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 descr="Изображение выглядит как снимок экрана, Цвет морской волны, вода, Бирюза&#10;&#10;Автоматически созданное описание">
            <a:extLst>
              <a:ext uri="{FF2B5EF4-FFF2-40B4-BE49-F238E27FC236}">
                <a16:creationId xmlns:a16="http://schemas.microsoft.com/office/drawing/2014/main" id="{98C7CB5E-F111-E865-F7C8-3525CBF78F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44" r="2562"/>
          <a:stretch/>
        </p:blipFill>
        <p:spPr>
          <a:xfrm>
            <a:off x="4743450" y="10"/>
            <a:ext cx="7448551" cy="6857990"/>
          </a:xfrm>
          <a:custGeom>
            <a:avLst/>
            <a:gdLst/>
            <a:ahLst/>
            <a:cxnLst/>
            <a:rect l="l" t="t" r="r" b="b"/>
            <a:pathLst>
              <a:path w="7448551" h="6858000">
                <a:moveTo>
                  <a:pt x="0" y="0"/>
                </a:moveTo>
                <a:lnTo>
                  <a:pt x="7448551" y="0"/>
                </a:lnTo>
                <a:lnTo>
                  <a:pt x="74485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Rectangle 14">
            <a:extLst>
              <a:ext uri="{FF2B5EF4-FFF2-40B4-BE49-F238E27FC236}">
                <a16:creationId xmlns:a16="http://schemas.microsoft.com/office/drawing/2014/main" id="{41AC6C06-99FE-4BA1-BC82-8406A424C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1" name="Oval 16">
            <a:extLst>
              <a:ext uri="{FF2B5EF4-FFF2-40B4-BE49-F238E27FC236}">
                <a16:creationId xmlns:a16="http://schemas.microsoft.com/office/drawing/2014/main" id="{7AEC842D-C905-4DEA-B1C3-CA51995C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1219" y="5433223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E6245392-C206-AB47-F5F2-2E26876A547A}"/>
              </a:ext>
            </a:extLst>
          </p:cNvPr>
          <p:cNvSpPr txBox="1">
            <a:spLocks/>
          </p:cNvSpPr>
          <p:nvPr/>
        </p:nvSpPr>
        <p:spPr>
          <a:xfrm>
            <a:off x="553619" y="2601119"/>
            <a:ext cx="3927600" cy="1655762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Производство индивидуальных витаминно-минеральных комплексов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9CE760-953C-FE27-253A-B3C22C4BC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9651" y="5553312"/>
            <a:ext cx="3570356" cy="1061877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>
                    <a:alpha val="60000"/>
                  </a:schemeClr>
                </a:solidFill>
              </a:rPr>
              <a:t>Молчанов Данил Алексеевич</a:t>
            </a:r>
          </a:p>
          <a:p>
            <a:r>
              <a:rPr lang="ru-RU" sz="2000" dirty="0">
                <a:solidFill>
                  <a:schemeClr val="tx1">
                    <a:alpha val="60000"/>
                  </a:schemeClr>
                </a:solidFill>
              </a:rPr>
              <a:t>Кошевой Илья 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276509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557EF-4F8E-4945-D35B-6B02A123E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1909" y="851338"/>
            <a:ext cx="8281987" cy="200894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FFFF"/>
                </a:solidFill>
                <a:effectLst/>
                <a:latin typeface="+mn-lt"/>
              </a:rPr>
              <a:t>Крупный и средний бизнес: </a:t>
            </a:r>
            <a:r>
              <a:rPr lang="ru-RU" sz="2000" dirty="0">
                <a:solidFill>
                  <a:srgbClr val="FFFFFF"/>
                </a:solidFill>
                <a:effectLst/>
                <a:latin typeface="+mn-lt"/>
              </a:rPr>
              <a:t>из-за дефицита витаминов сотрудники чаще болеют.</a:t>
            </a:r>
            <a:br>
              <a:rPr lang="ru-RU" sz="2000" dirty="0">
                <a:solidFill>
                  <a:srgbClr val="FFFFFF"/>
                </a:solidFill>
                <a:effectLst/>
                <a:latin typeface="+mn-lt"/>
              </a:rPr>
            </a:br>
            <a:r>
              <a:rPr lang="ru-RU" sz="2000" b="1" dirty="0">
                <a:solidFill>
                  <a:srgbClr val="FFFFFF"/>
                </a:solidFill>
                <a:effectLst/>
                <a:latin typeface="+mn-lt"/>
              </a:rPr>
              <a:t>Физические лица: </a:t>
            </a:r>
            <a:r>
              <a:rPr lang="ru-RU" sz="2000" dirty="0">
                <a:solidFill>
                  <a:srgbClr val="FFFFFF"/>
                </a:solidFill>
                <a:effectLst/>
                <a:latin typeface="+mn-lt"/>
              </a:rPr>
              <a:t>дефицит витаминов ухудшает здоровье, общее самочувствие и восстановительные способности организма.</a:t>
            </a:r>
            <a:br>
              <a:rPr lang="ru-RU" sz="2000" dirty="0">
                <a:solidFill>
                  <a:srgbClr val="FFFFFF"/>
                </a:solidFill>
                <a:effectLst/>
                <a:latin typeface="+mn-lt"/>
              </a:rPr>
            </a:br>
            <a:r>
              <a:rPr lang="ru-RU" sz="2000" b="1" dirty="0">
                <a:solidFill>
                  <a:srgbClr val="FFFFFF"/>
                </a:solidFill>
                <a:effectLst/>
                <a:latin typeface="+mn-lt"/>
              </a:rPr>
              <a:t>Клиники: </a:t>
            </a:r>
            <a:r>
              <a:rPr lang="ru-RU" sz="2000" dirty="0">
                <a:solidFill>
                  <a:srgbClr val="FFFFFF"/>
                </a:solidFill>
                <a:effectLst/>
                <a:latin typeface="+mn-lt"/>
              </a:rPr>
              <a:t>из-за дефицита витаминов пациенты дольше восстанавливаются</a:t>
            </a:r>
            <a:endParaRPr lang="ru-RU" sz="5400" dirty="0"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E2B9DE-ABC7-1E56-2F77-49345B63D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1907" y="5500632"/>
            <a:ext cx="8281989" cy="830997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FFFF"/>
                </a:solidFill>
              </a:rPr>
              <a:t>Н</a:t>
            </a:r>
            <a:r>
              <a:rPr lang="ru-RU" dirty="0">
                <a:solidFill>
                  <a:srgbClr val="FFFFFF"/>
                </a:solidFill>
                <a:effectLst/>
              </a:rPr>
              <a:t>изкая эффективность приема и назначения витаминов и минералов.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4DD1B4-8E87-472D-C727-1BF3F9FCA3C0}"/>
              </a:ext>
            </a:extLst>
          </p:cNvPr>
          <p:cNvSpPr txBox="1"/>
          <p:nvPr/>
        </p:nvSpPr>
        <p:spPr>
          <a:xfrm>
            <a:off x="3153103" y="216711"/>
            <a:ext cx="1547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+mj-lt"/>
              </a:rPr>
              <a:t>Клиенты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065591-8D10-CA1A-5D4B-0F00CA1FBE61}"/>
              </a:ext>
            </a:extLst>
          </p:cNvPr>
          <p:cNvSpPr txBox="1"/>
          <p:nvPr/>
        </p:nvSpPr>
        <p:spPr>
          <a:xfrm>
            <a:off x="3153103" y="3357562"/>
            <a:ext cx="3292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FFFF"/>
                </a:solidFill>
                <a:effectLst/>
                <a:latin typeface="+mj-lt"/>
              </a:rPr>
              <a:t>С чем сталкиваются</a:t>
            </a:r>
          </a:p>
        </p:txBody>
      </p:sp>
      <p:pic>
        <p:nvPicPr>
          <p:cNvPr id="1028" name="Picture 4" descr="52 ">
            <a:extLst>
              <a:ext uri="{FF2B5EF4-FFF2-40B4-BE49-F238E27FC236}">
                <a16:creationId xmlns:a16="http://schemas.microsoft.com/office/drawing/2014/main" id="{BAB80C33-ABC9-49D8-65D4-9C1250B83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47" y="3880782"/>
            <a:ext cx="1113988" cy="111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Отзыв клиента ">
            <a:extLst>
              <a:ext uri="{FF2B5EF4-FFF2-40B4-BE49-F238E27FC236}">
                <a16:creationId xmlns:a16="http://schemas.microsoft.com/office/drawing/2014/main" id="{3957200F-A407-0F30-614C-3A0DFAB52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47" y="1112947"/>
            <a:ext cx="1113988" cy="111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86">
            <a:extLst>
              <a:ext uri="{FF2B5EF4-FFF2-40B4-BE49-F238E27FC236}">
                <a16:creationId xmlns:a16="http://schemas.microsoft.com/office/drawing/2014/main" id="{57A74506-068E-066A-32E9-286D128B3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47" y="5338653"/>
            <a:ext cx="1113988" cy="111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D329C5-A9DD-AE2F-BA43-C3FB85D8AF8F}"/>
              </a:ext>
            </a:extLst>
          </p:cNvPr>
          <p:cNvSpPr txBox="1"/>
          <p:nvPr/>
        </p:nvSpPr>
        <p:spPr>
          <a:xfrm>
            <a:off x="3621907" y="4022277"/>
            <a:ext cx="7770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</a:rPr>
              <a:t>Не всегда получается успешно подобрать качественные и действенные продукты.</a:t>
            </a:r>
          </a:p>
        </p:txBody>
      </p:sp>
    </p:spTree>
    <p:extLst>
      <p:ext uri="{BB962C8B-B14F-4D97-AF65-F5344CB8AC3E}">
        <p14:creationId xmlns:p14="http://schemas.microsoft.com/office/powerpoint/2010/main" val="1709037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FFFF"/>
                </a:solidFill>
                <a:effectLst/>
                <a:latin typeface="+mj-lt"/>
              </a:rPr>
              <a:t>Описание решения/продукт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2E3B9D-DF1F-F3E5-11FD-E74B7EC45FE8}"/>
              </a:ext>
            </a:extLst>
          </p:cNvPr>
          <p:cNvSpPr txBox="1"/>
          <p:nvPr/>
        </p:nvSpPr>
        <p:spPr>
          <a:xfrm>
            <a:off x="749623" y="973981"/>
            <a:ext cx="31872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FFFFFF"/>
                </a:solidFill>
                <a:latin typeface="+mj-lt"/>
              </a:rPr>
              <a:t>С</a:t>
            </a:r>
            <a:r>
              <a:rPr lang="ru-RU" sz="2000" dirty="0">
                <a:solidFill>
                  <a:srgbClr val="FFFFFF"/>
                </a:solidFill>
                <a:effectLst/>
                <a:latin typeface="+mj-lt"/>
              </a:rPr>
              <a:t>тадия</a:t>
            </a:r>
            <a:r>
              <a:rPr lang="en-US" sz="2000" dirty="0">
                <a:solidFill>
                  <a:srgbClr val="FFFFFF"/>
                </a:solidFill>
                <a:effectLst/>
                <a:latin typeface="+mj-lt"/>
              </a:rPr>
              <a:t>:</a:t>
            </a:r>
            <a:r>
              <a:rPr lang="ru-RU" sz="2000" dirty="0">
                <a:solidFill>
                  <a:srgbClr val="FFFFFF"/>
                </a:solidFill>
                <a:effectLst/>
                <a:latin typeface="+mj-lt"/>
              </a:rPr>
              <a:t> тестирование идеи</a:t>
            </a:r>
          </a:p>
          <a:p>
            <a:endParaRPr lang="ru-RU" sz="2000" dirty="0">
              <a:latin typeface="+mj-lt"/>
            </a:endParaRPr>
          </a:p>
        </p:txBody>
      </p:sp>
      <p:pic>
        <p:nvPicPr>
          <p:cNvPr id="2050" name="Picture 2" descr="Лекарство sticker">
            <a:extLst>
              <a:ext uri="{FF2B5EF4-FFF2-40B4-BE49-F238E27FC236}">
                <a16:creationId xmlns:a16="http://schemas.microsoft.com/office/drawing/2014/main" id="{2B7E6B88-82BC-6FDB-F096-03E61E837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48" y="4114294"/>
            <a:ext cx="3045117" cy="304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9E50F9-BCF7-6891-F92B-003AA2D388AE}"/>
              </a:ext>
            </a:extLst>
          </p:cNvPr>
          <p:cNvSpPr txBox="1"/>
          <p:nvPr/>
        </p:nvSpPr>
        <p:spPr>
          <a:xfrm>
            <a:off x="819746" y="3624833"/>
            <a:ext cx="2903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И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сключает контрафакт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88485-3F9A-FAF0-B079-D5B1B574FA0E}"/>
              </a:ext>
            </a:extLst>
          </p:cNvPr>
          <p:cNvSpPr txBox="1"/>
          <p:nvPr/>
        </p:nvSpPr>
        <p:spPr>
          <a:xfrm>
            <a:off x="4024087" y="2971151"/>
            <a:ext cx="33291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Индивидуальная дозировка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707B6C-E00B-4F56-4CFA-F20F262BF2CD}"/>
              </a:ext>
            </a:extLst>
          </p:cNvPr>
          <p:cNvSpPr txBox="1"/>
          <p:nvPr/>
        </p:nvSpPr>
        <p:spPr>
          <a:xfrm>
            <a:off x="8152081" y="3624833"/>
            <a:ext cx="30611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FF"/>
                </a:solidFill>
                <a:latin typeface="Helvetica Neue" panose="02000503000000020004" pitchFamily="2" charset="0"/>
              </a:rPr>
              <a:t>Высокоусвояемые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 формы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5DE3B2-A67F-6C8F-72FC-A937D059C2DA}"/>
              </a:ext>
            </a:extLst>
          </p:cNvPr>
          <p:cNvSpPr txBox="1"/>
          <p:nvPr/>
        </p:nvSpPr>
        <p:spPr>
          <a:xfrm>
            <a:off x="4839661" y="5267520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О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дна капсула</a:t>
            </a:r>
          </a:p>
        </p:txBody>
      </p:sp>
      <p:pic>
        <p:nvPicPr>
          <p:cNvPr id="2054" name="Picture 6" descr="Дозировка ">
            <a:extLst>
              <a:ext uri="{FF2B5EF4-FFF2-40B4-BE49-F238E27FC236}">
                <a16:creationId xmlns:a16="http://schemas.microsoft.com/office/drawing/2014/main" id="{7E35BC5C-5541-00DF-DE44-2C5D7138A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265" y="4454720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Подделка ">
            <a:extLst>
              <a:ext uri="{FF2B5EF4-FFF2-40B4-BE49-F238E27FC236}">
                <a16:creationId xmlns:a16="http://schemas.microsoft.com/office/drawing/2014/main" id="{AE6919BB-74F5-4FBB-7073-BB0B0150B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76" y="2796104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Диета ">
            <a:extLst>
              <a:ext uri="{FF2B5EF4-FFF2-40B4-BE49-F238E27FC236}">
                <a16:creationId xmlns:a16="http://schemas.microsoft.com/office/drawing/2014/main" id="{08B206A7-7638-55BF-7768-0F2FEECFE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250" y="2796104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Сотрудник">
            <a:extLst>
              <a:ext uri="{FF2B5EF4-FFF2-40B4-BE49-F238E27FC236}">
                <a16:creationId xmlns:a16="http://schemas.microsoft.com/office/drawing/2014/main" id="{5ABFEDB5-E84F-C574-3DA5-6AADE2668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317" y="2158351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8420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FFFF"/>
                </a:solidFill>
                <a:effectLst/>
                <a:latin typeface="+mj-lt"/>
              </a:rPr>
              <a:t>Описание решения/продукт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2E3B9D-DF1F-F3E5-11FD-E74B7EC45FE8}"/>
              </a:ext>
            </a:extLst>
          </p:cNvPr>
          <p:cNvSpPr txBox="1"/>
          <p:nvPr/>
        </p:nvSpPr>
        <p:spPr>
          <a:xfrm>
            <a:off x="749623" y="973981"/>
            <a:ext cx="14059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FFFFFF"/>
                </a:solidFill>
                <a:latin typeface="+mj-lt"/>
              </a:rPr>
              <a:t>Технология</a:t>
            </a:r>
            <a:endParaRPr lang="ru-RU" sz="2000" dirty="0">
              <a:solidFill>
                <a:srgbClr val="FFFFFF"/>
              </a:solidFill>
              <a:effectLst/>
              <a:latin typeface="+mj-lt"/>
            </a:endParaRPr>
          </a:p>
          <a:p>
            <a:endParaRPr lang="ru-RU" sz="2000" dirty="0">
              <a:latin typeface="+mj-lt"/>
            </a:endParaRPr>
          </a:p>
        </p:txBody>
      </p:sp>
      <p:pic>
        <p:nvPicPr>
          <p:cNvPr id="2050" name="Picture 2" descr="Лекарство sticker">
            <a:extLst>
              <a:ext uri="{FF2B5EF4-FFF2-40B4-BE49-F238E27FC236}">
                <a16:creationId xmlns:a16="http://schemas.microsoft.com/office/drawing/2014/main" id="{2B7E6B88-82BC-6FDB-F096-03E61E837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48" y="4114294"/>
            <a:ext cx="3045117" cy="304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абельная катушка ">
            <a:extLst>
              <a:ext uri="{FF2B5EF4-FFF2-40B4-BE49-F238E27FC236}">
                <a16:creationId xmlns:a16="http://schemas.microsoft.com/office/drawing/2014/main" id="{4C541891-1092-AA33-5016-8EAD1D45B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365" y="2199915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орошок ">
            <a:extLst>
              <a:ext uri="{FF2B5EF4-FFF2-40B4-BE49-F238E27FC236}">
                <a16:creationId xmlns:a16="http://schemas.microsoft.com/office/drawing/2014/main" id="{2531B812-5C5E-8C60-B10D-0ECE97A17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63" y="2728028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3д принтер ">
            <a:extLst>
              <a:ext uri="{FF2B5EF4-FFF2-40B4-BE49-F238E27FC236}">
                <a16:creationId xmlns:a16="http://schemas.microsoft.com/office/drawing/2014/main" id="{8C78353B-D0EA-3A8D-00D8-347250392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117" y="2197287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Витамин ">
            <a:extLst>
              <a:ext uri="{FF2B5EF4-FFF2-40B4-BE49-F238E27FC236}">
                <a16:creationId xmlns:a16="http://schemas.microsoft.com/office/drawing/2014/main" id="{D8CD33C1-0978-BBE0-62AF-7573CC99C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616" y="4937689"/>
            <a:ext cx="812801" cy="81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ECC9FD-CE73-03FE-CFF4-BC8030B77021}"/>
              </a:ext>
            </a:extLst>
          </p:cNvPr>
          <p:cNvSpPr txBox="1"/>
          <p:nvPr/>
        </p:nvSpPr>
        <p:spPr>
          <a:xfrm>
            <a:off x="4583696" y="5745849"/>
            <a:ext cx="240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Капсула с витаминами</a:t>
            </a:r>
          </a:p>
        </p:txBody>
      </p:sp>
      <p:pic>
        <p:nvPicPr>
          <p:cNvPr id="3084" name="Picture 12" descr="Добавить кнопку ">
            <a:extLst>
              <a:ext uri="{FF2B5EF4-FFF2-40B4-BE49-F238E27FC236}">
                <a16:creationId xmlns:a16="http://schemas.microsoft.com/office/drawing/2014/main" id="{867DAAF9-2B2D-4D97-C150-9B5437B4E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900" y="3046702"/>
            <a:ext cx="602965" cy="60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Добавить кнопку ">
            <a:extLst>
              <a:ext uri="{FF2B5EF4-FFF2-40B4-BE49-F238E27FC236}">
                <a16:creationId xmlns:a16="http://schemas.microsoft.com/office/drawing/2014/main" id="{7E083430-D625-D223-A8F1-A6E0C2CF9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746" y="3052596"/>
            <a:ext cx="602965" cy="60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Добавить кнопку ">
            <a:extLst>
              <a:ext uri="{FF2B5EF4-FFF2-40B4-BE49-F238E27FC236}">
                <a16:creationId xmlns:a16="http://schemas.microsoft.com/office/drawing/2014/main" id="{CACA35A5-846B-6303-59EE-92F785157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739" y="2531463"/>
            <a:ext cx="602965" cy="60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Электрический миксер ">
            <a:extLst>
              <a:ext uri="{FF2B5EF4-FFF2-40B4-BE49-F238E27FC236}">
                <a16:creationId xmlns:a16="http://schemas.microsoft.com/office/drawing/2014/main" id="{EB292B38-E59D-F6BD-99FE-73BFD56A9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103" y="2728028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62253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FFFF"/>
                </a:solidFill>
                <a:effectLst/>
                <a:latin typeface="+mj-lt"/>
              </a:rPr>
              <a:t>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D28A0C-E72D-F94C-0323-4B69270DD400}"/>
              </a:ext>
            </a:extLst>
          </p:cNvPr>
          <p:cNvSpPr txBox="1"/>
          <p:nvPr/>
        </p:nvSpPr>
        <p:spPr>
          <a:xfrm>
            <a:off x="3707525" y="2036858"/>
            <a:ext cx="666618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По данным </a:t>
            </a:r>
            <a:r>
              <a:rPr lang="en" sz="2000" dirty="0"/>
              <a:t>DSM Group </a:t>
            </a:r>
            <a:r>
              <a:rPr lang="ru-RU" sz="2000" dirty="0"/>
              <a:t>в 2023 году рынок БАД составил </a:t>
            </a:r>
            <a:r>
              <a:rPr lang="ru-RU" sz="2000" b="1" dirty="0"/>
              <a:t>150 </a:t>
            </a:r>
            <a:r>
              <a:rPr lang="ru-RU" sz="2000" b="1" dirty="0" err="1"/>
              <a:t>млрд.рублей</a:t>
            </a:r>
            <a:r>
              <a:rPr lang="ru-RU" sz="2000" dirty="0"/>
              <a:t>. 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Среднегодовые темпы роста за последние 4 года составили </a:t>
            </a:r>
            <a:r>
              <a:rPr lang="ru-RU" sz="2000" b="1" dirty="0"/>
              <a:t>19%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 Уровень потребления БАДов растет. Исследование Смарт Консалт показало </a:t>
            </a:r>
            <a:r>
              <a:rPr lang="ru-RU" sz="2000" b="1" dirty="0"/>
              <a:t>рост</a:t>
            </a:r>
            <a:r>
              <a:rPr lang="ru-RU" sz="2000" dirty="0"/>
              <a:t> потребления на </a:t>
            </a:r>
            <a:r>
              <a:rPr lang="ru-RU" sz="2000" b="1" dirty="0"/>
              <a:t>24%</a:t>
            </a:r>
            <a:r>
              <a:rPr lang="ru-RU" sz="2000" dirty="0"/>
              <a:t> в 2022 году.</a:t>
            </a:r>
          </a:p>
        </p:txBody>
      </p:sp>
      <p:pic>
        <p:nvPicPr>
          <p:cNvPr id="4098" name="Picture 2" descr="Рубль ">
            <a:extLst>
              <a:ext uri="{FF2B5EF4-FFF2-40B4-BE49-F238E27FC236}">
                <a16:creationId xmlns:a16="http://schemas.microsoft.com/office/drawing/2014/main" id="{5C3E0793-5E13-139B-E9E5-8B23E4549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178" y="1778302"/>
            <a:ext cx="1324304" cy="132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Анализ рынка ">
            <a:extLst>
              <a:ext uri="{FF2B5EF4-FFF2-40B4-BE49-F238E27FC236}">
                <a16:creationId xmlns:a16="http://schemas.microsoft.com/office/drawing/2014/main" id="{5E7541BC-A98B-F8C8-1F70-23EB2F3BE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696" y="3621907"/>
            <a:ext cx="1205186" cy="120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87114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FFFF"/>
                </a:solidFill>
                <a:effectLst/>
                <a:latin typeface="+mj-lt"/>
              </a:rPr>
              <a:t>Рынок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5FD04-FB5F-BC92-D7E6-A25A6F2FFAD3}"/>
              </a:ext>
            </a:extLst>
          </p:cNvPr>
          <p:cNvSpPr txBox="1"/>
          <p:nvPr/>
        </p:nvSpPr>
        <p:spPr>
          <a:xfrm>
            <a:off x="578644" y="907046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Оценка рынка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7BC-23E6-CBF0-2066-A70706382B92}"/>
              </a:ext>
            </a:extLst>
          </p:cNvPr>
          <p:cNvSpPr txBox="1"/>
          <p:nvPr/>
        </p:nvSpPr>
        <p:spPr>
          <a:xfrm>
            <a:off x="2394939" y="1753406"/>
            <a:ext cx="97970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5 крупнейших </a:t>
            </a:r>
            <a:r>
              <a:rPr lang="ru-RU" dirty="0"/>
              <a:t>производителей составляют занимают </a:t>
            </a:r>
            <a:r>
              <a:rPr lang="ru-RU" b="1" dirty="0"/>
              <a:t>33% </a:t>
            </a:r>
            <a:r>
              <a:rPr lang="ru-RU" dirty="0"/>
              <a:t>рынке, всего на рынке более </a:t>
            </a:r>
            <a:r>
              <a:rPr lang="ru-RU" b="1" dirty="0"/>
              <a:t>1000</a:t>
            </a:r>
            <a:r>
              <a:rPr lang="ru-RU" dirty="0"/>
              <a:t> производителей</a:t>
            </a:r>
            <a:r>
              <a:rPr lang="en-US" dirty="0"/>
              <a:t>*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Фактическая емкость рынка витаминов и минералов = </a:t>
            </a:r>
            <a:r>
              <a:rPr lang="ru-RU" b="1" dirty="0"/>
              <a:t>50.46 </a:t>
            </a:r>
            <a:r>
              <a:rPr lang="ru-RU" b="1" dirty="0" err="1"/>
              <a:t>млрд.рублей</a:t>
            </a:r>
            <a:r>
              <a:rPr lang="en-US" dirty="0"/>
              <a:t>*</a:t>
            </a:r>
            <a:endParaRPr lang="ru-RU" dirty="0"/>
          </a:p>
          <a:p>
            <a:endParaRPr lang="ru-RU" dirty="0"/>
          </a:p>
          <a:p>
            <a:r>
              <a:rPr lang="ru-RU" dirty="0"/>
              <a:t>Доступная емкость рынка = </a:t>
            </a:r>
            <a:r>
              <a:rPr lang="ru-RU" b="1" dirty="0"/>
              <a:t>2,55</a:t>
            </a:r>
            <a:r>
              <a:rPr lang="ru-RU" dirty="0"/>
              <a:t> млрд. Рублей</a:t>
            </a:r>
            <a:r>
              <a:rPr lang="en-US" dirty="0"/>
              <a:t>**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EAF6BD-93B5-C8DA-3157-AF6030DED224}"/>
              </a:ext>
            </a:extLst>
          </p:cNvPr>
          <p:cNvSpPr txBox="1"/>
          <p:nvPr/>
        </p:nvSpPr>
        <p:spPr>
          <a:xfrm>
            <a:off x="9215736" y="5982248"/>
            <a:ext cx="23217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*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Данные </a:t>
            </a:r>
            <a:r>
              <a:rPr lang="en" sz="16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ApharRM</a:t>
            </a:r>
            <a:endParaRPr lang="en" sz="16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373E55-79A5-89BE-7517-E26304673D4C}"/>
              </a:ext>
            </a:extLst>
          </p:cNvPr>
          <p:cNvSpPr txBox="1"/>
          <p:nvPr/>
        </p:nvSpPr>
        <p:spPr>
          <a:xfrm>
            <a:off x="9215736" y="6420815"/>
            <a:ext cx="29762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**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Наш опрос+ данные "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Ситиус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"</a:t>
            </a:r>
          </a:p>
        </p:txBody>
      </p:sp>
      <p:pic>
        <p:nvPicPr>
          <p:cNvPr id="7172" name="Picture 4" descr="Глобальный рынок ">
            <a:extLst>
              <a:ext uri="{FF2B5EF4-FFF2-40B4-BE49-F238E27FC236}">
                <a16:creationId xmlns:a16="http://schemas.microsoft.com/office/drawing/2014/main" id="{CD522E6C-3880-6BF5-7A14-2036C62F0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58" y="1585240"/>
            <a:ext cx="868855" cy="86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График ">
            <a:extLst>
              <a:ext uri="{FF2B5EF4-FFF2-40B4-BE49-F238E27FC236}">
                <a16:creationId xmlns:a16="http://schemas.microsoft.com/office/drawing/2014/main" id="{77BE7FF3-7158-8BC5-19B5-589DAB902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76" y="2694932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19F43D-EDEA-82D2-207D-B7F62ABF23D3}"/>
              </a:ext>
            </a:extLst>
          </p:cNvPr>
          <p:cNvSpPr txBox="1"/>
          <p:nvPr/>
        </p:nvSpPr>
        <p:spPr>
          <a:xfrm>
            <a:off x="2394939" y="4566801"/>
            <a:ext cx="9734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Системный шрифт, обычный"/>
              <a:buChar char="✓"/>
            </a:pPr>
            <a:r>
              <a:rPr lang="ru-RU" dirty="0">
                <a:solidFill>
                  <a:srgbClr val="FFFFFF"/>
                </a:solidFill>
                <a:effectLst/>
              </a:rPr>
              <a:t>Наше предложение позволяет нам обслуживать нишевую аудиторию</a:t>
            </a:r>
            <a:br>
              <a:rPr lang="ru-RU" dirty="0">
                <a:solidFill>
                  <a:srgbClr val="FFFFFF"/>
                </a:solidFill>
                <a:effectLst/>
              </a:rPr>
            </a:br>
            <a:endParaRPr lang="ru-RU" dirty="0">
              <a:solidFill>
                <a:srgbClr val="FFFFFF"/>
              </a:solidFill>
              <a:effectLst/>
            </a:endParaRPr>
          </a:p>
          <a:p>
            <a:pPr marL="285750" indent="-285750">
              <a:buFont typeface="Системный шрифт, обычный"/>
              <a:buChar char="✓"/>
            </a:pPr>
            <a:r>
              <a:rPr lang="ru-RU" dirty="0">
                <a:solidFill>
                  <a:srgbClr val="FFFFFF"/>
                </a:solidFill>
                <a:effectLst/>
              </a:rPr>
              <a:t>Контроль продаж</a:t>
            </a:r>
          </a:p>
          <a:p>
            <a:pPr marL="285750" indent="-285750">
              <a:buFont typeface="Системный шрифт, обычный"/>
              <a:buChar char="✓"/>
            </a:pPr>
            <a:endParaRPr lang="ru-RU" dirty="0">
              <a:solidFill>
                <a:srgbClr val="FFFFFF"/>
              </a:solidFill>
              <a:effectLst/>
            </a:endParaRPr>
          </a:p>
          <a:p>
            <a:pPr marL="285750" indent="-285750">
              <a:buFont typeface="Системный шрифт, обычный"/>
              <a:buChar char="✓"/>
            </a:pPr>
            <a:r>
              <a:rPr lang="ru-RU" dirty="0">
                <a:solidFill>
                  <a:srgbClr val="FFFFFF"/>
                </a:solidFill>
                <a:effectLst/>
              </a:rPr>
              <a:t>Зачаточное состояние рынка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2C9D8B-4075-06C7-1C8D-A285CF5241A9}"/>
              </a:ext>
            </a:extLst>
          </p:cNvPr>
          <p:cNvSpPr txBox="1"/>
          <p:nvPr/>
        </p:nvSpPr>
        <p:spPr>
          <a:xfrm>
            <a:off x="578644" y="3735238"/>
            <a:ext cx="9590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Почему мы получим свою долю рынка</a:t>
            </a:r>
          </a:p>
        </p:txBody>
      </p:sp>
      <p:pic>
        <p:nvPicPr>
          <p:cNvPr id="7176" name="Picture 8" descr="Преимущество ">
            <a:extLst>
              <a:ext uri="{FF2B5EF4-FFF2-40B4-BE49-F238E27FC236}">
                <a16:creationId xmlns:a16="http://schemas.microsoft.com/office/drawing/2014/main" id="{F810856E-E24B-4ADD-32A6-B2543969F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" y="4701408"/>
            <a:ext cx="1208115" cy="120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302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FFFF"/>
                </a:solidFill>
                <a:latin typeface="+mj-lt"/>
              </a:rPr>
              <a:t>Конкуренты</a:t>
            </a:r>
            <a:endParaRPr lang="ru-RU" sz="3200" dirty="0">
              <a:solidFill>
                <a:srgbClr val="FFFFFF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6CE819-DC0F-CE38-7660-EDCF32A61657}"/>
              </a:ext>
            </a:extLst>
          </p:cNvPr>
          <p:cNvSpPr txBox="1"/>
          <p:nvPr/>
        </p:nvSpPr>
        <p:spPr>
          <a:xfrm>
            <a:off x="4141076" y="1343336"/>
            <a:ext cx="2238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>
                <a:solidFill>
                  <a:srgbClr val="FFFFFF"/>
                </a:solidFill>
                <a:effectLst/>
              </a:rPr>
              <a:t>Liposomal Vitamins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3EAEB-18F3-9299-7598-8C2EB0EF57C7}"/>
              </a:ext>
            </a:extLst>
          </p:cNvPr>
          <p:cNvSpPr txBox="1"/>
          <p:nvPr/>
        </p:nvSpPr>
        <p:spPr>
          <a:xfrm>
            <a:off x="3321269" y="2047640"/>
            <a:ext cx="819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 err="1">
                <a:solidFill>
                  <a:srgbClr val="FFFFFF"/>
                </a:solidFill>
                <a:effectLst/>
              </a:rPr>
              <a:t>Halsa</a:t>
            </a:r>
            <a:r>
              <a:rPr lang="en" dirty="0">
                <a:solidFill>
                  <a:srgbClr val="FFFFFF"/>
                </a:solidFill>
                <a:effectLst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3143A5-F3B3-8793-BE7A-52664F5A0487}"/>
              </a:ext>
            </a:extLst>
          </p:cNvPr>
          <p:cNvSpPr txBox="1"/>
          <p:nvPr/>
        </p:nvSpPr>
        <p:spPr>
          <a:xfrm>
            <a:off x="6379779" y="2017133"/>
            <a:ext cx="1093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 err="1">
                <a:solidFill>
                  <a:srgbClr val="FFFFFF"/>
                </a:solidFill>
                <a:effectLst/>
              </a:rPr>
              <a:t>Vitobox</a:t>
            </a:r>
            <a:endParaRPr lang="en" dirty="0">
              <a:solidFill>
                <a:srgbClr val="FFFFFF"/>
              </a:solidFill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483249-9398-E81E-9DF8-3E3B8A2BCE2A}"/>
              </a:ext>
            </a:extLst>
          </p:cNvPr>
          <p:cNvSpPr txBox="1"/>
          <p:nvPr/>
        </p:nvSpPr>
        <p:spPr>
          <a:xfrm>
            <a:off x="7472855" y="1343336"/>
            <a:ext cx="903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 err="1">
                <a:solidFill>
                  <a:srgbClr val="FFFFFF"/>
                </a:solidFill>
                <a:effectLst/>
              </a:rPr>
              <a:t>Bioniq</a:t>
            </a:r>
            <a:endParaRPr lang="en" dirty="0">
              <a:solidFill>
                <a:srgbClr val="FFFFFF"/>
              </a:solidFill>
              <a:effectLst/>
            </a:endParaRPr>
          </a:p>
        </p:txBody>
      </p:sp>
      <p:pic>
        <p:nvPicPr>
          <p:cNvPr id="8194" name="Picture 2" descr="Конкуренция ">
            <a:extLst>
              <a:ext uri="{FF2B5EF4-FFF2-40B4-BE49-F238E27FC236}">
                <a16:creationId xmlns:a16="http://schemas.microsoft.com/office/drawing/2014/main" id="{40AC6E13-9526-4153-D33E-70012BAA0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07" y="1463136"/>
            <a:ext cx="1076676" cy="107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D7CDCB0-D66B-46E6-4BE0-FA6FB0FF119E}"/>
              </a:ext>
            </a:extLst>
          </p:cNvPr>
          <p:cNvSpPr txBox="1"/>
          <p:nvPr/>
        </p:nvSpPr>
        <p:spPr>
          <a:xfrm>
            <a:off x="720845" y="3429000"/>
            <a:ext cx="3226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Конкурентные преимущества</a:t>
            </a:r>
          </a:p>
        </p:txBody>
      </p:sp>
      <p:pic>
        <p:nvPicPr>
          <p:cNvPr id="8196" name="Picture 4" descr="Позиционирование на рынке ">
            <a:extLst>
              <a:ext uri="{FF2B5EF4-FFF2-40B4-BE49-F238E27FC236}">
                <a16:creationId xmlns:a16="http://schemas.microsoft.com/office/drawing/2014/main" id="{66C2AA5D-DAC1-D414-2641-AA07AA75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19" y="4391390"/>
            <a:ext cx="1334750" cy="133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281135B-BB25-E619-FD3C-29CA3756C7F4}"/>
              </a:ext>
            </a:extLst>
          </p:cNvPr>
          <p:cNvSpPr txBox="1"/>
          <p:nvPr/>
        </p:nvSpPr>
        <p:spPr>
          <a:xfrm>
            <a:off x="4763575" y="40220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</a:rPr>
              <a:t>Индивидуальные дозировки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59656F-5E83-9419-D4BF-DF02089FAE71}"/>
              </a:ext>
            </a:extLst>
          </p:cNvPr>
          <p:cNvSpPr txBox="1"/>
          <p:nvPr/>
        </p:nvSpPr>
        <p:spPr>
          <a:xfrm>
            <a:off x="4763575" y="508348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</a:rPr>
              <a:t>Высокоэффективные формы витаминов и технологии доставки веществ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04CF85-6106-4778-C957-8384156FA81C}"/>
              </a:ext>
            </a:extLst>
          </p:cNvPr>
          <p:cNvSpPr txBox="1"/>
          <p:nvPr/>
        </p:nvSpPr>
        <p:spPr>
          <a:xfrm>
            <a:off x="4763575" y="594037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</a:rPr>
              <a:t>Одна капсула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770A90-7602-CCF6-DE38-AAEE3FC98FDC}"/>
              </a:ext>
            </a:extLst>
          </p:cNvPr>
          <p:cNvSpPr txBox="1"/>
          <p:nvPr/>
        </p:nvSpPr>
        <p:spPr>
          <a:xfrm>
            <a:off x="4763575" y="44809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</a:rPr>
              <a:t>Стоимость</a:t>
            </a:r>
          </a:p>
        </p:txBody>
      </p:sp>
    </p:spTree>
    <p:extLst>
      <p:ext uri="{BB962C8B-B14F-4D97-AF65-F5344CB8AC3E}">
        <p14:creationId xmlns:p14="http://schemas.microsoft.com/office/powerpoint/2010/main" val="24631327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4" grpId="0"/>
      <p:bldP spid="26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effectLst/>
                <a:latin typeface="+mj-lt"/>
              </a:rPr>
              <a:t>Бизнес-модель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EC7E71-A3EA-2586-92DD-7AD838ABF585}"/>
              </a:ext>
            </a:extLst>
          </p:cNvPr>
          <p:cNvSpPr txBox="1"/>
          <p:nvPr/>
        </p:nvSpPr>
        <p:spPr>
          <a:xfrm>
            <a:off x="2861545" y="1350547"/>
            <a:ext cx="8122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Модель монетизации: Подписки, клиент оформляет подписку на месяц. 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7A7A19-6EB1-60FE-4F9D-9F24AD03A2FF}"/>
              </a:ext>
            </a:extLst>
          </p:cNvPr>
          <p:cNvSpPr txBox="1"/>
          <p:nvPr/>
        </p:nvSpPr>
        <p:spPr>
          <a:xfrm>
            <a:off x="1565071" y="2133486"/>
            <a:ext cx="8151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Модель продаж: Прямые онлайн-продажи для сегментов </a:t>
            </a:r>
            <a:r>
              <a:rPr lang="en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B2C, B2B, B2G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30F51F-17C7-EC92-D234-12BB6C5AC0FC}"/>
              </a:ext>
            </a:extLst>
          </p:cNvPr>
          <p:cNvSpPr txBox="1"/>
          <p:nvPr/>
        </p:nvSpPr>
        <p:spPr>
          <a:xfrm>
            <a:off x="2904875" y="3023798"/>
            <a:ext cx="4265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Партнеры: Медицинские учреждения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6D337-49D1-E584-EB7F-65B09CA8BCA9}"/>
              </a:ext>
            </a:extLst>
          </p:cNvPr>
          <p:cNvSpPr txBox="1"/>
          <p:nvPr/>
        </p:nvSpPr>
        <p:spPr>
          <a:xfrm>
            <a:off x="1565071" y="3699684"/>
            <a:ext cx="100498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Каналы привлечения: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Онлайн: Коллаборации и реклама у блогеров, снимающих на тему здоровья и </a:t>
            </a:r>
            <a:r>
              <a:rPr lang="ru-RU" dirty="0" err="1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биохакинга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, таргетинг, новостные издания, социальные сети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Офлайн: наружная реклама в спортивных центрах, медицинских организациях, центрах планирования семьи.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304FB3-EEBF-0D65-9937-8C6F9056956D}"/>
              </a:ext>
            </a:extLst>
          </p:cNvPr>
          <p:cNvSpPr txBox="1"/>
          <p:nvPr/>
        </p:nvSpPr>
        <p:spPr>
          <a:xfrm>
            <a:off x="2861545" y="5589051"/>
            <a:ext cx="8618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Коммуникация: Чат-бот в социальных сетях, блог в социальных сетях, онлайн-поддержка</a:t>
            </a:r>
          </a:p>
        </p:txBody>
      </p:sp>
      <p:pic>
        <p:nvPicPr>
          <p:cNvPr id="11268" name="Picture 4" descr="Подписка ">
            <a:extLst>
              <a:ext uri="{FF2B5EF4-FFF2-40B4-BE49-F238E27FC236}">
                <a16:creationId xmlns:a16="http://schemas.microsoft.com/office/drawing/2014/main" id="{8B1F3292-072D-4E58-6988-17FE403AE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071" y="1291714"/>
            <a:ext cx="705164" cy="70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Цены ">
            <a:extLst>
              <a:ext uri="{FF2B5EF4-FFF2-40B4-BE49-F238E27FC236}">
                <a16:creationId xmlns:a16="http://schemas.microsoft.com/office/drawing/2014/main" id="{096DD33A-C68E-7DAD-16DA-8646D48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71" y="2028306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Партнер ">
            <a:extLst>
              <a:ext uri="{FF2B5EF4-FFF2-40B4-BE49-F238E27FC236}">
                <a16:creationId xmlns:a16="http://schemas.microsoft.com/office/drawing/2014/main" id="{ED883265-92D1-28A1-879B-4AD66FF46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481" y="2810757"/>
            <a:ext cx="753886" cy="75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Продвижение ">
            <a:extLst>
              <a:ext uri="{FF2B5EF4-FFF2-40B4-BE49-F238E27FC236}">
                <a16:creationId xmlns:a16="http://schemas.microsoft.com/office/drawing/2014/main" id="{C51AD24C-26E2-EB3B-2582-A6E4D45F8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57" y="4035992"/>
            <a:ext cx="716627" cy="71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Глобальное общение ">
            <a:extLst>
              <a:ext uri="{FF2B5EF4-FFF2-40B4-BE49-F238E27FC236}">
                <a16:creationId xmlns:a16="http://schemas.microsoft.com/office/drawing/2014/main" id="{FCE25C48-A2A5-14C9-6ED5-22C237939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259" y="5393921"/>
            <a:ext cx="918667" cy="91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07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5" name="Rectangle 9224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0982" y="1368824"/>
            <a:ext cx="4535487" cy="377983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>
              <a:spcBef>
                <a:spcPct val="0"/>
              </a:spcBef>
              <a:spcAft>
                <a:spcPts val="600"/>
              </a:spcAft>
            </a:pPr>
            <a:r>
              <a:rPr lang="en-US" sz="6400" dirty="0">
                <a:latin typeface="+mj-lt"/>
                <a:ea typeface="+mj-ea"/>
                <a:cs typeface="+mj-cs"/>
              </a:rPr>
              <a:t>Traction</a:t>
            </a:r>
            <a:endParaRPr lang="en-US" sz="6400" dirty="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9227" name="Group 9226">
            <a:extLst>
              <a:ext uri="{FF2B5EF4-FFF2-40B4-BE49-F238E27FC236}">
                <a16:creationId xmlns:a16="http://schemas.microsoft.com/office/drawing/2014/main" id="{20205E53-D75C-4F15-A4A3-21DA0826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2950" y="623661"/>
            <a:ext cx="667800" cy="631474"/>
            <a:chOff x="8069541" y="1262702"/>
            <a:chExt cx="667800" cy="631474"/>
          </a:xfrm>
        </p:grpSpPr>
        <p:sp>
          <p:nvSpPr>
            <p:cNvPr id="9228" name="Freeform: Shape 9227">
              <a:extLst>
                <a:ext uri="{FF2B5EF4-FFF2-40B4-BE49-F238E27FC236}">
                  <a16:creationId xmlns:a16="http://schemas.microsoft.com/office/drawing/2014/main" id="{EB48C7E5-9699-4FB1-9EEE-581C68629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>
              <a:off x="8069541" y="1262702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10200000" scaled="0"/>
            </a:gradFill>
            <a:ln>
              <a:noFill/>
            </a:ln>
            <a:effectLst>
              <a:innerShdw blurRad="127000" dist="50800" dir="42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29" name="Oval 9228">
              <a:extLst>
                <a:ext uri="{FF2B5EF4-FFF2-40B4-BE49-F238E27FC236}">
                  <a16:creationId xmlns:a16="http://schemas.microsoft.com/office/drawing/2014/main" id="{316993F2-7052-4269-8B81-AC271D2D9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8332341" y="1436239"/>
              <a:ext cx="270000" cy="540000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9231" name="Oval 9230">
            <a:extLst>
              <a:ext uri="{FF2B5EF4-FFF2-40B4-BE49-F238E27FC236}">
                <a16:creationId xmlns:a16="http://schemas.microsoft.com/office/drawing/2014/main" id="{52D58DC7-20C8-4471-BAA7-B296A2AEC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84" y="49771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33" name="Freeform: Shape 9232">
            <a:extLst>
              <a:ext uri="{FF2B5EF4-FFF2-40B4-BE49-F238E27FC236}">
                <a16:creationId xmlns:a16="http://schemas.microsoft.com/office/drawing/2014/main" id="{8E4AABAC-100B-437F-86D3-981412859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261346" y="5733597"/>
            <a:ext cx="1758388" cy="926985"/>
          </a:xfrm>
          <a:custGeom>
            <a:avLst/>
            <a:gdLst>
              <a:gd name="connsiteX0" fmla="*/ 1486881 w 1758388"/>
              <a:gd name="connsiteY0" fmla="*/ 271508 h 926985"/>
              <a:gd name="connsiteX1" fmla="*/ 1758388 w 1758388"/>
              <a:gd name="connsiteY1" fmla="*/ 926985 h 926985"/>
              <a:gd name="connsiteX2" fmla="*/ 1294895 w 1758388"/>
              <a:gd name="connsiteY2" fmla="*/ 926985 h 926985"/>
              <a:gd name="connsiteX3" fmla="*/ 831404 w 1758388"/>
              <a:gd name="connsiteY3" fmla="*/ 463493 h 926985"/>
              <a:gd name="connsiteX4" fmla="*/ 377328 w 1758388"/>
              <a:gd name="connsiteY4" fmla="*/ 833575 h 926985"/>
              <a:gd name="connsiteX5" fmla="*/ 371585 w 1758388"/>
              <a:gd name="connsiteY5" fmla="*/ 890552 h 926985"/>
              <a:gd name="connsiteX6" fmla="*/ 0 w 1758388"/>
              <a:gd name="connsiteY6" fmla="*/ 518968 h 926985"/>
              <a:gd name="connsiteX7" fmla="*/ 16301 w 1758388"/>
              <a:gd name="connsiteY7" fmla="*/ 485129 h 926985"/>
              <a:gd name="connsiteX8" fmla="*/ 831403 w 1758388"/>
              <a:gd name="connsiteY8" fmla="*/ 0 h 926985"/>
              <a:gd name="connsiteX9" fmla="*/ 1486881 w 1758388"/>
              <a:gd name="connsiteY9" fmla="*/ 271508 h 926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58388" h="926985">
                <a:moveTo>
                  <a:pt x="1486881" y="271508"/>
                </a:moveTo>
                <a:cubicBezTo>
                  <a:pt x="1654632" y="439259"/>
                  <a:pt x="1758388" y="671005"/>
                  <a:pt x="1758388" y="926985"/>
                </a:cubicBezTo>
                <a:lnTo>
                  <a:pt x="1294895" y="926985"/>
                </a:lnTo>
                <a:cubicBezTo>
                  <a:pt x="1294895" y="671005"/>
                  <a:pt x="1087383" y="463493"/>
                  <a:pt x="831404" y="463493"/>
                </a:cubicBezTo>
                <a:cubicBezTo>
                  <a:pt x="607421" y="463493"/>
                  <a:pt x="420547" y="622370"/>
                  <a:pt x="377328" y="833575"/>
                </a:cubicBezTo>
                <a:lnTo>
                  <a:pt x="371585" y="890552"/>
                </a:lnTo>
                <a:lnTo>
                  <a:pt x="0" y="518968"/>
                </a:lnTo>
                <a:lnTo>
                  <a:pt x="16301" y="485129"/>
                </a:lnTo>
                <a:cubicBezTo>
                  <a:pt x="173276" y="196165"/>
                  <a:pt x="479432" y="0"/>
                  <a:pt x="831403" y="0"/>
                </a:cubicBezTo>
                <a:cubicBezTo>
                  <a:pt x="1087383" y="0"/>
                  <a:pt x="1319129" y="103757"/>
                  <a:pt x="1486881" y="27150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innerShdw blurRad="254000" dist="50800" dir="5400000">
              <a:schemeClr val="accent1">
                <a:lumMod val="40000"/>
                <a:lumOff val="6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35" name="Freeform: Shape 9234">
            <a:extLst>
              <a:ext uri="{FF2B5EF4-FFF2-40B4-BE49-F238E27FC236}">
                <a16:creationId xmlns:a16="http://schemas.microsoft.com/office/drawing/2014/main" id="{1DFD33E0-4D46-4176-BAE2-6AED15231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353363" y="5725768"/>
            <a:ext cx="1728640" cy="1042921"/>
          </a:xfrm>
          <a:custGeom>
            <a:avLst/>
            <a:gdLst>
              <a:gd name="connsiteX0" fmla="*/ 1391304 w 1728640"/>
              <a:gd name="connsiteY0" fmla="*/ 238153 h 1042921"/>
              <a:gd name="connsiteX1" fmla="*/ 1728640 w 1728640"/>
              <a:gd name="connsiteY1" fmla="*/ 1042921 h 1042921"/>
              <a:gd name="connsiteX2" fmla="*/ 1265147 w 1728640"/>
              <a:gd name="connsiteY2" fmla="*/ 1042921 h 1042921"/>
              <a:gd name="connsiteX3" fmla="*/ 801655 w 1728640"/>
              <a:gd name="connsiteY3" fmla="*/ 521461 h 1042921"/>
              <a:gd name="connsiteX4" fmla="*/ 374587 w 1728640"/>
              <a:gd name="connsiteY4" fmla="*/ 839945 h 1042921"/>
              <a:gd name="connsiteX5" fmla="*/ 362576 w 1728640"/>
              <a:gd name="connsiteY5" fmla="*/ 883477 h 1042921"/>
              <a:gd name="connsiteX6" fmla="*/ 0 w 1728640"/>
              <a:gd name="connsiteY6" fmla="*/ 520901 h 1042921"/>
              <a:gd name="connsiteX7" fmla="*/ 32986 w 1728640"/>
              <a:gd name="connsiteY7" fmla="*/ 459814 h 1042921"/>
              <a:gd name="connsiteX8" fmla="*/ 801656 w 1728640"/>
              <a:gd name="connsiteY8" fmla="*/ 0 h 1042921"/>
              <a:gd name="connsiteX9" fmla="*/ 1391304 w 1728640"/>
              <a:gd name="connsiteY9" fmla="*/ 238153 h 1042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28640" h="1042921">
                <a:moveTo>
                  <a:pt x="1391304" y="238153"/>
                </a:moveTo>
                <a:cubicBezTo>
                  <a:pt x="1597323" y="429440"/>
                  <a:pt x="1728640" y="718927"/>
                  <a:pt x="1728640" y="1042921"/>
                </a:cubicBezTo>
                <a:lnTo>
                  <a:pt x="1265147" y="1042921"/>
                </a:lnTo>
                <a:cubicBezTo>
                  <a:pt x="1265147" y="754926"/>
                  <a:pt x="1057635" y="521461"/>
                  <a:pt x="801655" y="521461"/>
                </a:cubicBezTo>
                <a:cubicBezTo>
                  <a:pt x="609671" y="521461"/>
                  <a:pt x="444949" y="652785"/>
                  <a:pt x="374587" y="839945"/>
                </a:cubicBezTo>
                <a:lnTo>
                  <a:pt x="362576" y="883477"/>
                </a:lnTo>
                <a:lnTo>
                  <a:pt x="0" y="520901"/>
                </a:lnTo>
                <a:lnTo>
                  <a:pt x="32986" y="459814"/>
                </a:lnTo>
                <a:cubicBezTo>
                  <a:pt x="199571" y="182395"/>
                  <a:pt x="481681" y="0"/>
                  <a:pt x="801656" y="0"/>
                </a:cubicBezTo>
                <a:cubicBezTo>
                  <a:pt x="1025638" y="0"/>
                  <a:pt x="1231066" y="89374"/>
                  <a:pt x="1391304" y="23815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37" name="Oval 9236">
            <a:extLst>
              <a:ext uri="{FF2B5EF4-FFF2-40B4-BE49-F238E27FC236}">
                <a16:creationId xmlns:a16="http://schemas.microsoft.com/office/drawing/2014/main" id="{022B5D87-7689-4E7F-B03A-7F803B5DF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872920" y="5836283"/>
            <a:ext cx="107098" cy="4665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innerShdw blurRad="63500" dist="2540000">
              <a:schemeClr val="accent1">
                <a:lumMod val="40000"/>
                <a:lumOff val="60000"/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16D480-26DA-6936-8973-3ACA167AA22A}"/>
              </a:ext>
            </a:extLst>
          </p:cNvPr>
          <p:cNvSpPr txBox="1"/>
          <p:nvPr/>
        </p:nvSpPr>
        <p:spPr>
          <a:xfrm>
            <a:off x="5267324" y="2897492"/>
            <a:ext cx="673548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31520">
              <a:spcAft>
                <a:spcPts val="600"/>
              </a:spcAft>
            </a:pPr>
            <a:r>
              <a:rPr lang="ru-RU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Продукт находится на стадии тестирования идеи. Получены консультации с экспертами индустрии, которые подтверждают осуществимость идеи.</a:t>
            </a:r>
          </a:p>
          <a:p>
            <a:pPr>
              <a:spcAft>
                <a:spcPts val="600"/>
              </a:spcAft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8570577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+mj-lt"/>
              </a:rPr>
              <a:t>Планы на 3 года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E412B-87B8-7FED-5233-AF8A8B392F18}"/>
              </a:ext>
            </a:extLst>
          </p:cNvPr>
          <p:cNvSpPr txBox="1"/>
          <p:nvPr/>
        </p:nvSpPr>
        <p:spPr>
          <a:xfrm>
            <a:off x="187811" y="1769199"/>
            <a:ext cx="52374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1 год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Подбор биополимера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Тестирование 3</a:t>
            </a:r>
            <a:r>
              <a:rPr lang="en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D-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печати в сочетании с витаминами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Поиск научных экспертов из сфер </a:t>
            </a:r>
            <a:r>
              <a:rPr lang="ru-RU" dirty="0" err="1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биопечати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нутрициологии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, фармакологии.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Проведение испытаний на добровольцах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ADE5A9-04F5-5B0E-F966-9D1641E135FB}"/>
              </a:ext>
            </a:extLst>
          </p:cNvPr>
          <p:cNvSpPr txBox="1"/>
          <p:nvPr/>
        </p:nvSpPr>
        <p:spPr>
          <a:xfrm>
            <a:off x="5748344" y="1769200"/>
            <a:ext cx="52374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2-3 год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Создание сайта, позволяющего сделать заказ и создать личный кабинет пользователя.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Выбор и обустройство производственного помещения.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Запуск производства.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Проведение маркетинговой компании.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8BEA4019-3159-5116-A7A8-80F699DE1D77}"/>
              </a:ext>
            </a:extLst>
          </p:cNvPr>
          <p:cNvSpPr/>
          <p:nvPr/>
        </p:nvSpPr>
        <p:spPr>
          <a:xfrm>
            <a:off x="423534" y="4438296"/>
            <a:ext cx="11344932" cy="50409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44506F-F0CB-4459-4B97-043395989335}"/>
              </a:ext>
            </a:extLst>
          </p:cNvPr>
          <p:cNvSpPr txBox="1"/>
          <p:nvPr/>
        </p:nvSpPr>
        <p:spPr>
          <a:xfrm>
            <a:off x="1878069" y="3976631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1 год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814528-91B9-9A69-EF95-D727B8B604F9}"/>
              </a:ext>
            </a:extLst>
          </p:cNvPr>
          <p:cNvSpPr txBox="1"/>
          <p:nvPr/>
        </p:nvSpPr>
        <p:spPr>
          <a:xfrm>
            <a:off x="5885290" y="4002128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latin typeface="Helvetica Neue" panose="02000503000000020004" pitchFamily="2" charset="0"/>
              </a:rPr>
              <a:t>2-3</a:t>
            </a:r>
            <a:r>
              <a:rPr lang="ru-RU" sz="2400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 год</a:t>
            </a:r>
          </a:p>
        </p:txBody>
      </p:sp>
    </p:spTree>
    <p:extLst>
      <p:ext uri="{BB962C8B-B14F-4D97-AF65-F5344CB8AC3E}">
        <p14:creationId xmlns:p14="http://schemas.microsoft.com/office/powerpoint/2010/main" val="1911526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D36A5C-26BE-9949-7EC8-925F6CEAEE50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+mj-lt"/>
              </a:rPr>
              <a:t>Планы на 3 года   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8BEA4019-3159-5116-A7A8-80F699DE1D77}"/>
              </a:ext>
            </a:extLst>
          </p:cNvPr>
          <p:cNvSpPr/>
          <p:nvPr/>
        </p:nvSpPr>
        <p:spPr>
          <a:xfrm>
            <a:off x="399393" y="2472862"/>
            <a:ext cx="11344932" cy="50409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44506F-F0CB-4459-4B97-043395989335}"/>
              </a:ext>
            </a:extLst>
          </p:cNvPr>
          <p:cNvSpPr txBox="1"/>
          <p:nvPr/>
        </p:nvSpPr>
        <p:spPr>
          <a:xfrm>
            <a:off x="1853928" y="2011197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1 год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814528-91B9-9A69-EF95-D727B8B604F9}"/>
              </a:ext>
            </a:extLst>
          </p:cNvPr>
          <p:cNvSpPr txBox="1"/>
          <p:nvPr/>
        </p:nvSpPr>
        <p:spPr>
          <a:xfrm>
            <a:off x="5861149" y="2036694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latin typeface="Helvetica Neue" panose="02000503000000020004" pitchFamily="2" charset="0"/>
              </a:rPr>
              <a:t>2-3</a:t>
            </a:r>
            <a:r>
              <a:rPr lang="ru-RU" sz="2400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 год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994B2E-9C4C-EE2E-6181-730EEEA78D6F}"/>
              </a:ext>
            </a:extLst>
          </p:cNvPr>
          <p:cNvSpPr txBox="1"/>
          <p:nvPr/>
        </p:nvSpPr>
        <p:spPr>
          <a:xfrm>
            <a:off x="5861149" y="3065449"/>
            <a:ext cx="50756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Итоги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Сайт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Стабильное мелкосерийное производство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Наличие стабильных продаж. Не менее 300 наборов в месяц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A6408-4548-C7F9-C119-3DA8BAB63353}"/>
              </a:ext>
            </a:extLst>
          </p:cNvPr>
          <p:cNvSpPr txBox="1"/>
          <p:nvPr/>
        </p:nvSpPr>
        <p:spPr>
          <a:xfrm>
            <a:off x="399393" y="3141971"/>
            <a:ext cx="50756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Итоги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Выбран полимер, показавший наибольшую эффективность доставки вещества.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Отработанная технология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2912853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08B5377-8114-32B9-DD54-D27B509A3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841" y="3255665"/>
            <a:ext cx="5545138" cy="190491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Молчанов Данил</a:t>
            </a:r>
          </a:p>
          <a:p>
            <a:pPr marL="0" indent="0">
              <a:buNone/>
            </a:pPr>
            <a:r>
              <a:rPr lang="ru-RU" dirty="0"/>
              <a:t>Маркетинг, проектный менеджмент, финансовый менеджмент, управление человеческими ресурсами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3A00FC-104D-4B10-2DA5-808D291E0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3255665"/>
            <a:ext cx="6022428" cy="190491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Кошевой Илья</a:t>
            </a:r>
          </a:p>
          <a:p>
            <a:pPr marL="0" indent="0">
              <a:buNone/>
            </a:pPr>
            <a:r>
              <a:rPr lang="ru-RU" dirty="0"/>
              <a:t>Управление цепями поставок, закупки, клиентский сервис, управление человеческими ресурсами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11BB58-2FFE-B281-45A7-8929A4CBF803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FFFF"/>
                </a:solidFill>
                <a:latin typeface="+mj-lt"/>
              </a:rPr>
              <a:t>Команда</a:t>
            </a:r>
            <a:endParaRPr lang="ru-RU" sz="3200" dirty="0">
              <a:solidFill>
                <a:srgbClr val="FFFFFF"/>
              </a:solidFill>
              <a:effectLst/>
              <a:latin typeface="+mj-lt"/>
            </a:endParaRPr>
          </a:p>
        </p:txBody>
      </p:sp>
      <p:pic>
        <p:nvPicPr>
          <p:cNvPr id="8" name="Рисунок 7" descr="Изображение выглядит как Человеческое лицо, человек, одежда, верхний предмет одежды&#10;&#10;Автоматически созданное описание">
            <a:extLst>
              <a:ext uri="{FF2B5EF4-FFF2-40B4-BE49-F238E27FC236}">
                <a16:creationId xmlns:a16="http://schemas.microsoft.com/office/drawing/2014/main" id="{0BAF82AA-FA93-141B-E654-34BCDFE18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15" t="22600" r="32015" b="24459"/>
          <a:stretch/>
        </p:blipFill>
        <p:spPr>
          <a:xfrm>
            <a:off x="8047775" y="1306439"/>
            <a:ext cx="1919289" cy="1885964"/>
          </a:xfrm>
          <a:prstGeom prst="ellipse">
            <a:avLst/>
          </a:prstGeom>
        </p:spPr>
      </p:pic>
      <p:pic>
        <p:nvPicPr>
          <p:cNvPr id="10" name="Рисунок 9" descr="Изображение выглядит как Человеческое лицо, человек, Лоб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5FDD344A-A524-11F3-7629-B71E942EA6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992" t="7233" r="992" b="24755"/>
          <a:stretch/>
        </p:blipFill>
        <p:spPr>
          <a:xfrm>
            <a:off x="2182895" y="1306438"/>
            <a:ext cx="1919289" cy="198898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697539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F865345-9F9A-47C4-CAC5-D0465AA97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780096"/>
            <a:ext cx="2551933" cy="648904"/>
          </a:xfrm>
        </p:spPr>
        <p:txBody>
          <a:bodyPr>
            <a:noAutofit/>
          </a:bodyPr>
          <a:lstStyle/>
          <a:p>
            <a:r>
              <a:rPr lang="ru-RU" sz="6400" dirty="0"/>
              <a:t>Запрос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4BC313-3F09-9CB7-8CEE-F9F03E88C29B}"/>
              </a:ext>
            </a:extLst>
          </p:cNvPr>
          <p:cNvSpPr txBox="1"/>
          <p:nvPr/>
        </p:nvSpPr>
        <p:spPr>
          <a:xfrm>
            <a:off x="5134508" y="2690336"/>
            <a:ext cx="6649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По расчетам на исследование и доработку технологии</a:t>
            </a:r>
            <a:r>
              <a:rPr lang="ru-RU" dirty="0">
                <a:solidFill>
                  <a:srgbClr val="FFFFFF"/>
                </a:solidFill>
                <a:latin typeface="Helvetica Neue" panose="02000503000000020004" pitchFamily="2" charset="0"/>
              </a:rPr>
              <a:t> </a:t>
            </a:r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должно уйти 870 000 рублей.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В эту стоимость входит закупка оборудования, закупка сырья, анализы для испытуемых и проведение химических анализов.</a:t>
            </a:r>
          </a:p>
        </p:txBody>
      </p:sp>
    </p:spTree>
    <p:extLst>
      <p:ext uri="{BB962C8B-B14F-4D97-AF65-F5344CB8AC3E}">
        <p14:creationId xmlns:p14="http://schemas.microsoft.com/office/powerpoint/2010/main" val="411902207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08B5377-8114-32B9-DD54-D27B509A3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322785"/>
            <a:ext cx="5545138" cy="377003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Молчанов Данил</a:t>
            </a:r>
          </a:p>
          <a:p>
            <a:pPr marL="0" indent="0">
              <a:buNone/>
            </a:pPr>
            <a:r>
              <a:rPr lang="ru-RU" dirty="0"/>
              <a:t>Тел</a:t>
            </a:r>
            <a:r>
              <a:rPr lang="en-US" dirty="0"/>
              <a:t>: 8 (922) 331-30-59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Почта</a:t>
            </a:r>
            <a:r>
              <a:rPr lang="en-US" dirty="0"/>
              <a:t>:</a:t>
            </a:r>
            <a:r>
              <a:rPr lang="en" dirty="0"/>
              <a:t>molchanovdanil1401@gmail.com</a:t>
            </a:r>
            <a:endParaRPr lang="ru-RU" dirty="0"/>
          </a:p>
          <a:p>
            <a:pPr marL="0" indent="0">
              <a:buNone/>
            </a:pPr>
            <a:r>
              <a:rPr lang="en" dirty="0"/>
              <a:t>TG: @mdanielo14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Маркетинговая/ технологическая </a:t>
            </a:r>
            <a:r>
              <a:rPr lang="ru-RU" dirty="0" err="1"/>
              <a:t>аналитка</a:t>
            </a:r>
            <a:r>
              <a:rPr lang="ru-RU" dirty="0"/>
              <a:t>,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3A00FC-104D-4B10-2DA5-808D291E0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641" y="2322785"/>
            <a:ext cx="5435600" cy="399565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Кошевой Илья</a:t>
            </a:r>
          </a:p>
          <a:p>
            <a:pPr marL="0" indent="0">
              <a:buNone/>
            </a:pPr>
            <a:r>
              <a:rPr lang="ru-RU" dirty="0"/>
              <a:t>Тел</a:t>
            </a:r>
            <a:r>
              <a:rPr lang="en-US" dirty="0"/>
              <a:t>: </a:t>
            </a:r>
            <a:r>
              <a:rPr lang="ru-RU" dirty="0"/>
              <a:t>8</a:t>
            </a:r>
            <a:r>
              <a:rPr lang="en-US" dirty="0"/>
              <a:t> (9</a:t>
            </a:r>
            <a:r>
              <a:rPr lang="ru-RU" dirty="0"/>
              <a:t>13</a:t>
            </a:r>
            <a:r>
              <a:rPr lang="en-US" dirty="0"/>
              <a:t>) </a:t>
            </a:r>
            <a:r>
              <a:rPr lang="ru-RU" dirty="0"/>
              <a:t>288-97</a:t>
            </a:r>
            <a:r>
              <a:rPr lang="en-US" dirty="0"/>
              <a:t>-</a:t>
            </a:r>
            <a:r>
              <a:rPr lang="ru-RU" dirty="0"/>
              <a:t>77</a:t>
            </a:r>
          </a:p>
          <a:p>
            <a:pPr marL="0" indent="0">
              <a:buNone/>
            </a:pPr>
            <a:r>
              <a:rPr lang="ru-RU" dirty="0"/>
              <a:t>Почта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" dirty="0"/>
              <a:t>ilya_koshevoy26@mail.ru</a:t>
            </a:r>
            <a:endParaRPr lang="ru-RU" dirty="0"/>
          </a:p>
          <a:p>
            <a:pPr marL="0" indent="0">
              <a:buNone/>
            </a:pPr>
            <a:r>
              <a:rPr lang="en" dirty="0"/>
              <a:t>TG: @</a:t>
            </a:r>
            <a:r>
              <a:rPr lang="en" dirty="0" err="1"/>
              <a:t>ilyakoshevoy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Переговоры, презентация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11BB58-2FFE-B281-45A7-8929A4CBF803}"/>
              </a:ext>
            </a:extLst>
          </p:cNvPr>
          <p:cNvSpPr txBox="1"/>
          <p:nvPr/>
        </p:nvSpPr>
        <p:spPr>
          <a:xfrm>
            <a:off x="399393" y="32227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FFFF"/>
                </a:solidFill>
                <a:latin typeface="+mj-lt"/>
              </a:rPr>
              <a:t>Контакты</a:t>
            </a:r>
            <a:endParaRPr lang="ru-RU" sz="3200" dirty="0">
              <a:solidFill>
                <a:srgbClr val="FFFFFF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7481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8C816-0D4C-1F43-3F1E-8D157491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444172"/>
            <a:ext cx="4073689" cy="1069318"/>
          </a:xfrm>
        </p:spPr>
        <p:txBody>
          <a:bodyPr/>
          <a:lstStyle/>
          <a:p>
            <a:r>
              <a:rPr lang="ru-RU" dirty="0"/>
              <a:t>Примечание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DBDE6F70-1E23-7C97-ECD1-AF6E709C8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326" y="1702338"/>
            <a:ext cx="6170449" cy="416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193566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DarkSeedLeftStep">
      <a:dk1>
        <a:srgbClr val="000000"/>
      </a:dk1>
      <a:lt1>
        <a:srgbClr val="FFFFFF"/>
      </a:lt1>
      <a:dk2>
        <a:srgbClr val="1B2F2C"/>
      </a:dk2>
      <a:lt2>
        <a:srgbClr val="F3F3F0"/>
      </a:lt2>
      <a:accent1>
        <a:srgbClr val="4F45CF"/>
      </a:accent1>
      <a:accent2>
        <a:srgbClr val="3061BC"/>
      </a:accent2>
      <a:accent3>
        <a:srgbClr val="42ADCE"/>
      </a:accent3>
      <a:accent4>
        <a:srgbClr val="30BCA3"/>
      </a:accent4>
      <a:accent5>
        <a:srgbClr val="3FC575"/>
      </a:accent5>
      <a:accent6>
        <a:srgbClr val="32BC30"/>
      </a:accent6>
      <a:hlink>
        <a:srgbClr val="349E70"/>
      </a:hlink>
      <a:folHlink>
        <a:srgbClr val="7F7F7F"/>
      </a:folHlink>
    </a:clrScheme>
    <a:fontScheme name="Float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545</Words>
  <Application>Microsoft Office PowerPoint</Application>
  <PresentationFormat>Широкоэкранный</PresentationFormat>
  <Paragraphs>103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Avenir Next LT Pro</vt:lpstr>
      <vt:lpstr>Calibri</vt:lpstr>
      <vt:lpstr>Helvetica Neue</vt:lpstr>
      <vt:lpstr>Системный шрифт, обычный</vt:lpstr>
      <vt:lpstr>3DFloatVTI</vt:lpstr>
      <vt:lpstr>Tervis</vt:lpstr>
      <vt:lpstr>Крупный и средний бизнес: из-за дефицита витаминов сотрудники чаще болеют. Физические лица: дефицит витаминов ухудшает здоровье, общее самочувствие и восстановительные способности организма. Клиники: из-за дефицита витаминов пациенты дольше восстанавливаются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Запрос</vt:lpstr>
      <vt:lpstr>Презентация PowerPoint</vt:lpstr>
      <vt:lpstr>Примечание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Tervis</dc:title>
  <dc:creator>Il'ja Koshevoj</dc:creator>
  <cp:lastModifiedBy>Молчанов Данил Алексеевич</cp:lastModifiedBy>
  <cp:revision>7</cp:revision>
  <dcterms:created xsi:type="dcterms:W3CDTF">2023-12-14T17:07:56Z</dcterms:created>
  <dcterms:modified xsi:type="dcterms:W3CDTF">2023-12-14T21:22:42Z</dcterms:modified>
</cp:coreProperties>
</file>