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68" r:id="rId2"/>
    <p:sldId id="277" r:id="rId3"/>
    <p:sldId id="270" r:id="rId4"/>
    <p:sldId id="274" r:id="rId5"/>
    <p:sldId id="279" r:id="rId6"/>
    <p:sldId id="280" r:id="rId7"/>
    <p:sldId id="259" r:id="rId8"/>
    <p:sldId id="273" r:id="rId9"/>
    <p:sldId id="283" r:id="rId10"/>
    <p:sldId id="282" r:id="rId11"/>
    <p:sldId id="269" r:id="rId12"/>
    <p:sldId id="266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65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701"/>
    <a:srgbClr val="28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80" autoAdjust="0"/>
  </p:normalViewPr>
  <p:slideViewPr>
    <p:cSldViewPr snapToGrid="0" showGuides="1">
      <p:cViewPr varScale="1">
        <p:scale>
          <a:sx n="67" d="100"/>
          <a:sy n="67" d="100"/>
        </p:scale>
        <p:origin x="918" y="60"/>
      </p:cViewPr>
      <p:guideLst>
        <p:guide pos="765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F70B1-3ECE-4938-AA5E-E3AF2260F3F3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BF12B-7BAA-47C7-AF8D-7E2509A3C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15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>
          <a:xfrm>
            <a:off x="1819275" y="1733550"/>
            <a:ext cx="8839200" cy="23050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aseline="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ru-RU" dirty="0"/>
              <a:t>Название </a:t>
            </a:r>
            <a:r>
              <a:rPr lang="ru-RU" dirty="0" err="1"/>
              <a:t>стартапа</a:t>
            </a:r>
            <a:endParaRPr lang="ru-RU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2867A0"/>
                </a:solidFill>
              </a:rPr>
              <a:t>Технологическое направление: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4829174" y="4356100"/>
            <a:ext cx="5864226" cy="368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8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наименование</a:t>
            </a:r>
          </a:p>
        </p:txBody>
      </p:sp>
    </p:spTree>
    <p:extLst>
      <p:ext uri="{BB962C8B-B14F-4D97-AF65-F5344CB8AC3E}">
        <p14:creationId xmlns:p14="http://schemas.microsoft.com/office/powerpoint/2010/main" val="215027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ннот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5316" y="104326"/>
            <a:ext cx="164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Аннотация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86675" y="3181350"/>
            <a:ext cx="1985025" cy="28194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5461000" y="3181350"/>
            <a:ext cx="2749550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549625" y="3181350"/>
            <a:ext cx="33185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1" y="800100"/>
            <a:ext cx="4705350" cy="723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(1-2 предложения)</a:t>
            </a:r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7239001" y="800100"/>
            <a:ext cx="4362450" cy="723900"/>
          </a:xfrm>
        </p:spPr>
        <p:txBody>
          <a:bodyPr>
            <a:normAutofit/>
          </a:bodyPr>
          <a:lstStyle>
            <a:lvl1pPr marL="285750" indent="-285750">
              <a:lnSpc>
                <a:spcPct val="70000"/>
              </a:lnSpc>
              <a:buClr>
                <a:srgbClr val="2867A0"/>
              </a:buClr>
              <a:buFont typeface="Arial" panose="020B0604020202020204" pitchFamily="34" charset="0"/>
              <a:buChar char="•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 (5-7 задач)</a:t>
            </a:r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2752075" y="3181350"/>
            <a:ext cx="19850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652489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 - как продукт решает проблем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Решение: как продукт решает проблему потребителя</a:t>
            </a:r>
          </a:p>
        </p:txBody>
      </p:sp>
      <p:grpSp>
        <p:nvGrpSpPr>
          <p:cNvPr id="17" name="Группа 16"/>
          <p:cNvGrpSpPr/>
          <p:nvPr userDrawn="1"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Преимущества, выгоды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gains)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28" name="Группа 27"/>
          <p:cNvGrpSpPr/>
          <p:nvPr userDrawn="1"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Проблемы, боли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мешает потребителю выполнять свои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волнует потребителя до, во время и после выполнения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Не желательные свойства продукта, препятствия?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Потребности/задачи/работы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jobs)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задачи потребителя решает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Для чего потребитель покупает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потребности закрывает?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755610"/>
            <a:ext cx="385230" cy="3894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42" y="757507"/>
            <a:ext cx="275165" cy="38946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7" y="786082"/>
            <a:ext cx="351364" cy="351364"/>
          </a:xfrm>
          <a:prstGeom prst="rect">
            <a:avLst/>
          </a:prstGeom>
        </p:spPr>
      </p:pic>
      <p:sp>
        <p:nvSpPr>
          <p:cNvPr id="40" name="Прямоугольник 39"/>
          <p:cNvSpPr/>
          <p:nvPr userDrawn="1"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6195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6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3053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2296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2287908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Проблема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проблемной ситуации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4" y="3742870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Статистика, результаты опросов, ссылки на источники</a:t>
            </a:r>
          </a:p>
        </p:txBody>
      </p:sp>
    </p:spTree>
    <p:extLst>
      <p:ext uri="{BB962C8B-B14F-4D97-AF65-F5344CB8AC3E}">
        <p14:creationId xmlns:p14="http://schemas.microsoft.com/office/powerpoint/2010/main" val="1427527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B2B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юр.лиц</a:t>
            </a:r>
            <a:r>
              <a:rPr lang="ru-RU" dirty="0"/>
              <a:t> /компаний указать: категория бизнеса (малый, средний, крупный), отрасль, география, специфика деятельности </a:t>
            </a:r>
            <a:r>
              <a:rPr lang="ru-RU" dirty="0" err="1"/>
              <a:t>итд</a:t>
            </a:r>
            <a:r>
              <a:rPr lang="ru-RU" dirty="0"/>
              <a:t>.. При наличии привести конкретные примеры таких компаний с указанием полного наименования юридического лица</a:t>
            </a:r>
          </a:p>
        </p:txBody>
      </p:sp>
    </p:spTree>
    <p:extLst>
      <p:ext uri="{BB962C8B-B14F-4D97-AF65-F5344CB8AC3E}">
        <p14:creationId xmlns:p14="http://schemas.microsoft.com/office/powerpoint/2010/main" val="787891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B2C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физ.лиц</a:t>
            </a:r>
            <a:r>
              <a:rPr lang="ru-RU" dirty="0"/>
              <a:t> указать: социально-демографические характеристики (пол, возраст, образование, уровень дохода </a:t>
            </a:r>
            <a:r>
              <a:rPr lang="ru-RU" dirty="0" err="1"/>
              <a:t>итд</a:t>
            </a:r>
            <a:r>
              <a:rPr lang="ru-RU" dirty="0"/>
              <a:t>.), вкусы, предпочтения, привычки, модели потребления </a:t>
            </a:r>
            <a:r>
              <a:rPr lang="ru-RU" dirty="0" err="1"/>
              <a:t>итд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147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зульат /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4410" y="142426"/>
            <a:ext cx="28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Результат / продукт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5" y="3481614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Описание продукта – технические, функциональные, эксплуатационные и иные характеристики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5" y="1028700"/>
            <a:ext cx="4996996" cy="66947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Технология, сервис, устройство, свой вариант</a:t>
            </a:r>
          </a:p>
        </p:txBody>
      </p:sp>
    </p:spTree>
    <p:extLst>
      <p:ext uri="{BB962C8B-B14F-4D97-AF65-F5344CB8AC3E}">
        <p14:creationId xmlns:p14="http://schemas.microsoft.com/office/powerpoint/2010/main" val="248196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нностное пред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Ценностное</a:t>
            </a:r>
            <a:r>
              <a:rPr lang="ru-RU" sz="2400" b="1" baseline="0" dirty="0">
                <a:solidFill>
                  <a:srgbClr val="2867A0"/>
                </a:solidFill>
              </a:rPr>
              <a:t> предложение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74173" y="740454"/>
            <a:ext cx="7812313" cy="12334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ценностного предложения по формуле – наш товар (услуга, технология) помогает «потребительский сегмент», которые хотят «выполняемая задача», тем, что «определение действия (снижает, избавляет или повышает) и определение действия (увеличивает/позволяет)"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02789" y="3545114"/>
            <a:ext cx="4007953" cy="236220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46462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Бизнес-модель</a:t>
            </a:r>
          </a:p>
        </p:txBody>
      </p:sp>
      <p:sp>
        <p:nvSpPr>
          <p:cNvPr id="5" name="Google Shape;526;p43">
            <a:extLst>
              <a:ext uri="{FF2B5EF4-FFF2-40B4-BE49-F238E27FC236}">
                <a16:creationId xmlns:a16="http://schemas.microsoft.com/office/drawing/2014/main" id="{BF8B7A66-5663-FB08-2AD6-0085C6794F2A}"/>
              </a:ext>
            </a:extLst>
          </p:cNvPr>
          <p:cNvSpPr txBox="1"/>
          <p:nvPr userDrawn="1"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527;p43">
            <a:extLst>
              <a:ext uri="{FF2B5EF4-FFF2-40B4-BE49-F238E27FC236}">
                <a16:creationId xmlns:a16="http://schemas.microsoft.com/office/drawing/2014/main" id="{F8B339A6-31D8-60BF-A026-59D4910E122E}"/>
              </a:ext>
            </a:extLst>
          </p:cNvPr>
          <p:cNvSpPr txBox="1"/>
          <p:nvPr userDrawn="1"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Google Shape;528;p43">
            <a:extLst>
              <a:ext uri="{FF2B5EF4-FFF2-40B4-BE49-F238E27FC236}">
                <a16:creationId xmlns:a16="http://schemas.microsoft.com/office/drawing/2014/main" id="{F785EAA9-2531-EAF0-68A8-89D15B70C1FE}"/>
              </a:ext>
            </a:extLst>
          </p:cNvPr>
          <p:cNvSpPr txBox="1"/>
          <p:nvPr userDrawn="1"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" name="Google Shape;529;p43">
            <a:extLst>
              <a:ext uri="{FF2B5EF4-FFF2-40B4-BE49-F238E27FC236}">
                <a16:creationId xmlns:a16="http://schemas.microsoft.com/office/drawing/2014/main" id="{87F3961D-6689-BF38-238D-FEA48614AF58}"/>
              </a:ext>
            </a:extLst>
          </p:cNvPr>
          <p:cNvSpPr txBox="1"/>
          <p:nvPr userDrawn="1"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Google Shape;530;p43">
            <a:extLst>
              <a:ext uri="{FF2B5EF4-FFF2-40B4-BE49-F238E27FC236}">
                <a16:creationId xmlns:a16="http://schemas.microsoft.com/office/drawing/2014/main" id="{7EA61AB4-6721-CA02-3313-616534F2C4E4}"/>
              </a:ext>
            </a:extLst>
          </p:cNvPr>
          <p:cNvSpPr txBox="1"/>
          <p:nvPr userDrawn="1"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Google Shape;531;p43">
            <a:extLst>
              <a:ext uri="{FF2B5EF4-FFF2-40B4-BE49-F238E27FC236}">
                <a16:creationId xmlns:a16="http://schemas.microsoft.com/office/drawing/2014/main" id="{74A6E597-B0CE-A9F4-6B64-A3AD8BB95AF7}"/>
              </a:ext>
            </a:extLst>
          </p:cNvPr>
          <p:cNvSpPr txBox="1"/>
          <p:nvPr userDrawn="1"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Google Shape;532;p43">
            <a:extLst>
              <a:ext uri="{FF2B5EF4-FFF2-40B4-BE49-F238E27FC236}">
                <a16:creationId xmlns:a16="http://schemas.microsoft.com/office/drawing/2014/main" id="{516158E5-FD7E-3C0A-41F2-4BCD6BFCA71C}"/>
              </a:ext>
            </a:extLst>
          </p:cNvPr>
          <p:cNvSpPr txBox="1"/>
          <p:nvPr userDrawn="1"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srgbClr val="29679F"/>
              </a:solidFill>
              <a:effectLst/>
              <a:uLnTx/>
              <a:uFillTx/>
              <a:latin typeface="Roboto 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" name="Google Shape;533;p43">
            <a:extLst>
              <a:ext uri="{FF2B5EF4-FFF2-40B4-BE49-F238E27FC236}">
                <a16:creationId xmlns:a16="http://schemas.microsoft.com/office/drawing/2014/main" id="{60B2C170-FA35-BFC9-ECD7-FF744DD8D75B}"/>
              </a:ext>
            </a:extLst>
          </p:cNvPr>
          <p:cNvSpPr txBox="1"/>
          <p:nvPr userDrawn="1"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" name="Google Shape;534;p43">
            <a:extLst>
              <a:ext uri="{FF2B5EF4-FFF2-40B4-BE49-F238E27FC236}">
                <a16:creationId xmlns:a16="http://schemas.microsoft.com/office/drawing/2014/main" id="{91777D51-2994-B0E0-67D7-D50EA322786C}"/>
              </a:ext>
            </a:extLst>
          </p:cNvPr>
          <p:cNvSpPr txBox="1"/>
          <p:nvPr userDrawn="1"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Google Shape;535;p43">
            <a:extLst>
              <a:ext uri="{FF2B5EF4-FFF2-40B4-BE49-F238E27FC236}">
                <a16:creationId xmlns:a16="http://schemas.microsoft.com/office/drawing/2014/main" id="{57F846ED-75F4-B41F-642B-8517EB818FEE}"/>
              </a:ext>
            </a:extLst>
          </p:cNvPr>
          <p:cNvSpPr/>
          <p:nvPr userDrawn="1"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7" name="Google Shape;536;p43">
            <a:extLst>
              <a:ext uri="{FF2B5EF4-FFF2-40B4-BE49-F238E27FC236}">
                <a16:creationId xmlns:a16="http://schemas.microsoft.com/office/drawing/2014/main" id="{4F8A154F-300F-1087-42E0-C06690A4F2A2}"/>
              </a:ext>
            </a:extLst>
          </p:cNvPr>
          <p:cNvSpPr/>
          <p:nvPr userDrawn="1"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8" name="Google Shape;537;p43">
            <a:extLst>
              <a:ext uri="{FF2B5EF4-FFF2-40B4-BE49-F238E27FC236}">
                <a16:creationId xmlns:a16="http://schemas.microsoft.com/office/drawing/2014/main" id="{C720B44E-B5EE-52AE-F1D3-31211EB8E5E9}"/>
              </a:ext>
            </a:extLst>
          </p:cNvPr>
          <p:cNvSpPr/>
          <p:nvPr userDrawn="1"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9" name="Google Shape;538;p43">
            <a:extLst>
              <a:ext uri="{FF2B5EF4-FFF2-40B4-BE49-F238E27FC236}">
                <a16:creationId xmlns:a16="http://schemas.microsoft.com/office/drawing/2014/main" id="{43178A68-8C80-B5EC-9EA8-A9E67FFE514E}"/>
              </a:ext>
            </a:extLst>
          </p:cNvPr>
          <p:cNvSpPr/>
          <p:nvPr userDrawn="1"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20" name="Google Shape;539;p43">
            <a:extLst>
              <a:ext uri="{FF2B5EF4-FFF2-40B4-BE49-F238E27FC236}">
                <a16:creationId xmlns:a16="http://schemas.microsoft.com/office/drawing/2014/main" id="{E51B4A1B-5FB6-F7D0-CE38-4B37A2AB51E6}"/>
              </a:ext>
            </a:extLst>
          </p:cNvPr>
          <p:cNvGrpSpPr/>
          <p:nvPr userDrawn="1"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21" name="Google Shape;540;p43">
              <a:extLst>
                <a:ext uri="{FF2B5EF4-FFF2-40B4-BE49-F238E27FC236}">
                  <a16:creationId xmlns:a16="http://schemas.microsoft.com/office/drawing/2014/main" id="{A919B29D-BA12-6D0C-4BC9-F82E9210DD87}"/>
                </a:ext>
              </a:extLst>
            </p:cNvPr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2" name="Google Shape;541;p43">
              <a:extLst>
                <a:ext uri="{FF2B5EF4-FFF2-40B4-BE49-F238E27FC236}">
                  <a16:creationId xmlns:a16="http://schemas.microsoft.com/office/drawing/2014/main" id="{FDF7956E-CC78-0626-4682-B391A7F608DF}"/>
                </a:ext>
              </a:extLst>
            </p:cNvPr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23" name="Google Shape;542;p43">
            <a:extLst>
              <a:ext uri="{FF2B5EF4-FFF2-40B4-BE49-F238E27FC236}">
                <a16:creationId xmlns:a16="http://schemas.microsoft.com/office/drawing/2014/main" id="{99983DDE-1C49-6282-D4C4-A09013D39479}"/>
              </a:ext>
            </a:extLst>
          </p:cNvPr>
          <p:cNvGrpSpPr/>
          <p:nvPr userDrawn="1"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24" name="Google Shape;543;p43">
              <a:extLst>
                <a:ext uri="{FF2B5EF4-FFF2-40B4-BE49-F238E27FC236}">
                  <a16:creationId xmlns:a16="http://schemas.microsoft.com/office/drawing/2014/main" id="{13D3020D-3311-976D-C4F4-0531483A42BF}"/>
                </a:ext>
              </a:extLst>
            </p:cNvPr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5" name="Google Shape;544;p43">
              <a:extLst>
                <a:ext uri="{FF2B5EF4-FFF2-40B4-BE49-F238E27FC236}">
                  <a16:creationId xmlns:a16="http://schemas.microsoft.com/office/drawing/2014/main" id="{B3497A46-C83E-CF92-658B-9D3A1FDB55F7}"/>
                </a:ext>
              </a:extLst>
            </p:cNvPr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6" name="Google Shape;545;p43">
              <a:extLst>
                <a:ext uri="{FF2B5EF4-FFF2-40B4-BE49-F238E27FC236}">
                  <a16:creationId xmlns:a16="http://schemas.microsoft.com/office/drawing/2014/main" id="{3F8A6066-4A19-5E11-45FE-0878C9FAB247}"/>
                </a:ext>
              </a:extLst>
            </p:cNvPr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7" name="Google Shape;546;p43">
              <a:extLst>
                <a:ext uri="{FF2B5EF4-FFF2-40B4-BE49-F238E27FC236}">
                  <a16:creationId xmlns:a16="http://schemas.microsoft.com/office/drawing/2014/main" id="{72FBD693-E722-3B29-1B73-D6258B899ED5}"/>
                </a:ext>
              </a:extLst>
            </p:cNvPr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8" name="Google Shape;547;p43">
              <a:extLst>
                <a:ext uri="{FF2B5EF4-FFF2-40B4-BE49-F238E27FC236}">
                  <a16:creationId xmlns:a16="http://schemas.microsoft.com/office/drawing/2014/main" id="{109A1987-952B-FC2A-48F5-C468DBBC4536}"/>
                </a:ext>
              </a:extLst>
            </p:cNvPr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9" name="Google Shape;548;p43">
              <a:extLst>
                <a:ext uri="{FF2B5EF4-FFF2-40B4-BE49-F238E27FC236}">
                  <a16:creationId xmlns:a16="http://schemas.microsoft.com/office/drawing/2014/main" id="{0FFBC526-B6D5-D4FD-C53B-2E2A853106CC}"/>
                </a:ext>
              </a:extLst>
            </p:cNvPr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0" name="Google Shape;549;p43">
              <a:extLst>
                <a:ext uri="{FF2B5EF4-FFF2-40B4-BE49-F238E27FC236}">
                  <a16:creationId xmlns:a16="http://schemas.microsoft.com/office/drawing/2014/main" id="{40B6A416-7C10-34AC-D1F2-AC43B6980A7D}"/>
                </a:ext>
              </a:extLst>
            </p:cNvPr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31" name="Google Shape;550;p43">
            <a:extLst>
              <a:ext uri="{FF2B5EF4-FFF2-40B4-BE49-F238E27FC236}">
                <a16:creationId xmlns:a16="http://schemas.microsoft.com/office/drawing/2014/main" id="{43A3729C-1C9F-4CD2-8BF8-5419DAF5E859}"/>
              </a:ext>
            </a:extLst>
          </p:cNvPr>
          <p:cNvGrpSpPr/>
          <p:nvPr userDrawn="1"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32" name="Google Shape;551;p43">
              <a:extLst>
                <a:ext uri="{FF2B5EF4-FFF2-40B4-BE49-F238E27FC236}">
                  <a16:creationId xmlns:a16="http://schemas.microsoft.com/office/drawing/2014/main" id="{6D05467E-716B-64E6-0A51-EEF811ECB716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3" name="Google Shape;552;p43">
              <a:extLst>
                <a:ext uri="{FF2B5EF4-FFF2-40B4-BE49-F238E27FC236}">
                  <a16:creationId xmlns:a16="http://schemas.microsoft.com/office/drawing/2014/main" id="{845CDFA5-ADE1-1EBF-EAC0-6E2031F70342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4" name="Google Shape;553;p43">
              <a:extLst>
                <a:ext uri="{FF2B5EF4-FFF2-40B4-BE49-F238E27FC236}">
                  <a16:creationId xmlns:a16="http://schemas.microsoft.com/office/drawing/2014/main" id="{E3082F2A-8EE5-301F-3949-2BFF4550067E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5" name="Google Shape;554;p43">
              <a:extLst>
                <a:ext uri="{FF2B5EF4-FFF2-40B4-BE49-F238E27FC236}">
                  <a16:creationId xmlns:a16="http://schemas.microsoft.com/office/drawing/2014/main" id="{A8E038D9-B049-5D26-E2A1-78C5D6B9A66E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6" name="Google Shape;555;p43">
              <a:extLst>
                <a:ext uri="{FF2B5EF4-FFF2-40B4-BE49-F238E27FC236}">
                  <a16:creationId xmlns:a16="http://schemas.microsoft.com/office/drawing/2014/main" id="{3F9DE3DD-B452-4EF8-7B8C-13032BF5D495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7" name="Google Shape;556;p43">
              <a:extLst>
                <a:ext uri="{FF2B5EF4-FFF2-40B4-BE49-F238E27FC236}">
                  <a16:creationId xmlns:a16="http://schemas.microsoft.com/office/drawing/2014/main" id="{E2FDB3C9-2DF9-4822-B443-193244422A8A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8" name="Google Shape;557;p43">
              <a:extLst>
                <a:ext uri="{FF2B5EF4-FFF2-40B4-BE49-F238E27FC236}">
                  <a16:creationId xmlns:a16="http://schemas.microsoft.com/office/drawing/2014/main" id="{FAF13B28-A97B-DD6A-FF26-E03BB2618C46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9" name="Google Shape;558;p43">
              <a:extLst>
                <a:ext uri="{FF2B5EF4-FFF2-40B4-BE49-F238E27FC236}">
                  <a16:creationId xmlns:a16="http://schemas.microsoft.com/office/drawing/2014/main" id="{FF65F6D0-A3CB-199C-F2F8-DFE858AD2E3B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0" name="Google Shape;559;p43">
              <a:extLst>
                <a:ext uri="{FF2B5EF4-FFF2-40B4-BE49-F238E27FC236}">
                  <a16:creationId xmlns:a16="http://schemas.microsoft.com/office/drawing/2014/main" id="{91BEF464-C04E-76C4-2A3C-392FFBC3FAA1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1" name="Google Shape;560;p43">
              <a:extLst>
                <a:ext uri="{FF2B5EF4-FFF2-40B4-BE49-F238E27FC236}">
                  <a16:creationId xmlns:a16="http://schemas.microsoft.com/office/drawing/2014/main" id="{0C655085-ECDF-35BF-9F2C-23E6BDEE6597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2" name="Google Shape;561;p43">
              <a:extLst>
                <a:ext uri="{FF2B5EF4-FFF2-40B4-BE49-F238E27FC236}">
                  <a16:creationId xmlns:a16="http://schemas.microsoft.com/office/drawing/2014/main" id="{83D03064-9000-7818-9888-912F75794F5B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43" name="Google Shape;562;p43">
            <a:extLst>
              <a:ext uri="{FF2B5EF4-FFF2-40B4-BE49-F238E27FC236}">
                <a16:creationId xmlns:a16="http://schemas.microsoft.com/office/drawing/2014/main" id="{8C974379-768E-BEDB-8505-21D6E4D0DB7F}"/>
              </a:ext>
            </a:extLst>
          </p:cNvPr>
          <p:cNvGrpSpPr/>
          <p:nvPr userDrawn="1"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44" name="Google Shape;563;p43">
              <a:extLst>
                <a:ext uri="{FF2B5EF4-FFF2-40B4-BE49-F238E27FC236}">
                  <a16:creationId xmlns:a16="http://schemas.microsoft.com/office/drawing/2014/main" id="{A17C81AE-A760-FD64-1D22-5ABD95057CA9}"/>
                </a:ext>
              </a:extLst>
            </p:cNvPr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5" name="Google Shape;564;p43">
              <a:extLst>
                <a:ext uri="{FF2B5EF4-FFF2-40B4-BE49-F238E27FC236}">
                  <a16:creationId xmlns:a16="http://schemas.microsoft.com/office/drawing/2014/main" id="{1C2787CD-124B-4143-DA6D-3E2847244E8D}"/>
                </a:ext>
              </a:extLst>
            </p:cNvPr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6" name="Google Shape;565;p43">
              <a:extLst>
                <a:ext uri="{FF2B5EF4-FFF2-40B4-BE49-F238E27FC236}">
                  <a16:creationId xmlns:a16="http://schemas.microsoft.com/office/drawing/2014/main" id="{0EC9BE64-3A24-2872-5EFF-A771FF34803C}"/>
                </a:ext>
              </a:extLst>
            </p:cNvPr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7" name="Google Shape;566;p43">
              <a:extLst>
                <a:ext uri="{FF2B5EF4-FFF2-40B4-BE49-F238E27FC236}">
                  <a16:creationId xmlns:a16="http://schemas.microsoft.com/office/drawing/2014/main" id="{0C39EEBC-B1A4-DA2A-B51E-BAA02B53387A}"/>
                </a:ext>
              </a:extLst>
            </p:cNvPr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8" name="Google Shape;567;p43">
              <a:extLst>
                <a:ext uri="{FF2B5EF4-FFF2-40B4-BE49-F238E27FC236}">
                  <a16:creationId xmlns:a16="http://schemas.microsoft.com/office/drawing/2014/main" id="{94E05834-673D-8A06-A8A6-90E3541D14F4}"/>
                </a:ext>
              </a:extLst>
            </p:cNvPr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49" name="Google Shape;568;p43">
            <a:extLst>
              <a:ext uri="{FF2B5EF4-FFF2-40B4-BE49-F238E27FC236}">
                <a16:creationId xmlns:a16="http://schemas.microsoft.com/office/drawing/2014/main" id="{644FBAA9-2B0B-7D04-9744-8E34EB1A83AE}"/>
              </a:ext>
            </a:extLst>
          </p:cNvPr>
          <p:cNvSpPr/>
          <p:nvPr userDrawn="1"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0" name="Текст 2">
            <a:extLst>
              <a:ext uri="{FF2B5EF4-FFF2-40B4-BE49-F238E27FC236}">
                <a16:creationId xmlns:a16="http://schemas.microsoft.com/office/drawing/2014/main" id="{76249948-23D1-936D-0BE4-3CA486264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2544670" y="787012"/>
            <a:ext cx="1777856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виды деятельности</a:t>
            </a: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id="{9D4D51F8-ADC7-BEB2-C008-8C7C894F2B98}"/>
              </a:ext>
            </a:extLst>
          </p:cNvPr>
          <p:cNvSpPr txBox="1">
            <a:spLocks/>
          </p:cNvSpPr>
          <p:nvPr userDrawn="1"/>
        </p:nvSpPr>
        <p:spPr>
          <a:xfrm>
            <a:off x="4816641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Ценностное предложение</a:t>
            </a: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id="{159B9228-F4F8-484D-E563-1F8351D4D9D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68DCBEE0-1D27-B0C3-B027-663871E965FA}"/>
              </a:ext>
            </a:extLst>
          </p:cNvPr>
          <p:cNvSpPr txBox="1">
            <a:spLocks/>
          </p:cNvSpPr>
          <p:nvPr userDrawn="1"/>
        </p:nvSpPr>
        <p:spPr>
          <a:xfrm>
            <a:off x="709053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Взаимоотношения с клиентом</a:t>
            </a: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EA1E0FC6-EE65-32E0-56C1-F41ADC2EA3AF}"/>
              </a:ext>
            </a:extLst>
          </p:cNvPr>
          <p:cNvSpPr txBox="1">
            <a:spLocks/>
          </p:cNvSpPr>
          <p:nvPr userDrawn="1"/>
        </p:nvSpPr>
        <p:spPr>
          <a:xfrm>
            <a:off x="937184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Потребительские сегменты</a:t>
            </a: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id="{C0EED07D-C54D-FF28-1D78-FE45CE87A4E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1831C6AE-DADE-A4AD-E923-5AAFD14B61B5}"/>
              </a:ext>
            </a:extLst>
          </p:cNvPr>
          <p:cNvSpPr txBox="1">
            <a:spLocks/>
          </p:cNvSpPr>
          <p:nvPr userDrawn="1"/>
        </p:nvSpPr>
        <p:spPr>
          <a:xfrm>
            <a:off x="7090532" y="2885486"/>
            <a:ext cx="1806565" cy="2601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Каналы сбыта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9C78F5F0-2800-C973-F285-31DA41FAB94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DAE86C55-C4E0-0530-D442-CC1617DB96E2}"/>
              </a:ext>
            </a:extLst>
          </p:cNvPr>
          <p:cNvSpPr txBox="1">
            <a:spLocks/>
          </p:cNvSpPr>
          <p:nvPr userDrawn="1"/>
        </p:nvSpPr>
        <p:spPr>
          <a:xfrm>
            <a:off x="288265" y="5068819"/>
            <a:ext cx="4763700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Структура издержек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DC9925C3-5767-5386-4AB6-76DC19037170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4E15BFD6-F51F-9A90-D15F-494EF71C4C50}"/>
              </a:ext>
            </a:extLst>
          </p:cNvPr>
          <p:cNvSpPr txBox="1">
            <a:spLocks/>
          </p:cNvSpPr>
          <p:nvPr userDrawn="1"/>
        </p:nvSpPr>
        <p:spPr>
          <a:xfrm>
            <a:off x="5992464" y="5068819"/>
            <a:ext cx="5006266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Потоки доходов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id="{2C7DAA4C-3857-7BCC-B467-F26BAC523EFC}"/>
              </a:ext>
            </a:extLst>
          </p:cNvPr>
          <p:cNvSpPr txBox="1">
            <a:spLocks/>
          </p:cNvSpPr>
          <p:nvPr userDrawn="1"/>
        </p:nvSpPr>
        <p:spPr>
          <a:xfrm>
            <a:off x="2544670" y="2910468"/>
            <a:ext cx="1777856" cy="2328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ресурсы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FDD7F521-55C0-78BD-7DC9-6078F3E004E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5" name="Текст 256">
            <a:extLst>
              <a:ext uri="{FF2B5EF4-FFF2-40B4-BE49-F238E27FC236}">
                <a16:creationId xmlns:a16="http://schemas.microsoft.com/office/drawing/2014/main" id="{DEE1F5CA-DB39-A830-3018-CCC982A5A9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Образец текст</a:t>
            </a:r>
          </a:p>
        </p:txBody>
      </p:sp>
      <p:sp>
        <p:nvSpPr>
          <p:cNvPr id="66" name="Текст 2">
            <a:extLst>
              <a:ext uri="{FF2B5EF4-FFF2-40B4-BE49-F238E27FC236}">
                <a16:creationId xmlns:a16="http://schemas.microsoft.com/office/drawing/2014/main" id="{63048D07-DB93-E1EF-DEF7-16451197C0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9679F"/>
              </a:buClr>
              <a:buFontTx/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7" name="Текст 262">
            <a:extLst>
              <a:ext uri="{FF2B5EF4-FFF2-40B4-BE49-F238E27FC236}">
                <a16:creationId xmlns:a16="http://schemas.microsoft.com/office/drawing/2014/main" id="{EB987EDB-AAA1-C171-F93E-12A9943D89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335688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25000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то есть сейчас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Что</a:t>
            </a:r>
            <a:r>
              <a:rPr lang="ru-RU" sz="2400" b="1" baseline="0" dirty="0">
                <a:solidFill>
                  <a:srgbClr val="2867A0"/>
                </a:solidFill>
              </a:rPr>
              <a:t> есть сейчас?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9159876" cy="13371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Задел команды (патенты, публикации, подтвержденные результаты экспериментов, опросов </a:t>
            </a:r>
            <a:r>
              <a:rPr lang="ru-RU" dirty="0" err="1"/>
              <a:t>итд</a:t>
            </a:r>
            <a:r>
              <a:rPr lang="ru-RU" dirty="0"/>
              <a:t>.)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55575" y="3016250"/>
            <a:ext cx="4073525" cy="26670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Указывается стадия готовности продукта на момент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615827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Команда</a:t>
            </a: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7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7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42"/>
          </p:nvPr>
        </p:nvSpPr>
        <p:spPr>
          <a:xfrm>
            <a:off x="228603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1" name="Текст 6"/>
          <p:cNvSpPr>
            <a:spLocks noGrp="1"/>
          </p:cNvSpPr>
          <p:nvPr>
            <p:ph type="body" sz="quarter" idx="43" hasCustomPrompt="1"/>
          </p:nvPr>
        </p:nvSpPr>
        <p:spPr>
          <a:xfrm>
            <a:off x="4509863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2" name="Текст 6"/>
          <p:cNvSpPr>
            <a:spLocks noGrp="1"/>
          </p:cNvSpPr>
          <p:nvPr>
            <p:ph type="body" sz="quarter" idx="44" hasCustomPrompt="1"/>
          </p:nvPr>
        </p:nvSpPr>
        <p:spPr>
          <a:xfrm>
            <a:off x="4509863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43" name="Рисунок 42"/>
          <p:cNvSpPr>
            <a:spLocks noGrp="1"/>
          </p:cNvSpPr>
          <p:nvPr>
            <p:ph type="pic" sz="quarter" idx="45"/>
          </p:nvPr>
        </p:nvSpPr>
        <p:spPr>
          <a:xfrm>
            <a:off x="4582889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8" name="Текст 6"/>
          <p:cNvSpPr>
            <a:spLocks noGrp="1"/>
          </p:cNvSpPr>
          <p:nvPr>
            <p:ph type="body" sz="quarter" idx="46" hasCustomPrompt="1"/>
          </p:nvPr>
        </p:nvSpPr>
        <p:spPr>
          <a:xfrm>
            <a:off x="8457749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9" name="Текст 6"/>
          <p:cNvSpPr>
            <a:spLocks noGrp="1"/>
          </p:cNvSpPr>
          <p:nvPr>
            <p:ph type="body" sz="quarter" idx="47" hasCustomPrompt="1"/>
          </p:nvPr>
        </p:nvSpPr>
        <p:spPr>
          <a:xfrm>
            <a:off x="8457749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50" name="Рисунок 49"/>
          <p:cNvSpPr>
            <a:spLocks noGrp="1"/>
          </p:cNvSpPr>
          <p:nvPr>
            <p:ph type="pic" sz="quarter" idx="48"/>
          </p:nvPr>
        </p:nvSpPr>
        <p:spPr>
          <a:xfrm>
            <a:off x="8530775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2" name="Текст 6"/>
          <p:cNvSpPr>
            <a:spLocks noGrp="1"/>
          </p:cNvSpPr>
          <p:nvPr>
            <p:ph type="body" sz="quarter" idx="49" hasCustomPrompt="1"/>
          </p:nvPr>
        </p:nvSpPr>
        <p:spPr>
          <a:xfrm>
            <a:off x="155577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3" name="Текст 6"/>
          <p:cNvSpPr>
            <a:spLocks noGrp="1"/>
          </p:cNvSpPr>
          <p:nvPr>
            <p:ph type="body" sz="quarter" idx="50" hasCustomPrompt="1"/>
          </p:nvPr>
        </p:nvSpPr>
        <p:spPr>
          <a:xfrm>
            <a:off x="155577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4" name="Рисунок 73"/>
          <p:cNvSpPr>
            <a:spLocks noGrp="1"/>
          </p:cNvSpPr>
          <p:nvPr>
            <p:ph type="pic" sz="quarter" idx="51"/>
          </p:nvPr>
        </p:nvSpPr>
        <p:spPr>
          <a:xfrm>
            <a:off x="228603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5" name="Текст 6"/>
          <p:cNvSpPr>
            <a:spLocks noGrp="1"/>
          </p:cNvSpPr>
          <p:nvPr>
            <p:ph type="body" sz="quarter" idx="52" hasCustomPrompt="1"/>
          </p:nvPr>
        </p:nvSpPr>
        <p:spPr>
          <a:xfrm>
            <a:off x="4509863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6" name="Текст 6"/>
          <p:cNvSpPr>
            <a:spLocks noGrp="1"/>
          </p:cNvSpPr>
          <p:nvPr>
            <p:ph type="body" sz="quarter" idx="53" hasCustomPrompt="1"/>
          </p:nvPr>
        </p:nvSpPr>
        <p:spPr>
          <a:xfrm>
            <a:off x="4509863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7" name="Рисунок 76"/>
          <p:cNvSpPr>
            <a:spLocks noGrp="1"/>
          </p:cNvSpPr>
          <p:nvPr>
            <p:ph type="pic" sz="quarter" idx="54"/>
          </p:nvPr>
        </p:nvSpPr>
        <p:spPr>
          <a:xfrm>
            <a:off x="4582889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8" name="Текст 6"/>
          <p:cNvSpPr>
            <a:spLocks noGrp="1"/>
          </p:cNvSpPr>
          <p:nvPr>
            <p:ph type="body" sz="quarter" idx="55" hasCustomPrompt="1"/>
          </p:nvPr>
        </p:nvSpPr>
        <p:spPr>
          <a:xfrm>
            <a:off x="8457749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9" name="Текст 6"/>
          <p:cNvSpPr>
            <a:spLocks noGrp="1"/>
          </p:cNvSpPr>
          <p:nvPr>
            <p:ph type="body" sz="quarter" idx="56" hasCustomPrompt="1"/>
          </p:nvPr>
        </p:nvSpPr>
        <p:spPr>
          <a:xfrm>
            <a:off x="8457749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80" name="Рисунок 79"/>
          <p:cNvSpPr>
            <a:spLocks noGrp="1"/>
          </p:cNvSpPr>
          <p:nvPr>
            <p:ph type="pic" sz="quarter" idx="57"/>
          </p:nvPr>
        </p:nvSpPr>
        <p:spPr>
          <a:xfrm>
            <a:off x="8530775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118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н развития стартап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План развития </a:t>
            </a:r>
            <a:r>
              <a:rPr lang="ru-RU" sz="2400" b="1" dirty="0" err="1">
                <a:solidFill>
                  <a:srgbClr val="2867A0"/>
                </a:solidFill>
              </a:rPr>
              <a:t>стартапа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900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793050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BF81-F2CB-472B-B977-1DEB2A2C0535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1CBF-2E74-42F5-A5E2-D11695546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8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72" r:id="rId4"/>
    <p:sldLayoutId id="2147483664" r:id="rId5"/>
    <p:sldLayoutId id="2147483673" r:id="rId6"/>
    <p:sldLayoutId id="2147483666" r:id="rId7"/>
    <p:sldLayoutId id="2147483665" r:id="rId8"/>
    <p:sldLayoutId id="2147483667" r:id="rId9"/>
    <p:sldLayoutId id="2147483668" r:id="rId10"/>
    <p:sldLayoutId id="2147483669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ew-retail.ru/business/personal/rossiyskiy_rynok_frilanserov_v_kakikh_oblastyakh_rabotayut_i_kakie_vygody_daet_partnerstvo_s_nimi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linkedin.com/" TargetMode="External"/><Relationship Id="rId3" Type="http://schemas.openxmlformats.org/officeDocument/2006/relationships/hyperlink" Target="https://youdo.com/" TargetMode="External"/><Relationship Id="rId7" Type="http://schemas.openxmlformats.org/officeDocument/2006/relationships/hyperlink" Target="https://freelancehunt.com/" TargetMode="External"/><Relationship Id="rId2" Type="http://schemas.openxmlformats.org/officeDocument/2006/relationships/hyperlink" Target="https://www.fl.ru/?utm_&amp;ysclid=lpk7zra7az73788521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toptal.com/" TargetMode="External"/><Relationship Id="rId5" Type="http://schemas.openxmlformats.org/officeDocument/2006/relationships/hyperlink" Target="https://www.flatstack.com/" TargetMode="External"/><Relationship Id="rId4" Type="http://schemas.openxmlformats.org/officeDocument/2006/relationships/hyperlink" Target="https://work-zilla.com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ProjectHunter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0" i="0" dirty="0">
                <a:effectLst/>
                <a:latin typeface="gg sans"/>
              </a:rPr>
              <a:t>Технологии и программное обеспечение распределенных и высокопроизводительных вычислительных систем.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260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61275" y="3670300"/>
            <a:ext cx="1985025" cy="24066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Фрилансеры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Стартапы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Люди без опыта найма сотрудников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795637" y="3670300"/>
            <a:ext cx="2749550" cy="2406650"/>
          </a:xfrm>
        </p:spPr>
        <p:txBody>
          <a:bodyPr/>
          <a:lstStyle/>
          <a:p>
            <a:r>
              <a:rPr lang="ru-RU" dirty="0"/>
              <a:t>Результатом будет веб-сервис с редактором тестовых заданий, функционал  для организации деятельности участников проекта, рейтинговая система специалистов, руководителей, проектов.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915400" y="3292025"/>
            <a:ext cx="2952750" cy="3639717"/>
          </a:xfrm>
        </p:spPr>
        <p:txBody>
          <a:bodyPr>
            <a:normAutofit/>
          </a:bodyPr>
          <a:lstStyle/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IT и Веб-разработка</a:t>
            </a:r>
          </a:p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Маркетинг и Реклама</a:t>
            </a:r>
          </a:p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Копирайтинг и Редактирование</a:t>
            </a:r>
          </a:p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Дизайн и Мультимедиа</a:t>
            </a:r>
          </a:p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Консалтинг и Бизнес-услуги</a:t>
            </a:r>
          </a:p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Научные и Исследовательские проекты</a:t>
            </a:r>
          </a:p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Образование и Обучение</a:t>
            </a:r>
          </a:p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Игровая индустрия</a:t>
            </a:r>
          </a:p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Стартапы и Инновационные проекты</a:t>
            </a:r>
          </a:p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Архитектура и Строительство</a:t>
            </a:r>
          </a:p>
          <a:p>
            <a:pPr algn="l" fontAlgn="base">
              <a:buFont typeface="+mj-lt"/>
              <a:buAutoNum type="arabicPeriod"/>
            </a:pPr>
            <a:r>
              <a:rPr lang="ru-RU" sz="1000" i="0" dirty="0">
                <a:effectLst/>
                <a:latin typeface="inherit"/>
              </a:rPr>
              <a:t>Фриланс-услуги в общем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762000" y="800100"/>
            <a:ext cx="4914900" cy="1651000"/>
          </a:xfrm>
        </p:spPr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inherit"/>
              </a:rPr>
              <a:t>Создание и развитие инновационной цифровой биржи проектов, предоставляющей эффективное и безопасное пространство для взаимодействия между предпринимателями, инвесторами и специалистами. Наша цель - улучшить процесс поиска, сотрудничества и успешного завершения проектов, обеспечивая гибкость, безопасность и поддержку пользователей.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>
          <a:xfrm>
            <a:off x="6667500" y="800100"/>
            <a:ext cx="4933951" cy="1765300"/>
          </a:xfrm>
        </p:spPr>
        <p:txBody>
          <a:bodyPr/>
          <a:lstStyle/>
          <a:p>
            <a:r>
              <a:rPr lang="ru-RU" dirty="0"/>
              <a:t>Способность удобного найма персонала и общение с ним на единой площадке</a:t>
            </a:r>
          </a:p>
          <a:p>
            <a:r>
              <a:rPr lang="ru-RU" dirty="0"/>
              <a:t>Размещение и поиск объявлений проектов</a:t>
            </a:r>
            <a:r>
              <a:rPr lang="en-US" dirty="0"/>
              <a:t>/</a:t>
            </a:r>
            <a:r>
              <a:rPr lang="ru-RU" dirty="0"/>
              <a:t>услуг </a:t>
            </a:r>
          </a:p>
          <a:p>
            <a:r>
              <a:rPr lang="ru-RU" dirty="0"/>
              <a:t>Поддержка слежения за выполнением задач</a:t>
            </a:r>
          </a:p>
          <a:p>
            <a:r>
              <a:rPr lang="ru-RU" dirty="0"/>
              <a:t>Поддерживаемая доска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3013077" y="3670300"/>
            <a:ext cx="1985025" cy="24066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Крупные компании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Ожидаемые</a:t>
            </a:r>
            <a:r>
              <a:rPr lang="ru-RU" sz="1600" b="0" baseline="0" dirty="0">
                <a:solidFill>
                  <a:srgbClr val="2867A0"/>
                </a:solidFill>
              </a:rPr>
              <a:t> результаты</a:t>
            </a:r>
            <a:endParaRPr lang="ru-RU" sz="1600" b="0" dirty="0">
              <a:solidFill>
                <a:srgbClr val="2867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Область применения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Цель: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66007" y="625025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55575" y="2667230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Задачи: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Целевая аудитория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основная: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867A0"/>
                </a:solidFill>
              </a:rPr>
              <a:t>потенциальная:</a:t>
            </a:r>
          </a:p>
        </p:txBody>
      </p:sp>
    </p:spTree>
    <p:extLst>
      <p:ext uri="{BB962C8B-B14F-4D97-AF65-F5344CB8AC3E}">
        <p14:creationId xmlns:p14="http://schemas.microsoft.com/office/powerpoint/2010/main" val="337766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2401" y="723899"/>
            <a:ext cx="8901339" cy="190732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inherit"/>
              </a:rPr>
              <a:t>Неопределенность в поиске подходящих специалистов.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inherit"/>
              </a:rPr>
              <a:t>Большие временные затраты на поиск и опрос подходящих специалистов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inherit"/>
              </a:rPr>
              <a:t>На платформах конкурентов нет возможности совестить организацию проектной деятельности и найм сотрудников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00000"/>
              </a:solidFill>
              <a:effectLst/>
              <a:latin typeface="inherit"/>
            </a:endParaRP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152401" y="3909006"/>
            <a:ext cx="8901339" cy="1235529"/>
          </a:xfrm>
        </p:spPr>
        <p:txBody>
          <a:bodyPr>
            <a:normAutofit fontScale="92500" lnSpcReduction="20000"/>
          </a:bodyPr>
          <a:lstStyle/>
          <a:p>
            <a:pPr fontAlgn="base">
              <a:lnSpc>
                <a:spcPct val="100000"/>
              </a:lnSpc>
            </a:pPr>
            <a:r>
              <a:rPr lang="ru-RU" dirty="0"/>
              <a:t>Количество </a:t>
            </a:r>
            <a:r>
              <a:rPr lang="ru-RU" dirty="0" err="1"/>
              <a:t>фрилансеров</a:t>
            </a:r>
            <a:r>
              <a:rPr lang="ru-RU" dirty="0"/>
              <a:t> увеличилось с 2022 по 2023 год на 37%, рынок </a:t>
            </a:r>
            <a:r>
              <a:rPr lang="ru-RU" dirty="0" err="1"/>
              <a:t>фриланса</a:t>
            </a:r>
            <a:r>
              <a:rPr lang="ru-RU" dirty="0"/>
              <a:t> постоянно пополняется новыми специалистами со своими уникальными навыками и другими увлечениями</a:t>
            </a:r>
          </a:p>
          <a:p>
            <a:pPr fontAlgn="base">
              <a:lnSpc>
                <a:spcPct val="100000"/>
              </a:lnSpc>
            </a:pPr>
            <a:r>
              <a:rPr lang="en-US" dirty="0">
                <a:hlinkClick r:id="rId2" tooltip="https://new-retail.ru/business/personal/rossiyskiy_rynok_frilanserov_v_kakikh_oblastyakh_rabotayut_i_kakie_vygody_daet_partnerstvo_s_nimi/"/>
              </a:rPr>
              <a:t>https://new-retail.ru/business/personal/rossiyskiy_rynok_frilanserov_v_kakikh_oblastyakh_rabotayut_i_kakie_vygody_daet_partnerstvo_s_nimi/</a:t>
            </a:r>
            <a:endParaRPr lang="en-US" dirty="0"/>
          </a:p>
          <a:p>
            <a:pPr fontAlgn="base">
              <a:lnSpc>
                <a:spcPct val="100000"/>
              </a:lnSpc>
            </a:pP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Подтверждение актуальности: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3383423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30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5" y="2755899"/>
            <a:ext cx="11702596" cy="3360281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gg sans"/>
              </a:rPr>
              <a:t>Целью проекта является улучшение процессов поиска, сотрудничества и успешного завершения проектов, предоставляя пользователям гибкую, безопасную и поддерживаемую платформу.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gg sans"/>
              </a:rPr>
              <a:t>Для достижения этой цели выделяются несколько ключевых задач: Первоначальная задача заключается в разработке интуитивно понятной цифровой биржи проектов, предоставляющей удобные инструменты поиска и фильтрации проектов в различных категориях. Это включает в себя эффективный механизм поиска, учитывающий разнообразные критерии, и создание пространства для коммуникации и взаимодействия между заказчиками и исполнителями. Важным аспектом проекта является также внедрение надежной системы безопасности, включая безопасные финансовые транзакции и гарантирование конфиденциальности данных.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gg sans"/>
              </a:rPr>
              <a:t>Дополнительно, создается служба поддержки пользователей для оперативного решения вопросов и разрешения возможных конфликтов.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gg sans"/>
              </a:rPr>
              <a:t>Ожидаемыми результатами проекта являются улучшение процесса поиска подходящих проектов или специалистов, повышение уровня коммуникации и взаимодействия между заказчиками и исполнителями, обеспечение безопасных транзакций и успешное завершение проектов. Это должно привести к созданию положительного впечатления от использования платформы и увеличению удовлетворенности пользователей.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gg sans"/>
              </a:rPr>
              <a:t>Области применения результатов проекта охватывают различные сферы, такие как фриланс и веб-разработка, маркетинг и реклама, стартапы и инновационные проекты, научные и исследовательские проекты, образование и обучение. Это позволяет привлечь широкий спектр пользователей и сделать платформу ценным инструментом сотрудничества в различных областях. Потенциальные потребительские сегменты включают фрилансеров, стартап-компании, крупные компании, образовательные учреждения и исследовательские организации.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2898774" y="854529"/>
            <a:ext cx="8595135" cy="669469"/>
          </a:xfrm>
        </p:spPr>
        <p:txBody>
          <a:bodyPr/>
          <a:lstStyle/>
          <a:p>
            <a:r>
              <a:rPr lang="ru-RU" dirty="0"/>
              <a:t>Результатом будет веб-сервис с редактором тестовых заданий, функционал для организации деятельности участников проектов, рейтинговая система специалистов, руководителей, проектов, </a:t>
            </a:r>
          </a:p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Описание продукта: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52399" y="3339877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43542" y="741820"/>
            <a:ext cx="11753850" cy="376587"/>
            <a:chOff x="43542" y="741820"/>
            <a:chExt cx="11753850" cy="376587"/>
          </a:xfrm>
        </p:grpSpPr>
        <p:sp>
          <p:nvSpPr>
            <p:cNvPr id="6" name="TextBox 5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Тип результата / продукта:</a:t>
              </a: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152399" y="741820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078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723899"/>
            <a:ext cx="11261725" cy="531685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b="0" i="0" dirty="0">
                <a:effectLst/>
                <a:latin typeface="gg sans"/>
              </a:rPr>
              <a:t>Все эти участники сегмента B2C объединены желанием найти подходящих партнеров для реализации проектов. Заказчики ищут надежных исполнителей, а </a:t>
            </a:r>
            <a:r>
              <a:rPr lang="ru-RU" b="0" i="0" dirty="0" err="1">
                <a:effectLst/>
                <a:latin typeface="gg sans"/>
              </a:rPr>
              <a:t>фрилансеры</a:t>
            </a:r>
            <a:r>
              <a:rPr lang="ru-RU" b="0" i="0" dirty="0">
                <a:effectLst/>
                <a:latin typeface="gg sans"/>
              </a:rPr>
              <a:t> стремятся предоставить свои услуги, создавая взаимовыгодные взаимоотношения на цифровой бирже проектов.</a:t>
            </a:r>
          </a:p>
          <a:p>
            <a:pPr>
              <a:lnSpc>
                <a:spcPct val="110000"/>
              </a:lnSpc>
            </a:pPr>
            <a:endParaRPr lang="ru-RU" dirty="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ru-RU" dirty="0">
                <a:ea typeface="+mn-lt"/>
                <a:cs typeface="+mn-lt"/>
              </a:rPr>
              <a:t>Социально-демографические характеристики:</a:t>
            </a:r>
            <a:endParaRPr lang="ru-RU" dirty="0">
              <a:ea typeface="Calibri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ru-RU" dirty="0"/>
              <a:t>Фрилансеры: </a:t>
            </a:r>
          </a:p>
          <a:p>
            <a:pPr>
              <a:lnSpc>
                <a:spcPct val="110000"/>
              </a:lnSpc>
            </a:pPr>
            <a:r>
              <a:rPr lang="ru-RU" dirty="0"/>
              <a:t>Веб-разработчики, графические дизайнеры, писатели, маркетологи, переводчики, администраторы баз данных и т.д. </a:t>
            </a:r>
          </a:p>
          <a:p>
            <a:pPr>
              <a:lnSpc>
                <a:spcPct val="110000"/>
              </a:lnSpc>
            </a:pPr>
            <a:r>
              <a:rPr lang="ru-RU" dirty="0"/>
              <a:t>Индивидуальные предприниматели:</a:t>
            </a:r>
          </a:p>
          <a:p>
            <a:pPr>
              <a:lnSpc>
                <a:spcPct val="110000"/>
              </a:lnSpc>
            </a:pPr>
            <a:r>
              <a:rPr lang="ru-RU" dirty="0"/>
              <a:t>Специалисты в различных областях, работающие на себя. </a:t>
            </a:r>
          </a:p>
          <a:p>
            <a:pPr>
              <a:lnSpc>
                <a:spcPct val="110000"/>
              </a:lnSpc>
            </a:pPr>
            <a:r>
              <a:rPr lang="ru-RU" dirty="0"/>
              <a:t>География: Доступен для пользователей из различных регионов РФ.</a:t>
            </a:r>
          </a:p>
        </p:txBody>
      </p:sp>
    </p:spTree>
    <p:extLst>
      <p:ext uri="{BB962C8B-B14F-4D97-AF65-F5344CB8AC3E}">
        <p14:creationId xmlns:p14="http://schemas.microsoft.com/office/powerpoint/2010/main" val="3190744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723900"/>
            <a:ext cx="11261725" cy="1423555"/>
          </a:xfrm>
        </p:spPr>
        <p:txBody>
          <a:bodyPr/>
          <a:lstStyle/>
          <a:p>
            <a:r>
              <a:rPr lang="ru-RU" dirty="0"/>
              <a:t>Юридические лица (B2B):</a:t>
            </a:r>
          </a:p>
          <a:p>
            <a:r>
              <a:rPr lang="ru-RU" dirty="0" err="1"/>
              <a:t>Стартапы</a:t>
            </a:r>
            <a:r>
              <a:rPr lang="ru-RU" dirty="0"/>
              <a:t>: Начинающие компании, которым требуются услуги по разработке, маркетингу, консалтингу и т.д. Компании с ограниченным бюджетом:</a:t>
            </a:r>
          </a:p>
          <a:p>
            <a:r>
              <a:rPr lang="ru-RU" dirty="0"/>
              <a:t>Малые и средние предприятия, ищущие специалистов или проекты по низким ценам. </a:t>
            </a:r>
          </a:p>
          <a:p>
            <a:r>
              <a:rPr lang="ru-RU" dirty="0"/>
              <a:t>Крупные компании: Большие предприятия, которым нужны крупные и сложные проекты.</a:t>
            </a:r>
          </a:p>
        </p:txBody>
      </p:sp>
    </p:spTree>
    <p:extLst>
      <p:ext uri="{BB962C8B-B14F-4D97-AF65-F5344CB8AC3E}">
        <p14:creationId xmlns:p14="http://schemas.microsoft.com/office/powerpoint/2010/main" val="3184912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err="1"/>
              <a:t>Фрилансеров</a:t>
            </a:r>
            <a:r>
              <a:rPr lang="ru-RU" dirty="0"/>
              <a:t> и Специалистов:</a:t>
            </a:r>
          </a:p>
          <a:p>
            <a:pPr>
              <a:lnSpc>
                <a:spcPct val="120000"/>
              </a:lnSpc>
            </a:pPr>
            <a:r>
              <a:rPr lang="ru-RU" dirty="0"/>
              <a:t>Ограниченные возможности поиска проектов и клиентов, сложности в установлении связей с заказчиками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ru-RU" dirty="0"/>
              <a:t>Заказчиков: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ru-RU" dirty="0"/>
              <a:t>Трудности в поиске квалифицированных специалистов, неудовлетворительное взаимодействие и управление проектами, риск недостаточной квалификации исполнителей.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Стартапов: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ru-RU" dirty="0"/>
              <a:t>Недостаток ресурсов и опыта для реализации идей, сложности в поиске подходящих партнеров и исполнителей.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Компании с Ограниченным Бюджетом: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ru-RU" dirty="0"/>
              <a:t>Трудности в нахождении специалистов с разнообразными навыками, необходимыми для комплексного ведения бизнеса.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Крупные Компании: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ru-RU" dirty="0"/>
              <a:t>Трудности в нахождении внешних экспертов и инновационных идей для реализации сложных проектов.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dirty="0"/>
              <a:t>Для </a:t>
            </a:r>
            <a:r>
              <a:rPr lang="ru-RU" dirty="0" err="1"/>
              <a:t>Фрилансеров</a:t>
            </a:r>
            <a:r>
              <a:rPr lang="ru-RU" dirty="0"/>
              <a:t> и Специалистов:</a:t>
            </a:r>
          </a:p>
          <a:p>
            <a:pPr>
              <a:lnSpc>
                <a:spcPct val="110000"/>
              </a:lnSpc>
            </a:pPr>
            <a:r>
              <a:rPr lang="ru-RU" dirty="0"/>
              <a:t>Эффективный поиск проектов и клиентов.</a:t>
            </a:r>
          </a:p>
          <a:p>
            <a:pPr>
              <a:lnSpc>
                <a:spcPct val="110000"/>
              </a:lnSpc>
            </a:pPr>
            <a:r>
              <a:rPr lang="ru-RU" dirty="0"/>
              <a:t>Установление связей с заказчиками.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dirty="0"/>
              <a:t>Для Заказчиков:</a:t>
            </a:r>
          </a:p>
          <a:p>
            <a:pPr>
              <a:lnSpc>
                <a:spcPct val="110000"/>
              </a:lnSpc>
            </a:pPr>
            <a:r>
              <a:rPr lang="ru-RU" dirty="0"/>
              <a:t>Эффективный поиск квалифицированных специалистов.</a:t>
            </a:r>
          </a:p>
          <a:p>
            <a:pPr>
              <a:lnSpc>
                <a:spcPct val="110000"/>
              </a:lnSpc>
            </a:pPr>
            <a:r>
              <a:rPr lang="ru-RU" dirty="0"/>
              <a:t>Управление проектами и взаимодействие с исполнителями.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dirty="0"/>
              <a:t>Для </a:t>
            </a:r>
            <a:r>
              <a:rPr lang="ru-RU" dirty="0" err="1"/>
              <a:t>Стартапов</a:t>
            </a:r>
            <a:r>
              <a:rPr lang="ru-RU" dirty="0"/>
              <a:t>:</a:t>
            </a:r>
          </a:p>
          <a:p>
            <a:pPr>
              <a:lnSpc>
                <a:spcPct val="110000"/>
              </a:lnSpc>
            </a:pPr>
            <a:r>
              <a:rPr lang="ru-RU" dirty="0"/>
              <a:t>Поиск ресурсов и опытных партнеров для реализации идей.</a:t>
            </a:r>
          </a:p>
          <a:p>
            <a:pPr>
              <a:lnSpc>
                <a:spcPct val="110000"/>
              </a:lnSpc>
            </a:pPr>
            <a:r>
              <a:rPr lang="ru-RU" dirty="0"/>
              <a:t>Преодоление сложностей в формировании команды.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dirty="0"/>
              <a:t>Для Компаний с Ограниченным Бюджетом:</a:t>
            </a:r>
          </a:p>
          <a:p>
            <a:pPr>
              <a:lnSpc>
                <a:spcPct val="110000"/>
              </a:lnSpc>
            </a:pPr>
            <a:r>
              <a:rPr lang="ru-RU" dirty="0"/>
              <a:t>Нахождение специалистов с разнообразными навыками.</a:t>
            </a:r>
          </a:p>
          <a:p>
            <a:pPr>
              <a:lnSpc>
                <a:spcPct val="110000"/>
              </a:lnSpc>
            </a:pPr>
            <a:r>
              <a:rPr lang="ru-RU" dirty="0"/>
              <a:t>Комплексное ведение бизнеса при ограниченных ресурсах.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dirty="0"/>
              <a:t>Для Крупных Компаний:</a:t>
            </a:r>
          </a:p>
          <a:p>
            <a:r>
              <a:rPr lang="ru-RU" dirty="0"/>
              <a:t>Нахождение внешних экспертов и инновационных идей.</a:t>
            </a:r>
          </a:p>
          <a:p>
            <a:r>
              <a:rPr lang="ru-RU" dirty="0"/>
              <a:t>Реализация сложных проектов с внешней поддержкой.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900" dirty="0"/>
              <a:t>Тестовые задания помогут легко прослеживать руководителям, кто успешно прошел тест, таким образом отсеивать все не соответствующих требованиям специалистов </a:t>
            </a:r>
          </a:p>
          <a:p>
            <a:pPr>
              <a:lnSpc>
                <a:spcPct val="100000"/>
              </a:lnSpc>
            </a:pPr>
            <a:r>
              <a:rPr lang="ru-RU" sz="900" dirty="0"/>
              <a:t>Единый личное пространство, куда руководитель сможет добавлять сотрудников по </a:t>
            </a:r>
            <a:r>
              <a:rPr lang="ru-RU" sz="900" dirty="0" err="1"/>
              <a:t>id</a:t>
            </a:r>
            <a:r>
              <a:rPr lang="ru-RU" sz="900" dirty="0"/>
              <a:t>, где есть встроенные чат, онлайн доска и планировщик. У нас есть возможность общаться и разбирать задачи на доске, основные моменты </a:t>
            </a:r>
            <a:r>
              <a:rPr lang="ru-RU" sz="900" dirty="0" err="1"/>
              <a:t>брейн</a:t>
            </a:r>
            <a:r>
              <a:rPr lang="ru-RU" sz="900" dirty="0"/>
              <a:t>-шторма фиксировать на доске, общаться в чате, ставить и планировать задачи для достижения реализации проекта</a:t>
            </a:r>
          </a:p>
          <a:p>
            <a:pPr>
              <a:lnSpc>
                <a:spcPct val="100000"/>
              </a:lnSpc>
            </a:pPr>
            <a:r>
              <a:rPr lang="ru-RU" sz="900" dirty="0"/>
              <a:t>Рейтинговая система поможет отсеивать недобросовестных пользователей, которые обманывают или кидают на деньги</a:t>
            </a:r>
          </a:p>
          <a:p>
            <a:pPr>
              <a:lnSpc>
                <a:spcPct val="100000"/>
              </a:lnSpc>
            </a:pPr>
            <a:r>
              <a:rPr lang="ru-RU" sz="900" dirty="0"/>
              <a:t>Редактор графиков позволяет удобно описывать фронт работы, со сложной или простой структурой, который отображается на командной доске и на карточке объявления.</a:t>
            </a:r>
          </a:p>
          <a:p>
            <a:pPr>
              <a:lnSpc>
                <a:spcPct val="100000"/>
              </a:lnSpc>
            </a:pP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175065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74173" y="740454"/>
            <a:ext cx="11175998" cy="1925312"/>
          </a:xfrm>
        </p:spPr>
        <p:txBody>
          <a:bodyPr>
            <a:normAutofit fontScale="92500"/>
          </a:bodyPr>
          <a:lstStyle/>
          <a:p>
            <a:r>
              <a:rPr lang="ru-RU" sz="1800" dirty="0">
                <a:effectLst/>
                <a:ea typeface="Times New Roman" panose="02020603050405020304" pitchFamily="18" charset="0"/>
              </a:rPr>
              <a:t>Наш веб-сервис </a:t>
            </a:r>
            <a:r>
              <a:rPr lang="ru-RU" sz="1800" dirty="0" err="1">
                <a:effectLst/>
                <a:ea typeface="Times New Roman" panose="02020603050405020304" pitchFamily="18" charset="0"/>
              </a:rPr>
              <a:t>ProjectHunter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 помогает специалистам найти специализированную работу под свои интересы, а руководителям не только подобрать для себя определенных специалистов, но и организовать всю деятельность, благодаря фильтрация поиска и созданию тестовых заданий для проверки компетентности. Наша платформа дает возможность руководителям собрать всех в едином личном кабинете, в которой есть встроенный чат, для общения с персоналом, общая онлайн доска для фиксации идей или временных задач, и онлайн планировщик для фиксации и слежением за прогрессом выполнения задач. Таким образом специалисты могут легче подобрать лучшие условия для своей работы, а руководителям легче организовывать проектную деятельность.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55575" y="3236686"/>
            <a:ext cx="11800451" cy="3026462"/>
          </a:xfrm>
        </p:spPr>
        <p:txBody>
          <a:bodyPr>
            <a:normAutofit/>
          </a:bodyPr>
          <a:lstStyle/>
          <a:p>
            <a:r>
              <a:rPr lang="ru-RU" sz="1800" dirty="0"/>
              <a:t>Единая площадка не только найма персонала и размещения проекта, но и для коммуникации </a:t>
            </a:r>
          </a:p>
          <a:p>
            <a:r>
              <a:rPr lang="ru-RU" sz="1800" dirty="0"/>
              <a:t>Встроенные средства общения, обеспечивающие эффективное взаимодействие между заказчиками и исполнителями.</a:t>
            </a:r>
          </a:p>
          <a:p>
            <a:r>
              <a:rPr lang="ru-RU" sz="1800" dirty="0"/>
              <a:t>Тестовые задания, которые может составлять заказчик для специалистов. Задания помогают заказчику отсеять неквалифицированные кадры.</a:t>
            </a:r>
          </a:p>
          <a:p>
            <a:r>
              <a:rPr lang="ru-RU" sz="1800" dirty="0"/>
              <a:t>На платформе будет возможность собирать всех участников проекта на доске, на которой будут карточки с задачами для планирования командной работы</a:t>
            </a:r>
          </a:p>
          <a:p>
            <a:r>
              <a:rPr lang="ru-RU" sz="1800" dirty="0"/>
              <a:t>Редактор графиков позволяет удобно описывать фронт работы, со сложной или простой структурой, который отображается на командной доске и на карточке объявления.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Ключевые конкурентные преимущества: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2759305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05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55575" y="1156195"/>
            <a:ext cx="11800451" cy="5106953"/>
          </a:xfrm>
        </p:spPr>
        <p:txBody>
          <a:bodyPr>
            <a:normAutofit/>
          </a:bodyPr>
          <a:lstStyle/>
          <a:p>
            <a:r>
              <a:rPr lang="nn-NO" sz="1800" dirty="0"/>
              <a:t>Fl.ru - </a:t>
            </a:r>
            <a:r>
              <a:rPr lang="nn-NO" sz="1800" dirty="0">
                <a:hlinkClick r:id="rId2"/>
              </a:rPr>
              <a:t>https://www.fl.ru/?utm_&amp;ysclid=lpk7zra7az73788521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Фриланс сервис для поиска подработок. Нет возможности организовывать работу нескольких человек.</a:t>
            </a:r>
            <a:endParaRPr lang="nn-NO" sz="1800" dirty="0"/>
          </a:p>
          <a:p>
            <a:r>
              <a:rPr lang="nn-NO" sz="1800" dirty="0"/>
              <a:t>YouDo.com - </a:t>
            </a:r>
            <a:r>
              <a:rPr lang="nn-NO" sz="1800" dirty="0">
                <a:hlinkClick r:id="rId3"/>
              </a:rPr>
              <a:t>https://youdo.com/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Фриланс сервис для поиска подработок. Предусматривает не только уделенную работу, но так же нет организации проектной деятельности.</a:t>
            </a:r>
            <a:endParaRPr lang="nn-NO" sz="1800" dirty="0"/>
          </a:p>
          <a:p>
            <a:r>
              <a:rPr lang="nn-NO" sz="1800" dirty="0"/>
              <a:t>Work-zilla - </a:t>
            </a:r>
            <a:r>
              <a:rPr lang="nn-NO" sz="1800" dirty="0">
                <a:hlinkClick r:id="rId4"/>
              </a:rPr>
              <a:t>https://work-zilla.com/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Фриланс сервис для поиска подработок. Нет возможности организовывать работу нескольких человек.</a:t>
            </a:r>
            <a:endParaRPr lang="nn-NO" sz="1800" dirty="0"/>
          </a:p>
          <a:p>
            <a:r>
              <a:rPr lang="nn-NO" sz="1800" dirty="0"/>
              <a:t>FLATSTACK - </a:t>
            </a:r>
            <a:r>
              <a:rPr lang="nn-NO" sz="1800" dirty="0">
                <a:hlinkClick r:id="rId5"/>
              </a:rPr>
              <a:t>https://www.flatstack.com/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Фриланс сервис для поиска подработок. Нет возможности организовывать работу нескольких человек.</a:t>
            </a:r>
            <a:endParaRPr lang="nn-NO" sz="1800" dirty="0"/>
          </a:p>
          <a:p>
            <a:r>
              <a:rPr lang="nn-NO" sz="1800" dirty="0"/>
              <a:t>Toptal- </a:t>
            </a:r>
            <a:r>
              <a:rPr lang="nn-NO" sz="1800" dirty="0">
                <a:hlinkClick r:id="rId6"/>
              </a:rPr>
              <a:t>https://www.toptal.com/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Фриланс сервис для поиска подработок. Нет возможности организовывать работу нескольких человек. Не российский.</a:t>
            </a:r>
            <a:endParaRPr lang="nn-NO" sz="1800" dirty="0"/>
          </a:p>
          <a:p>
            <a:r>
              <a:rPr lang="nn-NO" sz="1800" dirty="0"/>
              <a:t>Freelancehunt - </a:t>
            </a:r>
            <a:r>
              <a:rPr lang="nn-NO" sz="1800" dirty="0">
                <a:hlinkClick r:id="rId7"/>
              </a:rPr>
              <a:t>https://freelancehunt.com/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Фриланс сервис для поиска подработок. Нет возможности организовывать работу нескольких человек.</a:t>
            </a:r>
            <a:endParaRPr lang="nn-NO" sz="1800" dirty="0"/>
          </a:p>
          <a:p>
            <a:r>
              <a:rPr lang="nn-NO" sz="1800" dirty="0"/>
              <a:t>LinkedIn - </a:t>
            </a:r>
            <a:r>
              <a:rPr lang="nn-NO" sz="1800" dirty="0">
                <a:hlinkClick r:id="rId8"/>
              </a:rPr>
              <a:t>https://ru.linkedin.com/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Сервис для поиска коммерческих знакомств.  Не предоставляет возможности организацию нескольких проектной </a:t>
            </a:r>
            <a:r>
              <a:rPr lang="ru-RU" sz="1800" dirty="0" err="1"/>
              <a:t>ддеятельности</a:t>
            </a:r>
            <a:endParaRPr lang="nn-NO" sz="18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692731"/>
            <a:ext cx="11753850" cy="416397"/>
            <a:chOff x="53977" y="2759305"/>
            <a:chExt cx="11753850" cy="64183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2766560"/>
              <a:ext cx="1429237" cy="569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>
                  <a:solidFill>
                    <a:srgbClr val="FD5701"/>
                  </a:solidFill>
                </a:rPr>
                <a:t>Конкуретны</a:t>
              </a:r>
              <a:r>
                <a:rPr lang="ru-RU" dirty="0">
                  <a:solidFill>
                    <a:srgbClr val="FD5701"/>
                  </a:solidFill>
                </a:rPr>
                <a:t>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2759305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2447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000" dirty="0">
                <a:latin typeface="+mj-lt"/>
              </a:rPr>
              <a:t>Партнерство с фрилансерами и веб-студия</a:t>
            </a:r>
            <a:endParaRPr lang="en-US" sz="1000" dirty="0">
              <a:latin typeface="+mj-lt"/>
            </a:endParaRPr>
          </a:p>
          <a:p>
            <a:r>
              <a:rPr lang="ru-RU" sz="1000" dirty="0">
                <a:latin typeface="+mj-lt"/>
              </a:rPr>
              <a:t>Сотрудничество с университетами и онлайн-образовательными платформами</a:t>
            </a:r>
            <a:endParaRPr lang="en-US" sz="1000" dirty="0">
              <a:latin typeface="+mj-lt"/>
            </a:endParaRPr>
          </a:p>
          <a:p>
            <a:r>
              <a:rPr lang="ru-RU" sz="1000" dirty="0">
                <a:latin typeface="+mj-lt"/>
              </a:rPr>
              <a:t>Партнерство со стартапами</a:t>
            </a:r>
          </a:p>
          <a:p>
            <a:r>
              <a:rPr lang="ru-RU" sz="1000" dirty="0">
                <a:latin typeface="+mj-lt"/>
              </a:rPr>
              <a:t>Сотрудничество с крупными компаниями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2"/>
          </p:nvPr>
        </p:nvSpPr>
        <p:spPr>
          <a:xfrm>
            <a:off x="7090533" y="1155592"/>
            <a:ext cx="2304454" cy="177067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предоставления резюме и портфолио,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составлением простых тестовых заданий,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рейтинговая система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размещение вакансий для проектов,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функционал для организации деятельности участников проектов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Гибкий редактор графика работы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Фильтрация поиска</a:t>
            </a:r>
          </a:p>
          <a:p>
            <a:endParaRPr lang="ru-RU" dirty="0">
              <a:latin typeface="+mj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+mj-lt"/>
              </a:rPr>
              <a:t>Все продажи происходят только через наш Веб-сайт.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768869" cy="12968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000" dirty="0">
                <a:latin typeface="+mj-lt"/>
              </a:rPr>
              <a:t>Заработная плата и </a:t>
            </a:r>
            <a:r>
              <a:rPr lang="ru-RU" sz="1000" dirty="0" err="1">
                <a:latin typeface="+mj-lt"/>
              </a:rPr>
              <a:t>найм</a:t>
            </a:r>
            <a:r>
              <a:rPr lang="ru-RU" sz="1000" dirty="0">
                <a:latin typeface="+mj-lt"/>
              </a:rPr>
              <a:t> IT-специалистов.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000" dirty="0">
                <a:latin typeface="+mj-lt"/>
              </a:rPr>
              <a:t>Инфраструктура и хостинг (серверы, облачные ресурсы).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000" dirty="0">
                <a:latin typeface="+mj-lt"/>
              </a:rPr>
              <a:t>Затраты на обеспечение безопасности и защиту данных.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000" dirty="0">
                <a:latin typeface="+mj-lt"/>
              </a:rPr>
              <a:t>Закупка компьютеров, ноутбуков, мониторов, принтеров и другого офисного оборудования для сотрудников.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000" dirty="0">
                <a:latin typeface="+mj-lt"/>
              </a:rPr>
              <a:t>Маркетинг.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000" dirty="0">
                <a:latin typeface="+mj-lt"/>
              </a:rPr>
              <a:t>Покупка лицензионного ПО.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6"/>
          </p:nvPr>
        </p:nvSpPr>
        <p:spPr/>
        <p:txBody>
          <a:bodyPr>
            <a:normAutofit/>
          </a:bodyPr>
          <a:lstStyle/>
          <a:p>
            <a:r>
              <a:rPr lang="ru-RU" sz="1000" dirty="0">
                <a:latin typeface="+mj-lt"/>
              </a:rPr>
              <a:t>Внутренняя реклама.</a:t>
            </a:r>
          </a:p>
          <a:p>
            <a:r>
              <a:rPr lang="ru-RU" sz="1000" dirty="0">
                <a:latin typeface="+mj-lt"/>
              </a:rPr>
              <a:t>Платное продвижение специалиста.</a:t>
            </a:r>
          </a:p>
          <a:p>
            <a:r>
              <a:rPr lang="ru-RU" sz="1000" dirty="0">
                <a:latin typeface="+mj-lt"/>
              </a:rPr>
              <a:t>Платное продвижение проекта.</a:t>
            </a:r>
          </a:p>
          <a:p>
            <a:r>
              <a:rPr lang="ru-RU" sz="1000" dirty="0">
                <a:latin typeface="+mj-lt"/>
              </a:rPr>
              <a:t>Плата за подписку с различными уровнями доступа к функционалу</a:t>
            </a:r>
          </a:p>
          <a:p>
            <a:endParaRPr lang="ru-RU" sz="1000" dirty="0">
              <a:latin typeface="+mj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8"/>
          </p:nvPr>
        </p:nvSpPr>
        <p:spPr/>
        <p:txBody>
          <a:bodyPr>
            <a:normAutofit fontScale="40000" lnSpcReduction="20000"/>
          </a:bodyPr>
          <a:lstStyle/>
          <a:p>
            <a:pPr>
              <a:lnSpc>
                <a:spcPct val="110000"/>
              </a:lnSpc>
            </a:pPr>
            <a:r>
              <a:rPr lang="ru-RU" sz="2000" dirty="0"/>
              <a:t>Фрилансеры: </a:t>
            </a:r>
          </a:p>
          <a:p>
            <a:pPr>
              <a:lnSpc>
                <a:spcPct val="110000"/>
              </a:lnSpc>
            </a:pPr>
            <a:r>
              <a:rPr lang="ru-RU" sz="2000" dirty="0"/>
              <a:t>Веб-разработчики, графические дизайнеры, писатели, маркетологи, переводчики, администраторы баз данных и т.д. </a:t>
            </a:r>
          </a:p>
          <a:p>
            <a:pPr>
              <a:lnSpc>
                <a:spcPct val="110000"/>
              </a:lnSpc>
            </a:pPr>
            <a:r>
              <a:rPr lang="ru-RU" sz="2000" dirty="0"/>
              <a:t>Специалисты в различных областях, работающие на себя. </a:t>
            </a:r>
          </a:p>
          <a:p>
            <a:pPr>
              <a:lnSpc>
                <a:spcPct val="110000"/>
              </a:lnSpc>
            </a:pPr>
            <a:r>
              <a:rPr lang="ru-RU" sz="2000" dirty="0"/>
              <a:t>География: Доступен для пользователей из различных регионов РФ.</a:t>
            </a:r>
          </a:p>
          <a:p>
            <a:pPr>
              <a:lnSpc>
                <a:spcPct val="110000"/>
              </a:lnSpc>
            </a:pPr>
            <a:r>
              <a:rPr lang="ru-RU" sz="2000" dirty="0"/>
              <a:t>Стартапы: Начинающие компании, которым требуются услуги по разработке, маркетингу, консалтингу и т.д.</a:t>
            </a:r>
          </a:p>
          <a:p>
            <a:pPr>
              <a:lnSpc>
                <a:spcPct val="110000"/>
              </a:lnSpc>
            </a:pPr>
            <a:r>
              <a:rPr lang="ru-RU" sz="2000" dirty="0"/>
              <a:t>Компании с ограниченным бюджетом: Малые и средние предприятия, ищущие специалистов или проекты по низким ценам.</a:t>
            </a:r>
          </a:p>
          <a:p>
            <a:pPr>
              <a:lnSpc>
                <a:spcPct val="110000"/>
              </a:lnSpc>
            </a:pPr>
            <a:r>
              <a:rPr lang="ru-RU" sz="2000" dirty="0"/>
              <a:t>Крупные компании: Большие предприятия, которым нужны крупные и сложные проекты.</a:t>
            </a:r>
          </a:p>
          <a:p>
            <a:pPr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9"/>
          </p:nvPr>
        </p:nvSpPr>
        <p:spPr>
          <a:xfrm>
            <a:off x="2624138" y="3143249"/>
            <a:ext cx="2192503" cy="186447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900" dirty="0">
                <a:latin typeface="+mj-lt"/>
              </a:rPr>
              <a:t>Хостинг</a:t>
            </a:r>
          </a:p>
          <a:p>
            <a:pPr>
              <a:spcBef>
                <a:spcPts val="0"/>
              </a:spcBef>
            </a:pPr>
            <a:r>
              <a:rPr lang="ru-RU" sz="900" dirty="0">
                <a:latin typeface="+mj-lt"/>
              </a:rPr>
              <a:t>Компьютеры, мониторы, ноутбуки, мышки, клавиатуры</a:t>
            </a:r>
          </a:p>
          <a:p>
            <a:pPr>
              <a:spcBef>
                <a:spcPts val="0"/>
              </a:spcBef>
            </a:pPr>
            <a:r>
              <a:rPr lang="ru-RU" sz="900" dirty="0">
                <a:latin typeface="+mj-lt"/>
              </a:rPr>
              <a:t>Кабельный интернет</a:t>
            </a:r>
          </a:p>
          <a:p>
            <a:pPr>
              <a:spcBef>
                <a:spcPts val="0"/>
              </a:spcBef>
            </a:pPr>
            <a:r>
              <a:rPr lang="ru-RU" sz="900" dirty="0">
                <a:latin typeface="+mj-lt"/>
              </a:rPr>
              <a:t>Аренда офисов</a:t>
            </a:r>
          </a:p>
          <a:p>
            <a:pPr>
              <a:spcBef>
                <a:spcPts val="0"/>
              </a:spcBef>
            </a:pPr>
            <a:r>
              <a:rPr lang="ru-RU" sz="900" dirty="0">
                <a:latin typeface="+mj-lt"/>
              </a:rPr>
              <a:t>Покупка Лицензионного ПО</a:t>
            </a:r>
          </a:p>
          <a:p>
            <a:pPr>
              <a:spcBef>
                <a:spcPts val="0"/>
              </a:spcBef>
            </a:pPr>
            <a:r>
              <a:rPr lang="ru-RU" sz="900" dirty="0">
                <a:latin typeface="+mj-lt"/>
              </a:rPr>
              <a:t>Маркетолог</a:t>
            </a:r>
          </a:p>
          <a:p>
            <a:pPr>
              <a:spcBef>
                <a:spcPts val="0"/>
              </a:spcBef>
            </a:pPr>
            <a:r>
              <a:rPr lang="ru-RU" sz="900" dirty="0">
                <a:latin typeface="+mj-lt"/>
              </a:rPr>
              <a:t>Экономист</a:t>
            </a:r>
          </a:p>
          <a:p>
            <a:pPr>
              <a:spcBef>
                <a:spcPts val="0"/>
              </a:spcBef>
            </a:pPr>
            <a:r>
              <a:rPr lang="ru-RU" sz="900" dirty="0">
                <a:latin typeface="+mj-lt"/>
              </a:rPr>
              <a:t>Финансирование: Инвесторы, Собственные доходы</a:t>
            </a:r>
          </a:p>
          <a:p>
            <a:pPr marL="0" indent="0">
              <a:spcBef>
                <a:spcPts val="0"/>
              </a:spcBef>
              <a:buNone/>
            </a:pPr>
            <a:endParaRPr lang="ru-RU" sz="900" dirty="0">
              <a:latin typeface="+mj-lt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1"/>
          </p:nvPr>
        </p:nvSpPr>
        <p:spPr/>
        <p:txBody>
          <a:bodyPr>
            <a:normAutofit/>
          </a:bodyPr>
          <a:lstStyle/>
          <a:p>
            <a:r>
              <a:rPr lang="ru-RU" sz="1000" dirty="0">
                <a:latin typeface="+mj-lt"/>
              </a:rPr>
              <a:t>Наш веб-сервис </a:t>
            </a:r>
            <a:r>
              <a:rPr lang="ru-RU" sz="1000" dirty="0" err="1">
                <a:latin typeface="+mj-lt"/>
              </a:rPr>
              <a:t>ProjectHunter</a:t>
            </a:r>
            <a:r>
              <a:rPr lang="ru-RU" sz="1000" dirty="0">
                <a:latin typeface="+mj-lt"/>
              </a:rPr>
              <a:t> помогает специалистам найти специализированную работу под свои интересы, а руководителям не только подобрать для себя определенных специалистов, но и организовать всю деятельность, благодаря фильтрация поиска и созданию тестовых заданий для проверки компетентности. Наша платформа дает возможность руководителям собрать всех в едином личном кабинете, в которой есть встроенный чат, для общения с персоналом, общая онлайн доска для фиксации идей или временных задач, и онлайн планировщик для фиксации и слежением за прогрессом выполнения задач. Таким образом специалисты могут легче подобрать лучшие условия для своей работы, а руководителям легче организовывать проектную деятельность.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000" dirty="0" err="1">
                <a:latin typeface="+mj-lt"/>
              </a:rPr>
              <a:t>Фронтенд</a:t>
            </a:r>
            <a:r>
              <a:rPr lang="ru-RU" sz="1000" dirty="0">
                <a:latin typeface="+mj-lt"/>
              </a:rPr>
              <a:t> (Клиентская сторона)</a:t>
            </a:r>
          </a:p>
          <a:p>
            <a:r>
              <a:rPr lang="ru-RU" sz="1000" dirty="0" err="1">
                <a:latin typeface="+mj-lt"/>
              </a:rPr>
              <a:t>Бекенд</a:t>
            </a:r>
            <a:r>
              <a:rPr lang="ru-RU" sz="1000" dirty="0">
                <a:latin typeface="+mj-lt"/>
              </a:rPr>
              <a:t> (Серверная сторона)</a:t>
            </a:r>
          </a:p>
          <a:p>
            <a:r>
              <a:rPr lang="ru-RU" sz="1000" dirty="0">
                <a:latin typeface="+mj-lt"/>
              </a:rPr>
              <a:t>Знание БД</a:t>
            </a:r>
          </a:p>
          <a:p>
            <a:r>
              <a:rPr lang="ru-RU" sz="1000" dirty="0">
                <a:latin typeface="+mj-lt"/>
              </a:rPr>
              <a:t>Знание  Веб-фреймворков</a:t>
            </a:r>
          </a:p>
          <a:p>
            <a:r>
              <a:rPr lang="ru-RU" sz="1000" dirty="0">
                <a:latin typeface="+mj-lt"/>
              </a:rPr>
              <a:t>Веб-серверы и хостинг</a:t>
            </a:r>
          </a:p>
          <a:p>
            <a:r>
              <a:rPr lang="ru-RU" sz="1000" dirty="0">
                <a:latin typeface="+mj-lt"/>
              </a:rPr>
              <a:t>Тестирование</a:t>
            </a:r>
          </a:p>
          <a:p>
            <a:r>
              <a:rPr lang="ru-RU" sz="1000" dirty="0">
                <a:latin typeface="+mj-lt"/>
              </a:rPr>
              <a:t>Безопасность</a:t>
            </a:r>
          </a:p>
          <a:p>
            <a:pPr marL="0" indent="0">
              <a:buNone/>
            </a:pPr>
            <a:endParaRPr lang="ru-RU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1569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5" y="1364344"/>
            <a:ext cx="5940425" cy="4238171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0A0A0A"/>
                </a:solidFill>
                <a:effectLst/>
                <a:ea typeface="Times New Roman" panose="02020603050405020304" pitchFamily="18" charset="0"/>
              </a:rPr>
              <a:t>Проект находиться на стадии идеи с выстроенной бизнес-моделью, а также определенные сегменты целевой аудитории, но пока нет технических решений или готовой платформы. Для развития требуется работа над техническими аспектами, улучшение интерфейса, формирование команды и поиск инвестиций.</a:t>
            </a:r>
            <a:endParaRPr lang="ru-RU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6821713" y="1364344"/>
            <a:ext cx="4818743" cy="3991428"/>
          </a:xfrm>
        </p:spPr>
        <p:txBody>
          <a:bodyPr>
            <a:normAutofit/>
          </a:bodyPr>
          <a:lstStyle/>
          <a:p>
            <a:r>
              <a:rPr lang="ru-RU" dirty="0"/>
              <a:t>Сформированная идея, готовые бизнес-процессы, трудности производства, шаблоны сайта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4" name="TextBox 3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Текущие результаты: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749143" y="749860"/>
              <a:ext cx="5094514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7" name="TextBox 6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Задел команды:</a:t>
              </a: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195038" y="749860"/>
              <a:ext cx="5747657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7569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528868" y="2764976"/>
            <a:ext cx="2740025" cy="342900"/>
          </a:xfrm>
        </p:spPr>
        <p:txBody>
          <a:bodyPr/>
          <a:lstStyle/>
          <a:p>
            <a:r>
              <a:rPr lang="ru-RU" dirty="0"/>
              <a:t>Михаил </a:t>
            </a:r>
            <a:r>
              <a:rPr lang="ru-RU" dirty="0" err="1"/>
              <a:t>Фартушнов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528868" y="3184076"/>
            <a:ext cx="2740025" cy="342900"/>
          </a:xfrm>
        </p:spPr>
        <p:txBody>
          <a:bodyPr/>
          <a:lstStyle/>
          <a:p>
            <a:r>
              <a:rPr lang="ru-RU" dirty="0"/>
              <a:t>Руководитель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ru-RU" dirty="0"/>
              <a:t>Лопатин Дмитрий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ru-RU" dirty="0"/>
              <a:t>Заместитель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ru-RU" dirty="0"/>
              <a:t>Бобыкин Алексей 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ru-RU" dirty="0"/>
              <a:t>Спикер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49"/>
          </p:nvPr>
        </p:nvSpPr>
        <p:spPr>
          <a:xfrm>
            <a:off x="2575837" y="6063834"/>
            <a:ext cx="2740025" cy="342900"/>
          </a:xfrm>
        </p:spPr>
        <p:txBody>
          <a:bodyPr/>
          <a:lstStyle/>
          <a:p>
            <a:r>
              <a:rPr lang="ru-RU" dirty="0"/>
              <a:t>Павел Хрипунов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50"/>
          </p:nvPr>
        </p:nvSpPr>
        <p:spPr>
          <a:xfrm>
            <a:off x="2575837" y="6482934"/>
            <a:ext cx="2740025" cy="342900"/>
          </a:xfrm>
        </p:spPr>
        <p:txBody>
          <a:bodyPr/>
          <a:lstStyle/>
          <a:p>
            <a:r>
              <a:rPr lang="ru-RU" dirty="0"/>
              <a:t>Маркетолог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52"/>
          </p:nvPr>
        </p:nvSpPr>
        <p:spPr>
          <a:xfrm>
            <a:off x="6930123" y="6063834"/>
            <a:ext cx="2740025" cy="342900"/>
          </a:xfrm>
        </p:spPr>
        <p:txBody>
          <a:bodyPr/>
          <a:lstStyle/>
          <a:p>
            <a:r>
              <a:rPr lang="ru-RU" dirty="0"/>
              <a:t>Виктор Кречетов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53"/>
          </p:nvPr>
        </p:nvSpPr>
        <p:spPr>
          <a:xfrm>
            <a:off x="6930123" y="6482934"/>
            <a:ext cx="2740025" cy="342900"/>
          </a:xfrm>
        </p:spPr>
        <p:txBody>
          <a:bodyPr/>
          <a:lstStyle/>
          <a:p>
            <a:r>
              <a:rPr lang="ru-RU" dirty="0"/>
              <a:t>Аналитик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EA4295-203E-48C6-83E7-5213401879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83" y="551122"/>
            <a:ext cx="2175754" cy="217575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70D9808-8439-4410-AF42-7ED48159F8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303" y="3506072"/>
            <a:ext cx="1390651" cy="247226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B8B1059-3BF9-45C0-934C-771D81AAD0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863" y="451266"/>
            <a:ext cx="1690688" cy="22542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15E1F7B-EA15-4B49-B999-80453BFB27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696" y="3526976"/>
            <a:ext cx="1854202" cy="247226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74514B7-6E5C-4BE3-BCE0-6E484A6714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954" y="376160"/>
            <a:ext cx="1791612" cy="238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29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723900"/>
            <a:ext cx="8188326" cy="4491912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dirty="0"/>
              <a:t>Реализация </a:t>
            </a:r>
            <a:r>
              <a:rPr lang="en-US" dirty="0"/>
              <a:t>“</a:t>
            </a:r>
            <a:r>
              <a:rPr lang="ru-RU" dirty="0"/>
              <a:t>сырой</a:t>
            </a:r>
            <a:r>
              <a:rPr lang="en-US" dirty="0"/>
              <a:t>” </a:t>
            </a:r>
            <a:r>
              <a:rPr lang="ru-RU" dirty="0"/>
              <a:t>версии веб-сайта с основными рабочими функциями. </a:t>
            </a:r>
          </a:p>
          <a:p>
            <a:pPr marL="342900" indent="-342900">
              <a:buAutoNum type="arabicPeriod"/>
            </a:pPr>
            <a:r>
              <a:rPr lang="ru-RU" dirty="0"/>
              <a:t>Разработка функционала внутренних  и внешних алгоритмов.</a:t>
            </a:r>
          </a:p>
          <a:p>
            <a:pPr marL="342900" indent="-342900">
              <a:buAutoNum type="arabicPeriod"/>
            </a:pPr>
            <a:r>
              <a:rPr lang="ru-RU" dirty="0"/>
              <a:t>Соединение с виртуальными  базами данных для фиксации ключевых данных</a:t>
            </a:r>
          </a:p>
          <a:p>
            <a:pPr marL="342900" indent="-342900">
              <a:buAutoNum type="arabicPeriod"/>
            </a:pPr>
            <a:r>
              <a:rPr lang="ru-RU" dirty="0"/>
              <a:t>Подключение тестировщика отладок на выявление ошибок </a:t>
            </a:r>
          </a:p>
          <a:p>
            <a:pPr marL="342900" indent="-342900">
              <a:buAutoNum type="arabicPeriod"/>
            </a:pPr>
            <a:r>
              <a:rPr lang="ru-RU" dirty="0"/>
              <a:t>Выпуск </a:t>
            </a:r>
            <a:r>
              <a:rPr lang="en-US" dirty="0"/>
              <a:t>“</a:t>
            </a:r>
            <a:r>
              <a:rPr lang="ru-RU" dirty="0"/>
              <a:t>готовой</a:t>
            </a:r>
            <a:r>
              <a:rPr lang="en-US" dirty="0"/>
              <a:t>”</a:t>
            </a:r>
            <a:r>
              <a:rPr lang="ru-RU" dirty="0"/>
              <a:t> версии сайта</a:t>
            </a:r>
          </a:p>
          <a:p>
            <a:pPr marL="342900" indent="-342900">
              <a:buAutoNum type="arabicPeriod"/>
            </a:pPr>
            <a:r>
              <a:rPr lang="ru-RU" dirty="0"/>
              <a:t>Найм возможных специалистов, которые помогли бы на первых этапах существования веб-сайта выполнять заказы и таким образом продвигать его, дабы формировать свою целевую аудиторию.</a:t>
            </a:r>
          </a:p>
          <a:p>
            <a:pPr marL="342900" indent="-342900">
              <a:buAutoNum type="arabicPeriod"/>
            </a:pPr>
            <a:r>
              <a:rPr lang="ru-RU" dirty="0"/>
              <a:t>Добавление и тестирование новых возможностей для пользователей. </a:t>
            </a:r>
          </a:p>
          <a:p>
            <a:pPr marL="342900" indent="-342900">
              <a:buAutoNum type="arabicPeriod"/>
            </a:pPr>
            <a:r>
              <a:rPr lang="ru-RU" dirty="0"/>
              <a:t>Продвижение и реклама, коллаборации с другими площадками и предприятиями. </a:t>
            </a:r>
          </a:p>
          <a:p>
            <a:pPr marL="342900" indent="-342900">
              <a:buAutoNum type="arabicPeriod"/>
            </a:pPr>
            <a:r>
              <a:rPr lang="ru-RU" dirty="0"/>
              <a:t>Масштабирование и прогрессирование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4141874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1810</Words>
  <Application>Microsoft Office PowerPoint</Application>
  <PresentationFormat>Широкоэкранный</PresentationFormat>
  <Paragraphs>175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Arial</vt:lpstr>
      <vt:lpstr>Calibri</vt:lpstr>
      <vt:lpstr>Calibri Light</vt:lpstr>
      <vt:lpstr>gg sans</vt:lpstr>
      <vt:lpstr>inherit</vt:lpstr>
      <vt:lpstr>Roboto</vt:lpstr>
      <vt:lpstr>Roboto </vt:lpstr>
      <vt:lpstr>Roboto Medium</vt:lpstr>
      <vt:lpstr>Source Sans Pro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Виктор Кречетов</cp:lastModifiedBy>
  <cp:revision>90</cp:revision>
  <dcterms:created xsi:type="dcterms:W3CDTF">2023-10-17T11:47:57Z</dcterms:created>
  <dcterms:modified xsi:type="dcterms:W3CDTF">2023-12-15T09:14:25Z</dcterms:modified>
</cp:coreProperties>
</file>