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5" Type="http://schemas.openxmlformats.org/officeDocument/2006/relationships/custom-properties" Target="docProps/custom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8" r:id="rId2"/>
    <p:sldId id="262" r:id="rId3"/>
    <p:sldId id="265" r:id="rId4"/>
    <p:sldId id="266" r:id="rId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93DAD"/>
    <a:srgbClr val="6B6768"/>
    <a:srgbClr val="4964E0"/>
    <a:srgbClr val="0A1A6B"/>
    <a:srgbClr val="314396"/>
    <a:srgbClr val="E10447"/>
    <a:srgbClr val="C1C1C3"/>
    <a:srgbClr val="D0D0D2"/>
    <a:srgbClr val="008FD0"/>
    <a:srgbClr val="7A79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22" autoAdjust="0"/>
    <p:restoredTop sz="94660"/>
  </p:normalViewPr>
  <p:slideViewPr>
    <p:cSldViewPr snapToGrid="0">
      <p:cViewPr>
        <p:scale>
          <a:sx n="66" d="100"/>
          <a:sy n="66" d="100"/>
        </p:scale>
        <p:origin x="1142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 /><Relationship Id="rId3" Type="http://schemas.openxmlformats.org/officeDocument/2006/relationships/slide" Target="slides/slide2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 /><Relationship Id="rId2" Type="http://schemas.openxmlformats.org/officeDocument/2006/relationships/image" Target="../media/image1.png" /><Relationship Id="rId1" Type="http://schemas.openxmlformats.org/officeDocument/2006/relationships/slideMaster" Target="../slideMasters/slideMaster1.xml" /><Relationship Id="rId4" Type="http://schemas.openxmlformats.org/officeDocument/2006/relationships/image" Target="../media/image2.png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8AB43-13FA-4549-8DD9-EE015BFC39DB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ED8A7-A0A3-4F99-80EA-F6CBA68BB2F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8AB43-13FA-4549-8DD9-EE015BFC39DB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ED8A7-A0A3-4F99-80EA-F6CBA68BB2F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8AB43-13FA-4549-8DD9-EE015BFC39DB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ED8A7-A0A3-4F99-80EA-F6CBA68BB2F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8AB43-13FA-4549-8DD9-EE015BFC39DB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ED8A7-A0A3-4F99-80EA-F6CBA68BB2F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8AB43-13FA-4549-8DD9-EE015BFC39DB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ED8A7-A0A3-4F99-80EA-F6CBA68BB2F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8AB43-13FA-4549-8DD9-EE015BFC39DB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ED8A7-A0A3-4F99-80EA-F6CBA68BB2F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8AB43-13FA-4549-8DD9-EE015BFC39DB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ED8A7-A0A3-4F99-80EA-F6CBA68BB2F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8AB43-13FA-4549-8DD9-EE015BFC39DB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ED8A7-A0A3-4F99-80EA-F6CBA68BB2F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8AB43-13FA-4549-8DD9-EE015BFC39DB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ED8A7-A0A3-4F99-80EA-F6CBA68BB2F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8AB43-13FA-4549-8DD9-EE015BFC39DB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ED8A7-A0A3-4F99-80EA-F6CBA68BB2F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8AB43-13FA-4549-8DD9-EE015BFC39DB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ED8A7-A0A3-4F99-80EA-F6CBA68BB2F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AFA">
              <a:alpha val="95000"/>
            </a:srgbClr>
          </a:solidFill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9346" y="6457950"/>
            <a:ext cx="1435504" cy="34290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18AB43-13FA-4549-8DD9-EE015BFC39DB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8ED8A7-A0A3-4F99-80EA-F6CBA68BB2FA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7.png" /><Relationship Id="rId5" Type="http://schemas.openxmlformats.org/officeDocument/2006/relationships/image" Target="../media/image6.png" /><Relationship Id="rId4" Type="http://schemas.openxmlformats.org/officeDocument/2006/relationships/image" Target="../media/image5.png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 /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 /><Relationship Id="rId2" Type="http://schemas.openxmlformats.org/officeDocument/2006/relationships/image" Target="../media/image8.png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 /><Relationship Id="rId2" Type="http://schemas.openxmlformats.org/officeDocument/2006/relationships/image" Target="../media/image10.png" /><Relationship Id="rId1" Type="http://schemas.openxmlformats.org/officeDocument/2006/relationships/slideLayout" Target="../slideLayouts/slideLayout12.xml" /><Relationship Id="rId4" Type="http://schemas.openxmlformats.org/officeDocument/2006/relationships/image" Target="../media/image11.pn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3DA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b="73354"/>
          <a:stretch>
            <a:fillRect/>
          </a:stretch>
        </p:blipFill>
        <p:spPr>
          <a:xfrm>
            <a:off x="1" y="0"/>
            <a:ext cx="12192000" cy="181918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95960" y="2245995"/>
            <a:ext cx="11430635" cy="8382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ea typeface="Outfit Extra Bold" pitchFamily="34" charset="-122"/>
                <a:cs typeface="Arial" panose="020B0604020202020204" pitchFamily="34" charset="0"/>
                <a:sym typeface="+mn-ea"/>
              </a:rPr>
              <a:t>Навигатор государственной поддержки для молодежи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5739" y="2988682"/>
            <a:ext cx="80314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Montserrat" panose="00000500000000000000" pitchFamily="2" charset="-52"/>
              </a:rPr>
              <a:t>Факультет</a:t>
            </a:r>
            <a:r>
              <a:rPr lang="en-US" b="1" dirty="0">
                <a:solidFill>
                  <a:schemeClr val="bg1"/>
                </a:solidFill>
                <a:latin typeface="Montserrat" panose="00000500000000000000" pitchFamily="2" charset="-52"/>
              </a:rPr>
              <a:t>: </a:t>
            </a:r>
            <a:r>
              <a:rPr lang="ru-RU" b="1" dirty="0">
                <a:solidFill>
                  <a:schemeClr val="bg1"/>
                </a:solidFill>
                <a:latin typeface="Montserrat" panose="00000500000000000000" pitchFamily="2" charset="-52"/>
              </a:rPr>
              <a:t>юридический </a:t>
            </a:r>
            <a:endParaRPr lang="ru-RU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4922520"/>
            <a:ext cx="12192000" cy="1935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Рисунок 15" descr="C:\Users\agorc\Downloads\Рисунок1.pngРисунок1"/>
          <p:cNvPicPr>
            <a:picLocks noChangeAspect="1"/>
          </p:cNvPicPr>
          <p:nvPr/>
        </p:nvPicPr>
        <p:blipFill rotWithShape="1">
          <a:blip r:embed="rId3"/>
          <a:srcRect t="17" b="17"/>
          <a:stretch>
            <a:fillRect/>
          </a:stretch>
        </p:blipFill>
        <p:spPr>
          <a:xfrm>
            <a:off x="811822" y="4313298"/>
            <a:ext cx="1257726" cy="1257726"/>
          </a:xfrm>
          <a:prstGeom prst="ellipse">
            <a:avLst/>
          </a:prstGeom>
          <a:ln w="19050">
            <a:solidFill>
              <a:srgbClr val="293DAD"/>
            </a:solidFill>
          </a:ln>
        </p:spPr>
      </p:pic>
      <p:sp>
        <p:nvSpPr>
          <p:cNvPr id="15" name="TextBox 14"/>
          <p:cNvSpPr txBox="1"/>
          <p:nvPr/>
        </p:nvSpPr>
        <p:spPr>
          <a:xfrm>
            <a:off x="695739" y="3352151"/>
            <a:ext cx="80314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Montserrat" panose="00000500000000000000" pitchFamily="2" charset="-52"/>
              </a:rPr>
              <a:t>Наставник</a:t>
            </a:r>
            <a:r>
              <a:rPr lang="en-US" b="1" dirty="0">
                <a:solidFill>
                  <a:schemeClr val="bg1"/>
                </a:solidFill>
                <a:latin typeface="Montserrat" panose="00000500000000000000" pitchFamily="2" charset="-52"/>
              </a:rPr>
              <a:t>: </a:t>
            </a:r>
            <a:r>
              <a:rPr lang="ru-RU" altLang="en-US" b="1" dirty="0">
                <a:solidFill>
                  <a:schemeClr val="bg1"/>
                </a:solidFill>
                <a:latin typeface="Montserrat" panose="00000500000000000000" pitchFamily="2" charset="-52"/>
              </a:rPr>
              <a:t>Афтахова А.С.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37820" y="5705475"/>
            <a:ext cx="26536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293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Варченко Эвелина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0517" y="5910931"/>
            <a:ext cx="1819618" cy="456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400" dirty="0">
                <a:solidFill>
                  <a:srgbClr val="2A2742"/>
                </a:solidFill>
                <a:latin typeface="Arial" panose="020B0604020202020204" pitchFamily="34" charset="0"/>
                <a:ea typeface="Arimo" panose="020B0604020202020204" pitchFamily="34" charset="-122"/>
                <a:cs typeface="Arial" panose="020B0604020202020204" pitchFamily="34" charset="0"/>
                <a:sym typeface="+mn-ea"/>
              </a:rPr>
              <a:t>СММ специалист</a:t>
            </a:r>
            <a:endParaRPr lang="ru-RU" sz="1400" dirty="0">
              <a:solidFill>
                <a:srgbClr val="6B67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4" name="Рисунок 33" descr="C:\Users\agorc\Downloads\Рисунок2.pngРисунок2"/>
          <p:cNvPicPr>
            <a:picLocks noChangeAspect="1"/>
          </p:cNvPicPr>
          <p:nvPr/>
        </p:nvPicPr>
        <p:blipFill rotWithShape="1">
          <a:blip r:embed="rId4"/>
          <a:srcRect t="17" b="17"/>
          <a:stretch>
            <a:fillRect/>
          </a:stretch>
        </p:blipFill>
        <p:spPr>
          <a:xfrm>
            <a:off x="3466333" y="4313298"/>
            <a:ext cx="1257726" cy="1257726"/>
          </a:xfrm>
          <a:prstGeom prst="ellipse">
            <a:avLst/>
          </a:prstGeom>
          <a:ln w="19050">
            <a:solidFill>
              <a:srgbClr val="293DAD"/>
            </a:solidFill>
          </a:ln>
        </p:spPr>
      </p:pic>
      <p:sp>
        <p:nvSpPr>
          <p:cNvPr id="35" name="TextBox 34"/>
          <p:cNvSpPr txBox="1"/>
          <p:nvPr/>
        </p:nvSpPr>
        <p:spPr>
          <a:xfrm>
            <a:off x="2834640" y="5705475"/>
            <a:ext cx="25920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293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Владимирова Ирина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113273" y="5910931"/>
            <a:ext cx="1819618" cy="456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400" dirty="0">
                <a:solidFill>
                  <a:srgbClr val="2A2742"/>
                </a:solidFill>
                <a:latin typeface="Arial" panose="020B0604020202020204" pitchFamily="34" charset="0"/>
                <a:ea typeface="Arimo" panose="020B0604020202020204" pitchFamily="34" charset="-122"/>
                <a:cs typeface="Arial" panose="020B0604020202020204" pitchFamily="34" charset="0"/>
                <a:sym typeface="+mn-ea"/>
              </a:rPr>
              <a:t>Аналитик</a:t>
            </a:r>
            <a:endParaRPr lang="ru-RU" sz="1400" dirty="0">
              <a:solidFill>
                <a:srgbClr val="6B67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3" name="Рисунок 42" descr="C:\Users\agorc\Downloads\Рисунок3.pngРисунок3"/>
          <p:cNvPicPr>
            <a:picLocks noChangeAspect="1"/>
          </p:cNvPicPr>
          <p:nvPr/>
        </p:nvPicPr>
        <p:blipFill rotWithShape="1">
          <a:blip r:embed="rId5"/>
          <a:srcRect t="17" b="17"/>
          <a:stretch>
            <a:fillRect/>
          </a:stretch>
        </p:blipFill>
        <p:spPr>
          <a:xfrm>
            <a:off x="6120844" y="4313298"/>
            <a:ext cx="1257726" cy="1257726"/>
          </a:xfrm>
          <a:prstGeom prst="ellipse">
            <a:avLst/>
          </a:prstGeom>
          <a:ln w="19050">
            <a:solidFill>
              <a:srgbClr val="293DAD"/>
            </a:solidFill>
          </a:ln>
        </p:spPr>
      </p:pic>
      <p:sp>
        <p:nvSpPr>
          <p:cNvPr id="44" name="TextBox 43"/>
          <p:cNvSpPr txBox="1"/>
          <p:nvPr/>
        </p:nvSpPr>
        <p:spPr>
          <a:xfrm>
            <a:off x="5796280" y="5705475"/>
            <a:ext cx="25501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293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Дергунова Дарья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120844" y="6044916"/>
            <a:ext cx="1819618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2A2742"/>
                </a:solidFill>
                <a:latin typeface="Arial" panose="020B0604020202020204" pitchFamily="34" charset="0"/>
                <a:ea typeface="Arimo" panose="020B0604020202020204" pitchFamily="34" charset="-122"/>
                <a:cs typeface="Arial" panose="020B0604020202020204" pitchFamily="34" charset="0"/>
                <a:sym typeface="+mn-ea"/>
              </a:rPr>
              <a:t>Лидер проекта</a:t>
            </a:r>
            <a:endParaRPr lang="ru-RU" sz="1400" dirty="0">
              <a:solidFill>
                <a:srgbClr val="6B67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9" name="Рисунок 48" descr="C:\Users\agorc\Downloads\Рисунок4.pngРисунок4"/>
          <p:cNvPicPr>
            <a:picLocks noChangeAspect="1"/>
          </p:cNvPicPr>
          <p:nvPr/>
        </p:nvPicPr>
        <p:blipFill rotWithShape="1">
          <a:blip r:embed="rId6"/>
          <a:srcRect t="17" b="17"/>
          <a:stretch>
            <a:fillRect/>
          </a:stretch>
        </p:blipFill>
        <p:spPr>
          <a:xfrm>
            <a:off x="8727306" y="4312663"/>
            <a:ext cx="1257726" cy="1257726"/>
          </a:xfrm>
          <a:prstGeom prst="ellipse">
            <a:avLst/>
          </a:prstGeom>
          <a:ln w="19050">
            <a:solidFill>
              <a:srgbClr val="293DAD"/>
            </a:solidFill>
          </a:ln>
        </p:spPr>
      </p:pic>
      <p:sp>
        <p:nvSpPr>
          <p:cNvPr id="50" name="TextBox 49"/>
          <p:cNvSpPr txBox="1"/>
          <p:nvPr/>
        </p:nvSpPr>
        <p:spPr>
          <a:xfrm>
            <a:off x="8346440" y="5705475"/>
            <a:ext cx="37807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293D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Горченкова Александра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634596" y="5895056"/>
            <a:ext cx="1819618" cy="456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400" dirty="0">
                <a:solidFill>
                  <a:srgbClr val="2A2742"/>
                </a:solidFill>
                <a:latin typeface="Arial" panose="020B0604020202020204" pitchFamily="34" charset="0"/>
                <a:ea typeface="Arimo" panose="020B0604020202020204" pitchFamily="34" charset="-122"/>
                <a:cs typeface="Arial" panose="020B0604020202020204" pitchFamily="34" charset="0"/>
                <a:sym typeface="+mn-ea"/>
              </a:rPr>
              <a:t>Дизайнер</a:t>
            </a:r>
            <a:endParaRPr lang="ru-RU" sz="1400" dirty="0">
              <a:solidFill>
                <a:srgbClr val="6B67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22014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1" y="5996482"/>
            <a:ext cx="12181719" cy="856527"/>
          </a:xfrm>
          <a:prstGeom prst="rect">
            <a:avLst/>
          </a:prstGeom>
        </p:spPr>
      </p:pic>
      <p:sp>
        <p:nvSpPr>
          <p:cNvPr id="61" name="Круговая 60"/>
          <p:cNvSpPr/>
          <p:nvPr/>
        </p:nvSpPr>
        <p:spPr>
          <a:xfrm>
            <a:off x="8051085" y="1950577"/>
            <a:ext cx="1279542" cy="1279542"/>
          </a:xfrm>
          <a:prstGeom prst="pie">
            <a:avLst>
              <a:gd name="adj1" fmla="val 7476196"/>
              <a:gd name="adj2" fmla="val 13197103"/>
            </a:avLst>
          </a:prstGeom>
          <a:solidFill>
            <a:srgbClr val="4964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0" name="Круговая 59"/>
          <p:cNvSpPr/>
          <p:nvPr/>
        </p:nvSpPr>
        <p:spPr>
          <a:xfrm>
            <a:off x="8051085" y="1949185"/>
            <a:ext cx="1279542" cy="1279542"/>
          </a:xfrm>
          <a:prstGeom prst="pie">
            <a:avLst>
              <a:gd name="adj1" fmla="val 20648187"/>
              <a:gd name="adj2" fmla="val 9931454"/>
            </a:avLst>
          </a:prstGeom>
          <a:solidFill>
            <a:srgbClr val="008F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9" name="Круговая 58"/>
          <p:cNvSpPr/>
          <p:nvPr/>
        </p:nvSpPr>
        <p:spPr>
          <a:xfrm>
            <a:off x="8051086" y="1952340"/>
            <a:ext cx="1279542" cy="1279542"/>
          </a:xfrm>
          <a:prstGeom prst="pie">
            <a:avLst>
              <a:gd name="adj1" fmla="val 13817798"/>
              <a:gd name="adj2" fmla="val 1952121"/>
            </a:avLst>
          </a:prstGeom>
          <a:solidFill>
            <a:srgbClr val="293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1" name="Круговая 40"/>
          <p:cNvSpPr/>
          <p:nvPr/>
        </p:nvSpPr>
        <p:spPr>
          <a:xfrm>
            <a:off x="8051087" y="1952753"/>
            <a:ext cx="1279542" cy="1279542"/>
          </a:xfrm>
          <a:prstGeom prst="pie">
            <a:avLst>
              <a:gd name="adj1" fmla="val 12647203"/>
              <a:gd name="adj2" fmla="val 16200000"/>
            </a:avLst>
          </a:prstGeom>
          <a:solidFill>
            <a:srgbClr val="3143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pSp>
        <p:nvGrpSpPr>
          <p:cNvPr id="27" name="Группа 26"/>
          <p:cNvGrpSpPr/>
          <p:nvPr/>
        </p:nvGrpSpPr>
        <p:grpSpPr>
          <a:xfrm>
            <a:off x="842641" y="375574"/>
            <a:ext cx="5201920" cy="1392084"/>
            <a:chOff x="602811" y="980622"/>
            <a:chExt cx="5201920" cy="1392084"/>
          </a:xfrm>
          <a:effectLst/>
        </p:grpSpPr>
        <p:sp>
          <p:nvSpPr>
            <p:cNvPr id="21" name="Прямоугольник 20"/>
            <p:cNvSpPr/>
            <p:nvPr/>
          </p:nvSpPr>
          <p:spPr>
            <a:xfrm>
              <a:off x="602811" y="980622"/>
              <a:ext cx="5201920" cy="139208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293DA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02811" y="980622"/>
              <a:ext cx="110490" cy="1392084"/>
            </a:xfrm>
            <a:prstGeom prst="rect">
              <a:avLst/>
            </a:prstGeom>
            <a:solidFill>
              <a:srgbClr val="293D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1155597" y="520917"/>
            <a:ext cx="18196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Montserrat" panose="00000500000000000000" pitchFamily="2" charset="-52"/>
              </a:rPr>
              <a:t>Проблема</a:t>
            </a:r>
            <a:endParaRPr lang="ru-RU" sz="1400" dirty="0">
              <a:latin typeface="Montserrat" panose="00000500000000000000" pitchFamily="2" charset="-5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155597" y="795465"/>
            <a:ext cx="4719911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недостаточная</a:t>
            </a:r>
            <a:r>
              <a:rPr lang="en-US" alt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информированность</a:t>
            </a:r>
            <a:r>
              <a:rPr lang="en-US" alt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населения</a:t>
            </a:r>
            <a:r>
              <a:rPr lang="en-US" alt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доступных</a:t>
            </a:r>
            <a:r>
              <a:rPr lang="en-US" alt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мерах</a:t>
            </a:r>
            <a:r>
              <a:rPr lang="en-US" alt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государственной</a:t>
            </a:r>
            <a:r>
              <a:rPr lang="en-US" alt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поддержки</a:t>
            </a:r>
            <a:r>
              <a:rPr lang="en-US" alt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lang="en-US" alt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изложение</a:t>
            </a:r>
            <a:r>
              <a:rPr lang="en-US" alt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данной</a:t>
            </a:r>
            <a:r>
              <a:rPr lang="en-US" alt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информации</a:t>
            </a:r>
            <a:r>
              <a:rPr lang="en-US" alt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lang="en-US" alt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сложном</a:t>
            </a:r>
            <a:r>
              <a:rPr lang="en-US" alt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юридическом</a:t>
            </a:r>
            <a:r>
              <a:rPr lang="en-US" alt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языке</a:t>
            </a:r>
            <a:r>
              <a:rPr lang="en-US" alt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</a:t>
            </a:r>
            <a:r>
              <a:rPr lang="en-US" alt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затрудняет</a:t>
            </a:r>
            <a:r>
              <a:rPr lang="en-US" alt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понимание</a:t>
            </a:r>
            <a:r>
              <a:rPr lang="en-US" alt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lang="en-US" alt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использование</a:t>
            </a:r>
            <a:r>
              <a:rPr lang="en-US" alt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гражданам</a:t>
            </a:r>
            <a:r>
              <a:rPr lang="en-US" alt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6347460" y="371475"/>
            <a:ext cx="5624195" cy="1396365"/>
          </a:xfrm>
          <a:prstGeom prst="rect">
            <a:avLst/>
          </a:prstGeom>
          <a:solidFill>
            <a:srgbClr val="293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TextBox 37"/>
          <p:cNvSpPr txBox="1"/>
          <p:nvPr/>
        </p:nvSpPr>
        <p:spPr>
          <a:xfrm>
            <a:off x="6537955" y="520917"/>
            <a:ext cx="40377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Montserrat" panose="00000500000000000000" pitchFamily="2" charset="-52"/>
              </a:rPr>
              <a:t>Исследование (кол-во опрошенных)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537960" y="828675"/>
            <a:ext cx="5153025" cy="9728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en-US" sz="12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Большинство</a:t>
            </a:r>
            <a:r>
              <a:rPr lang="en-US" altLang="ru-RU" sz="12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2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молодёжи</a:t>
            </a:r>
            <a:r>
              <a:rPr lang="en-US" altLang="ru-RU" sz="12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2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слабо</a:t>
            </a:r>
            <a:r>
              <a:rPr lang="en-US" altLang="ru-RU" sz="12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2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информированы</a:t>
            </a:r>
            <a:r>
              <a:rPr lang="en-US" altLang="ru-RU" sz="12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2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о</a:t>
            </a:r>
            <a:r>
              <a:rPr lang="en-US" altLang="ru-RU" sz="12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2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государственных</a:t>
            </a:r>
            <a:r>
              <a:rPr lang="en-US" altLang="ru-RU" sz="12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2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программах</a:t>
            </a:r>
            <a:r>
              <a:rPr lang="en-US" altLang="ru-RU" sz="12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2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поддержки</a:t>
            </a:r>
            <a:r>
              <a:rPr lang="en-US" altLang="ru-RU" sz="12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, </a:t>
            </a:r>
            <a:r>
              <a:rPr lang="en-US" altLang="en-US" sz="12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при</a:t>
            </a:r>
            <a:r>
              <a:rPr lang="en-US" altLang="ru-RU" sz="12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2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этом</a:t>
            </a:r>
            <a:r>
              <a:rPr lang="en-US" altLang="ru-RU" sz="12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2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основными</a:t>
            </a:r>
            <a:r>
              <a:rPr lang="en-US" altLang="ru-RU" sz="12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2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источниками</a:t>
            </a:r>
            <a:r>
              <a:rPr lang="en-US" altLang="ru-RU" sz="12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2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информации</a:t>
            </a:r>
            <a:r>
              <a:rPr lang="en-US" altLang="ru-RU" sz="12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2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являются</a:t>
            </a:r>
            <a:r>
              <a:rPr lang="en-US" altLang="ru-RU" sz="12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2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социальные</a:t>
            </a:r>
            <a:r>
              <a:rPr lang="en-US" altLang="ru-RU" sz="12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2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сети</a:t>
            </a:r>
            <a:r>
              <a:rPr lang="en-US" altLang="ru-RU" sz="12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2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и</a:t>
            </a:r>
            <a:r>
              <a:rPr lang="en-US" altLang="ru-RU" sz="12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2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официальные</a:t>
            </a:r>
            <a:r>
              <a:rPr lang="en-US" altLang="ru-RU" sz="12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2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сайты</a:t>
            </a:r>
            <a:r>
              <a:rPr lang="en-US" altLang="ru-RU" sz="12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. </a:t>
            </a:r>
            <a:r>
              <a:rPr lang="en-US" altLang="en-US" sz="12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Главные</a:t>
            </a:r>
            <a:r>
              <a:rPr lang="en-US" altLang="ru-RU" sz="12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2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трудности</a:t>
            </a:r>
            <a:r>
              <a:rPr lang="en-US" altLang="ru-RU" sz="12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 — </a:t>
            </a:r>
            <a:r>
              <a:rPr lang="en-US" altLang="en-US" sz="12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недостаток</a:t>
            </a:r>
            <a:r>
              <a:rPr lang="en-US" altLang="ru-RU" sz="12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2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информации</a:t>
            </a:r>
            <a:r>
              <a:rPr lang="en-US" altLang="ru-RU" sz="12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2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и</a:t>
            </a:r>
            <a:r>
              <a:rPr lang="en-US" altLang="ru-RU" sz="12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2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сложность</a:t>
            </a:r>
            <a:r>
              <a:rPr lang="en-US" altLang="ru-RU" sz="12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2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оформления</a:t>
            </a:r>
            <a:r>
              <a:rPr lang="en-US" altLang="ru-RU" sz="12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2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документов</a:t>
            </a:r>
            <a:r>
              <a:rPr lang="en-US" altLang="ru-RU" sz="12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.</a:t>
            </a:r>
          </a:p>
        </p:txBody>
      </p:sp>
      <p:sp>
        <p:nvSpPr>
          <p:cNvPr id="37" name="Кольцо 36"/>
          <p:cNvSpPr/>
          <p:nvPr/>
        </p:nvSpPr>
        <p:spPr>
          <a:xfrm>
            <a:off x="6347183" y="1952500"/>
            <a:ext cx="1279540" cy="1279540"/>
          </a:xfrm>
          <a:prstGeom prst="donut">
            <a:avLst>
              <a:gd name="adj" fmla="val 7839"/>
            </a:avLst>
          </a:prstGeom>
          <a:solidFill>
            <a:srgbClr val="C1C1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6347183" y="1952500"/>
            <a:ext cx="1279540" cy="1279540"/>
          </a:xfrm>
          <a:custGeom>
            <a:avLst/>
            <a:gdLst>
              <a:gd name="connsiteX0" fmla="*/ 639770 w 1279540"/>
              <a:gd name="connsiteY0" fmla="*/ 0 h 1279540"/>
              <a:gd name="connsiteX1" fmla="*/ 639771 w 1279540"/>
              <a:gd name="connsiteY1" fmla="*/ 0 h 1279540"/>
              <a:gd name="connsiteX2" fmla="*/ 639771 w 1279540"/>
              <a:gd name="connsiteY2" fmla="*/ 100303 h 1279540"/>
              <a:gd name="connsiteX3" fmla="*/ 639770 w 1279540"/>
              <a:gd name="connsiteY3" fmla="*/ 100303 h 1279540"/>
              <a:gd name="connsiteX4" fmla="*/ 100303 w 1279540"/>
              <a:gd name="connsiteY4" fmla="*/ 639770 h 1279540"/>
              <a:gd name="connsiteX5" fmla="*/ 639770 w 1279540"/>
              <a:gd name="connsiteY5" fmla="*/ 1179237 h 1279540"/>
              <a:gd name="connsiteX6" fmla="*/ 1168277 w 1279540"/>
              <a:gd name="connsiteY6" fmla="*/ 748491 h 1279540"/>
              <a:gd name="connsiteX7" fmla="*/ 1179237 w 1279540"/>
              <a:gd name="connsiteY7" fmla="*/ 639771 h 1279540"/>
              <a:gd name="connsiteX8" fmla="*/ 1279540 w 1279540"/>
              <a:gd name="connsiteY8" fmla="*/ 639771 h 1279540"/>
              <a:gd name="connsiteX9" fmla="*/ 1266542 w 1279540"/>
              <a:gd name="connsiteY9" fmla="*/ 768706 h 1279540"/>
              <a:gd name="connsiteX10" fmla="*/ 639770 w 1279540"/>
              <a:gd name="connsiteY10" fmla="*/ 1279540 h 1279540"/>
              <a:gd name="connsiteX11" fmla="*/ 0 w 1279540"/>
              <a:gd name="connsiteY11" fmla="*/ 639770 h 1279540"/>
              <a:gd name="connsiteX12" fmla="*/ 639770 w 1279540"/>
              <a:gd name="connsiteY12" fmla="*/ 0 h 1279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79540" h="1279540">
                <a:moveTo>
                  <a:pt x="639770" y="0"/>
                </a:moveTo>
                <a:lnTo>
                  <a:pt x="639771" y="0"/>
                </a:lnTo>
                <a:lnTo>
                  <a:pt x="639771" y="100303"/>
                </a:lnTo>
                <a:lnTo>
                  <a:pt x="639770" y="100303"/>
                </a:lnTo>
                <a:cubicBezTo>
                  <a:pt x="341831" y="100303"/>
                  <a:pt x="100303" y="341831"/>
                  <a:pt x="100303" y="639770"/>
                </a:cubicBezTo>
                <a:cubicBezTo>
                  <a:pt x="100303" y="937709"/>
                  <a:pt x="341831" y="1179237"/>
                  <a:pt x="639770" y="1179237"/>
                </a:cubicBezTo>
                <a:cubicBezTo>
                  <a:pt x="900467" y="1179237"/>
                  <a:pt x="1117974" y="994317"/>
                  <a:pt x="1168277" y="748491"/>
                </a:cubicBezTo>
                <a:lnTo>
                  <a:pt x="1179237" y="639771"/>
                </a:lnTo>
                <a:lnTo>
                  <a:pt x="1279540" y="639771"/>
                </a:lnTo>
                <a:lnTo>
                  <a:pt x="1266542" y="768706"/>
                </a:lnTo>
                <a:cubicBezTo>
                  <a:pt x="1206886" y="1060238"/>
                  <a:pt x="948938" y="1279540"/>
                  <a:pt x="639770" y="1279540"/>
                </a:cubicBezTo>
                <a:cubicBezTo>
                  <a:pt x="286435" y="1279540"/>
                  <a:pt x="0" y="993105"/>
                  <a:pt x="0" y="639770"/>
                </a:cubicBezTo>
                <a:cubicBezTo>
                  <a:pt x="0" y="286435"/>
                  <a:pt x="286435" y="0"/>
                  <a:pt x="639770" y="0"/>
                </a:cubicBezTo>
                <a:close/>
              </a:path>
            </a:pathLst>
          </a:custGeom>
          <a:solidFill>
            <a:srgbClr val="293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695333" y="2454024"/>
            <a:ext cx="583239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en-US" sz="1200" dirty="0">
                <a:solidFill>
                  <a:srgbClr val="293DAD"/>
                </a:solidFill>
                <a:latin typeface="Montserrat" panose="00000500000000000000" pitchFamily="2" charset="-52"/>
              </a:rPr>
              <a:t>75</a:t>
            </a:r>
            <a:r>
              <a:rPr lang="en-US" sz="1200" dirty="0">
                <a:solidFill>
                  <a:srgbClr val="293DAD"/>
                </a:solidFill>
                <a:latin typeface="Montserrat" panose="00000500000000000000" pitchFamily="2" charset="-52"/>
              </a:rPr>
              <a:t>%</a:t>
            </a:r>
            <a:endParaRPr lang="ru-RU" sz="1200" dirty="0">
              <a:solidFill>
                <a:srgbClr val="293DAD"/>
              </a:solidFill>
              <a:latin typeface="Montserrat" panose="00000500000000000000" pitchFamily="2" charset="-52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347183" y="3304843"/>
            <a:ext cx="1271708" cy="252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dirty="0">
                <a:solidFill>
                  <a:srgbClr val="6B6768"/>
                </a:solidFill>
                <a:latin typeface="Montserrat" panose="00000500000000000000" pitchFamily="2" charset="-52"/>
              </a:rPr>
              <a:t>Актуальность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051088" y="3304843"/>
            <a:ext cx="127954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dirty="0">
                <a:solidFill>
                  <a:srgbClr val="6B6768"/>
                </a:solidFill>
                <a:latin typeface="Montserrat" panose="00000500000000000000" pitchFamily="2" charset="-52"/>
              </a:rPr>
              <a:t>Описание диаграммы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8747388" y="2293565"/>
            <a:ext cx="583239" cy="252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en-US" sz="1050" dirty="0">
                <a:solidFill>
                  <a:schemeClr val="bg1"/>
                </a:solidFill>
                <a:latin typeface="Montserrat" panose="00000500000000000000" pitchFamily="2" charset="-52"/>
              </a:rPr>
              <a:t>40</a:t>
            </a:r>
            <a:r>
              <a:rPr lang="en-US" sz="1050" dirty="0">
                <a:solidFill>
                  <a:schemeClr val="bg1"/>
                </a:solidFill>
                <a:latin typeface="Montserrat" panose="00000500000000000000" pitchFamily="2" charset="-52"/>
              </a:rPr>
              <a:t>%</a:t>
            </a:r>
            <a:endParaRPr lang="ru-RU" sz="105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8399236" y="2815361"/>
            <a:ext cx="583239" cy="252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en-US" sz="1050" dirty="0">
                <a:solidFill>
                  <a:schemeClr val="bg1"/>
                </a:solidFill>
                <a:latin typeface="Montserrat" panose="00000500000000000000" pitchFamily="2" charset="-52"/>
              </a:rPr>
              <a:t>30</a:t>
            </a:r>
            <a:r>
              <a:rPr lang="en-US" sz="1050" dirty="0">
                <a:solidFill>
                  <a:schemeClr val="bg1"/>
                </a:solidFill>
                <a:latin typeface="Montserrat" panose="00000500000000000000" pitchFamily="2" charset="-52"/>
              </a:rPr>
              <a:t>%</a:t>
            </a:r>
            <a:endParaRPr lang="ru-RU" sz="105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8007949" y="2414214"/>
            <a:ext cx="583239" cy="252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en-US" sz="1050" dirty="0">
                <a:solidFill>
                  <a:schemeClr val="bg1"/>
                </a:solidFill>
                <a:latin typeface="Montserrat" panose="00000500000000000000" pitchFamily="2" charset="-52"/>
              </a:rPr>
              <a:t>10</a:t>
            </a:r>
            <a:r>
              <a:rPr lang="en-US" sz="1050" dirty="0">
                <a:solidFill>
                  <a:schemeClr val="bg1"/>
                </a:solidFill>
                <a:latin typeface="Montserrat" panose="00000500000000000000" pitchFamily="2" charset="-52"/>
              </a:rPr>
              <a:t>%</a:t>
            </a:r>
            <a:endParaRPr lang="ru-RU" sz="105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8203868" y="2073755"/>
            <a:ext cx="583239" cy="252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en-US" sz="1050" dirty="0">
                <a:solidFill>
                  <a:schemeClr val="bg1"/>
                </a:solidFill>
                <a:latin typeface="Montserrat" panose="00000500000000000000" pitchFamily="2" charset="-52"/>
              </a:rPr>
              <a:t>20</a:t>
            </a:r>
            <a:r>
              <a:rPr lang="en-US" sz="1050" dirty="0">
                <a:solidFill>
                  <a:schemeClr val="bg1"/>
                </a:solidFill>
                <a:latin typeface="Montserrat" panose="00000500000000000000" pitchFamily="2" charset="-52"/>
              </a:rPr>
              <a:t>%</a:t>
            </a:r>
            <a:endParaRPr lang="ru-RU" sz="105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9478822" y="1956004"/>
            <a:ext cx="91598" cy="91598"/>
          </a:xfrm>
          <a:prstGeom prst="rect">
            <a:avLst/>
          </a:prstGeom>
          <a:solidFill>
            <a:srgbClr val="293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Прямоугольник 67"/>
          <p:cNvSpPr/>
          <p:nvPr/>
        </p:nvSpPr>
        <p:spPr>
          <a:xfrm>
            <a:off x="9478822" y="2102491"/>
            <a:ext cx="91598" cy="91598"/>
          </a:xfrm>
          <a:prstGeom prst="rect">
            <a:avLst/>
          </a:prstGeom>
          <a:solidFill>
            <a:srgbClr val="008F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TextBox 68"/>
          <p:cNvSpPr txBox="1"/>
          <p:nvPr/>
        </p:nvSpPr>
        <p:spPr>
          <a:xfrm>
            <a:off x="9570720" y="1882775"/>
            <a:ext cx="154178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>
                <a:solidFill>
                  <a:srgbClr val="6B6768"/>
                </a:solidFill>
                <a:latin typeface="Montserrat" panose="00000500000000000000" pitchFamily="2" charset="-52"/>
              </a:rPr>
              <a:t>Частично осведомлен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9570420" y="2030521"/>
            <a:ext cx="1473362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>
                <a:solidFill>
                  <a:srgbClr val="6B6768"/>
                </a:solidFill>
                <a:latin typeface="Montserrat" panose="00000500000000000000" pitchFamily="2" charset="-52"/>
              </a:rPr>
              <a:t>Хорошо осведомлен</a:t>
            </a:r>
          </a:p>
        </p:txBody>
      </p:sp>
      <p:sp>
        <p:nvSpPr>
          <p:cNvPr id="76" name="Прямоугольник 75"/>
          <p:cNvSpPr/>
          <p:nvPr/>
        </p:nvSpPr>
        <p:spPr>
          <a:xfrm>
            <a:off x="9478822" y="2261501"/>
            <a:ext cx="91598" cy="91598"/>
          </a:xfrm>
          <a:prstGeom prst="rect">
            <a:avLst/>
          </a:prstGeom>
          <a:solidFill>
            <a:srgbClr val="4964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7" name="Прямоугольник 76"/>
          <p:cNvSpPr/>
          <p:nvPr/>
        </p:nvSpPr>
        <p:spPr>
          <a:xfrm>
            <a:off x="9478822" y="2412895"/>
            <a:ext cx="91598" cy="91598"/>
          </a:xfrm>
          <a:prstGeom prst="rect">
            <a:avLst/>
          </a:prstGeom>
          <a:solidFill>
            <a:srgbClr val="3143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8" name="TextBox 77"/>
          <p:cNvSpPr txBox="1"/>
          <p:nvPr/>
        </p:nvSpPr>
        <p:spPr>
          <a:xfrm>
            <a:off x="9570420" y="2191884"/>
            <a:ext cx="1473362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>
                <a:solidFill>
                  <a:srgbClr val="6B6768"/>
                </a:solidFill>
                <a:latin typeface="Montserrat" panose="00000500000000000000" pitchFamily="2" charset="-52"/>
              </a:rPr>
              <a:t>Слышал(а) мало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9568395" y="2344260"/>
            <a:ext cx="1544263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>
                <a:solidFill>
                  <a:srgbClr val="6B6768"/>
                </a:solidFill>
                <a:latin typeface="Montserrat" panose="00000500000000000000" pitchFamily="2" charset="-52"/>
              </a:rPr>
              <a:t>Не осведомлен</a:t>
            </a:r>
          </a:p>
        </p:txBody>
      </p:sp>
      <p:grpSp>
        <p:nvGrpSpPr>
          <p:cNvPr id="67" name="Группа 66"/>
          <p:cNvGrpSpPr/>
          <p:nvPr/>
        </p:nvGrpSpPr>
        <p:grpSpPr>
          <a:xfrm>
            <a:off x="842641" y="1942107"/>
            <a:ext cx="5201920" cy="1678668"/>
            <a:chOff x="602811" y="980622"/>
            <a:chExt cx="5201920" cy="1678668"/>
          </a:xfrm>
          <a:effectLst/>
        </p:grpSpPr>
        <p:sp>
          <p:nvSpPr>
            <p:cNvPr id="71" name="Прямоугольник 70"/>
            <p:cNvSpPr/>
            <p:nvPr/>
          </p:nvSpPr>
          <p:spPr>
            <a:xfrm>
              <a:off x="602811" y="980622"/>
              <a:ext cx="5201920" cy="167866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293DA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Прямоугольник 71"/>
            <p:cNvSpPr/>
            <p:nvPr/>
          </p:nvSpPr>
          <p:spPr>
            <a:xfrm>
              <a:off x="602811" y="980622"/>
              <a:ext cx="110490" cy="1678668"/>
            </a:xfrm>
            <a:prstGeom prst="rect">
              <a:avLst/>
            </a:prstGeom>
            <a:solidFill>
              <a:srgbClr val="293D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73" name="TextBox 72"/>
          <p:cNvSpPr txBox="1"/>
          <p:nvPr/>
        </p:nvSpPr>
        <p:spPr>
          <a:xfrm>
            <a:off x="1155597" y="2087450"/>
            <a:ext cx="18196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Montserrat" panose="00000500000000000000" pitchFamily="2" charset="-52"/>
              </a:rPr>
              <a:t>Решение</a:t>
            </a:r>
            <a:endParaRPr lang="ru-RU" sz="1400" dirty="0">
              <a:latin typeface="Montserrat" panose="00000500000000000000" pitchFamily="2" charset="-52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1155597" y="2361998"/>
            <a:ext cx="4719911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Превратить</a:t>
            </a:r>
            <a:r>
              <a:rPr lang="en-US" alt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сложные</a:t>
            </a:r>
            <a:r>
              <a:rPr lang="en-US" alt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законы</a:t>
            </a:r>
            <a:r>
              <a:rPr lang="en-US" alt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en-US" alt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понятные</a:t>
            </a:r>
            <a:r>
              <a:rPr lang="en-US" alt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картинки</a:t>
            </a:r>
            <a:r>
              <a:rPr lang="en-US" alt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 </a:t>
            </a:r>
            <a:r>
              <a:rPr lang="en-US" alt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Информационные</a:t>
            </a:r>
            <a:r>
              <a:rPr lang="en-US" alt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карточки</a:t>
            </a:r>
            <a:r>
              <a:rPr lang="en-US" alt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en-US" alt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это</a:t>
            </a:r>
            <a:r>
              <a:rPr lang="en-US" alt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</a:t>
            </a:r>
            <a:r>
              <a:rPr lang="en-US" alt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"</a:t>
            </a:r>
            <a:r>
              <a:rPr lang="en-US" alt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шпаргалка</a:t>
            </a:r>
            <a:r>
              <a:rPr lang="en-US" alt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 </a:t>
            </a:r>
            <a:r>
              <a:rPr lang="en-US" alt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lang="en-US" alt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госуслугам</a:t>
            </a:r>
            <a:r>
              <a:rPr lang="en-US" alt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</a:t>
            </a:r>
            <a:r>
              <a:rPr lang="en-US" alt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студентов</a:t>
            </a:r>
            <a:r>
              <a:rPr lang="en-US" alt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lang="en-US" alt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молодых</a:t>
            </a:r>
            <a:r>
              <a:rPr lang="en-US" alt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семей</a:t>
            </a:r>
            <a:r>
              <a:rPr lang="ru-RU" alt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которые будут доступны, практичны и актуальны. </a:t>
            </a:r>
            <a:endParaRPr lang="en-US" altLang="ru-RU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ru-RU" altLang="en-US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5" name="Группа 74"/>
          <p:cNvGrpSpPr/>
          <p:nvPr/>
        </p:nvGrpSpPr>
        <p:grpSpPr>
          <a:xfrm>
            <a:off x="6346270" y="3901665"/>
            <a:ext cx="5596603" cy="2178748"/>
            <a:chOff x="602810" y="980621"/>
            <a:chExt cx="5596603" cy="2278895"/>
          </a:xfrm>
          <a:effectLst/>
        </p:grpSpPr>
        <p:sp>
          <p:nvSpPr>
            <p:cNvPr id="80" name="Прямоугольник 79"/>
            <p:cNvSpPr/>
            <p:nvPr/>
          </p:nvSpPr>
          <p:spPr>
            <a:xfrm>
              <a:off x="602810" y="980621"/>
              <a:ext cx="5596603" cy="227889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293DA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Прямоугольник 80"/>
            <p:cNvSpPr/>
            <p:nvPr/>
          </p:nvSpPr>
          <p:spPr>
            <a:xfrm>
              <a:off x="602811" y="980622"/>
              <a:ext cx="110490" cy="2278894"/>
            </a:xfrm>
            <a:prstGeom prst="rect">
              <a:avLst/>
            </a:prstGeom>
            <a:solidFill>
              <a:srgbClr val="293D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82" name="TextBox 81"/>
          <p:cNvSpPr txBox="1"/>
          <p:nvPr/>
        </p:nvSpPr>
        <p:spPr>
          <a:xfrm>
            <a:off x="6634344" y="4030875"/>
            <a:ext cx="32157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Montserrat" panose="00000500000000000000" pitchFamily="2" charset="-52"/>
              </a:rPr>
              <a:t>Конкуренты (или аналоги)</a:t>
            </a:r>
            <a:endParaRPr lang="ru-RU" sz="1400" dirty="0">
              <a:latin typeface="Montserrat" panose="00000500000000000000" pitchFamily="2" charset="-52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6537960" y="4314825"/>
            <a:ext cx="5309235" cy="1506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Clr>
                <a:srgbClr val="293DAD"/>
              </a:buClr>
              <a:buFont typeface="Arial" panose="020B0604020202020204" pitchFamily="34" charset="0"/>
              <a:buChar char="•"/>
            </a:pPr>
            <a:r>
              <a:rPr lang="en-US" altLang="en-US" sz="1600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«Навигатор</a:t>
            </a:r>
            <a:r>
              <a:rPr lang="en-US" altLang="ru-RU" sz="1600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600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возможностей»</a:t>
            </a:r>
          </a:p>
          <a:p>
            <a:pPr indent="0">
              <a:buClr>
                <a:srgbClr val="293DAD"/>
              </a:buClr>
              <a:buFont typeface="Arial" panose="020B0604020202020204" pitchFamily="34" charset="0"/>
              <a:buNone/>
            </a:pPr>
            <a:r>
              <a:rPr lang="en-US" altLang="en-US" sz="1200" dirty="0">
                <a:solidFill>
                  <a:srgbClr val="6B6768"/>
                </a:solidFill>
                <a:latin typeface="Calibri" panose="020F0502020204030204" charset="0"/>
                <a:cs typeface="Calibri" panose="020F0502020204030204" charset="0"/>
              </a:rPr>
              <a:t>совместная</a:t>
            </a:r>
            <a:r>
              <a:rPr lang="en-US" altLang="ru-RU" sz="1200" dirty="0">
                <a:solidFill>
                  <a:srgbClr val="6B6768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200" dirty="0">
                <a:solidFill>
                  <a:srgbClr val="6B6768"/>
                </a:solidFill>
                <a:latin typeface="Calibri" panose="020F0502020204030204" charset="0"/>
                <a:cs typeface="Calibri" panose="020F0502020204030204" charset="0"/>
              </a:rPr>
              <a:t>инициатива</a:t>
            </a:r>
            <a:r>
              <a:rPr lang="en-US" altLang="ru-RU" sz="1200" dirty="0">
                <a:solidFill>
                  <a:srgbClr val="6B6768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200" dirty="0">
                <a:solidFill>
                  <a:srgbClr val="6B6768"/>
                </a:solidFill>
                <a:latin typeface="Calibri" panose="020F0502020204030204" charset="0"/>
                <a:cs typeface="Calibri" panose="020F0502020204030204" charset="0"/>
              </a:rPr>
              <a:t>Минцифры</a:t>
            </a:r>
            <a:r>
              <a:rPr lang="en-US" altLang="ru-RU" sz="1200" dirty="0">
                <a:solidFill>
                  <a:srgbClr val="6B6768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200" dirty="0">
                <a:solidFill>
                  <a:srgbClr val="6B6768"/>
                </a:solidFill>
                <a:latin typeface="Calibri" panose="020F0502020204030204" charset="0"/>
                <a:cs typeface="Calibri" panose="020F0502020204030204" charset="0"/>
              </a:rPr>
              <a:t>РФ</a:t>
            </a:r>
            <a:r>
              <a:rPr lang="en-US" altLang="ru-RU" sz="1200" dirty="0">
                <a:solidFill>
                  <a:srgbClr val="6B6768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200" dirty="0">
                <a:solidFill>
                  <a:srgbClr val="6B6768"/>
                </a:solidFill>
                <a:latin typeface="Calibri" panose="020F0502020204030204" charset="0"/>
                <a:cs typeface="Calibri" panose="020F0502020204030204" charset="0"/>
              </a:rPr>
              <a:t>и</a:t>
            </a:r>
            <a:r>
              <a:rPr lang="en-US" altLang="ru-RU" sz="1200" dirty="0">
                <a:solidFill>
                  <a:srgbClr val="6B6768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200" dirty="0">
                <a:solidFill>
                  <a:srgbClr val="6B6768"/>
                </a:solidFill>
                <a:latin typeface="Calibri" panose="020F0502020204030204" charset="0"/>
                <a:cs typeface="Calibri" panose="020F0502020204030204" charset="0"/>
              </a:rPr>
              <a:t>«Росмолодёжь»</a:t>
            </a:r>
            <a:r>
              <a:rPr lang="en-US" altLang="ru-RU" sz="1200" dirty="0">
                <a:solidFill>
                  <a:srgbClr val="6B6768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200" dirty="0">
                <a:solidFill>
                  <a:srgbClr val="6B6768"/>
                </a:solidFill>
                <a:latin typeface="Calibri" panose="020F0502020204030204" charset="0"/>
                <a:cs typeface="Calibri" panose="020F0502020204030204" charset="0"/>
              </a:rPr>
              <a:t>позволила</a:t>
            </a:r>
            <a:r>
              <a:rPr lang="en-US" altLang="ru-RU" sz="1200" dirty="0">
                <a:solidFill>
                  <a:srgbClr val="6B6768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200" dirty="0">
                <a:solidFill>
                  <a:srgbClr val="6B6768"/>
                </a:solidFill>
                <a:latin typeface="Calibri" panose="020F0502020204030204" charset="0"/>
                <a:cs typeface="Calibri" panose="020F0502020204030204" charset="0"/>
              </a:rPr>
              <a:t>создать</a:t>
            </a:r>
            <a:r>
              <a:rPr lang="en-US" altLang="ru-RU" sz="1200" dirty="0">
                <a:solidFill>
                  <a:srgbClr val="6B6768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200" dirty="0">
                <a:solidFill>
                  <a:srgbClr val="6B6768"/>
                </a:solidFill>
                <a:latin typeface="Calibri" panose="020F0502020204030204" charset="0"/>
                <a:cs typeface="Calibri" panose="020F0502020204030204" charset="0"/>
              </a:rPr>
              <a:t>платформу</a:t>
            </a:r>
            <a:r>
              <a:rPr lang="en-US" altLang="ru-RU" sz="1200" dirty="0">
                <a:solidFill>
                  <a:srgbClr val="6B6768"/>
                </a:solidFill>
                <a:latin typeface="Calibri" panose="020F0502020204030204" charset="0"/>
                <a:cs typeface="Calibri" panose="020F0502020204030204" charset="0"/>
              </a:rPr>
              <a:t>, </a:t>
            </a:r>
            <a:r>
              <a:rPr lang="en-US" altLang="en-US" sz="1200" dirty="0">
                <a:solidFill>
                  <a:srgbClr val="6B6768"/>
                </a:solidFill>
                <a:latin typeface="Calibri" panose="020F0502020204030204" charset="0"/>
                <a:cs typeface="Calibri" panose="020F0502020204030204" charset="0"/>
              </a:rPr>
              <a:t>предоставляющую</a:t>
            </a:r>
            <a:r>
              <a:rPr lang="en-US" altLang="ru-RU" sz="1200" dirty="0">
                <a:solidFill>
                  <a:srgbClr val="6B6768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200" dirty="0">
                <a:solidFill>
                  <a:srgbClr val="6B6768"/>
                </a:solidFill>
                <a:latin typeface="Calibri" panose="020F0502020204030204" charset="0"/>
                <a:cs typeface="Calibri" panose="020F0502020204030204" charset="0"/>
              </a:rPr>
              <a:t>информацию</a:t>
            </a:r>
            <a:r>
              <a:rPr lang="en-US" altLang="ru-RU" sz="1200" dirty="0">
                <a:solidFill>
                  <a:srgbClr val="6B6768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200" dirty="0">
                <a:solidFill>
                  <a:srgbClr val="6B6768"/>
                </a:solidFill>
                <a:latin typeface="Calibri" panose="020F0502020204030204" charset="0"/>
                <a:cs typeface="Calibri" panose="020F0502020204030204" charset="0"/>
              </a:rPr>
              <a:t>о</a:t>
            </a:r>
            <a:r>
              <a:rPr lang="en-US" altLang="ru-RU" sz="1200" dirty="0">
                <a:solidFill>
                  <a:srgbClr val="6B6768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200" dirty="0">
                <a:solidFill>
                  <a:srgbClr val="6B6768"/>
                </a:solidFill>
                <a:latin typeface="Calibri" panose="020F0502020204030204" charset="0"/>
                <a:cs typeface="Calibri" panose="020F0502020204030204" charset="0"/>
              </a:rPr>
              <a:t>бесплатных</a:t>
            </a:r>
            <a:r>
              <a:rPr lang="en-US" altLang="ru-RU" sz="1200" dirty="0">
                <a:solidFill>
                  <a:srgbClr val="6B6768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200" dirty="0">
                <a:solidFill>
                  <a:srgbClr val="6B6768"/>
                </a:solidFill>
                <a:latin typeface="Calibri" panose="020F0502020204030204" charset="0"/>
                <a:cs typeface="Calibri" panose="020F0502020204030204" charset="0"/>
              </a:rPr>
              <a:t>возможностях</a:t>
            </a:r>
            <a:r>
              <a:rPr lang="en-US" altLang="ru-RU" sz="1200" dirty="0">
                <a:solidFill>
                  <a:srgbClr val="6B6768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200" dirty="0">
                <a:solidFill>
                  <a:srgbClr val="6B6768"/>
                </a:solidFill>
                <a:latin typeface="Calibri" panose="020F0502020204030204" charset="0"/>
                <a:cs typeface="Calibri" panose="020F0502020204030204" charset="0"/>
              </a:rPr>
              <a:t>от</a:t>
            </a:r>
            <a:r>
              <a:rPr lang="en-US" altLang="ru-RU" sz="1200" dirty="0">
                <a:solidFill>
                  <a:srgbClr val="6B6768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200" dirty="0">
                <a:solidFill>
                  <a:srgbClr val="6B6768"/>
                </a:solidFill>
                <a:latin typeface="Calibri" panose="020F0502020204030204" charset="0"/>
                <a:cs typeface="Calibri" panose="020F0502020204030204" charset="0"/>
              </a:rPr>
              <a:t>государственных</a:t>
            </a:r>
            <a:r>
              <a:rPr lang="en-US" altLang="ru-RU" sz="1200" dirty="0">
                <a:solidFill>
                  <a:srgbClr val="6B6768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200" dirty="0">
                <a:solidFill>
                  <a:srgbClr val="6B6768"/>
                </a:solidFill>
                <a:latin typeface="Calibri" panose="020F0502020204030204" charset="0"/>
                <a:cs typeface="Calibri" panose="020F0502020204030204" charset="0"/>
              </a:rPr>
              <a:t>и</a:t>
            </a:r>
            <a:r>
              <a:rPr lang="en-US" altLang="ru-RU" sz="1200" dirty="0">
                <a:solidFill>
                  <a:srgbClr val="6B6768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200" dirty="0">
                <a:solidFill>
                  <a:srgbClr val="6B6768"/>
                </a:solidFill>
                <a:latin typeface="Calibri" panose="020F0502020204030204" charset="0"/>
                <a:cs typeface="Calibri" panose="020F0502020204030204" charset="0"/>
              </a:rPr>
              <a:t>коммерческих</a:t>
            </a:r>
            <a:r>
              <a:rPr lang="en-US" altLang="ru-RU" sz="1200" dirty="0">
                <a:solidFill>
                  <a:srgbClr val="6B6768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200" dirty="0">
                <a:solidFill>
                  <a:srgbClr val="6B6768"/>
                </a:solidFill>
                <a:latin typeface="Calibri" panose="020F0502020204030204" charset="0"/>
                <a:cs typeface="Calibri" panose="020F0502020204030204" charset="0"/>
              </a:rPr>
              <a:t>структур</a:t>
            </a:r>
            <a:r>
              <a:rPr lang="en-US" altLang="ru-RU" sz="1200" dirty="0">
                <a:solidFill>
                  <a:srgbClr val="6B6768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200" dirty="0">
                <a:solidFill>
                  <a:srgbClr val="6B6768"/>
                </a:solidFill>
                <a:latin typeface="Calibri" panose="020F0502020204030204" charset="0"/>
                <a:cs typeface="Calibri" panose="020F0502020204030204" charset="0"/>
              </a:rPr>
              <a:t>в</a:t>
            </a:r>
            <a:r>
              <a:rPr lang="en-US" altLang="ru-RU" sz="1200" dirty="0">
                <a:solidFill>
                  <a:srgbClr val="6B6768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200" dirty="0">
                <a:solidFill>
                  <a:srgbClr val="6B6768"/>
                </a:solidFill>
                <a:latin typeface="Calibri" panose="020F0502020204030204" charset="0"/>
                <a:cs typeface="Calibri" panose="020F0502020204030204" charset="0"/>
              </a:rPr>
              <a:t>различных</a:t>
            </a:r>
            <a:r>
              <a:rPr lang="en-US" altLang="ru-RU" sz="1200" dirty="0">
                <a:solidFill>
                  <a:srgbClr val="6B6768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200" dirty="0">
                <a:solidFill>
                  <a:srgbClr val="6B6768"/>
                </a:solidFill>
                <a:latin typeface="Calibri" panose="020F0502020204030204" charset="0"/>
                <a:cs typeface="Calibri" panose="020F0502020204030204" charset="0"/>
              </a:rPr>
              <a:t>регионах</a:t>
            </a:r>
            <a:r>
              <a:rPr lang="en-US" altLang="ru-RU" sz="1200" dirty="0">
                <a:solidFill>
                  <a:srgbClr val="6B6768"/>
                </a:solidFill>
                <a:latin typeface="Calibri" panose="020F0502020204030204" charset="0"/>
                <a:cs typeface="Calibri" panose="020F0502020204030204" charset="0"/>
              </a:rPr>
              <a:t>.</a:t>
            </a:r>
            <a:r>
              <a:rPr lang="ru-RU" sz="1200" dirty="0">
                <a:solidFill>
                  <a:srgbClr val="6B6768"/>
                </a:solidFill>
                <a:latin typeface="Montserrat" panose="00000500000000000000" pitchFamily="2" charset="-52"/>
              </a:rPr>
              <a:t> </a:t>
            </a:r>
          </a:p>
          <a:p>
            <a:pPr marL="171450" indent="-171450">
              <a:buClr>
                <a:srgbClr val="293DAD"/>
              </a:buClr>
              <a:buFont typeface="Arial" panose="020B0604020202020204" pitchFamily="34" charset="0"/>
              <a:buChar char="•"/>
            </a:pPr>
            <a:r>
              <a:rPr lang="en-US" altLang="en-US" sz="1600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«Молодёжь</a:t>
            </a:r>
            <a:r>
              <a:rPr lang="en-US" altLang="ru-RU" sz="1600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600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и</a:t>
            </a:r>
            <a:r>
              <a:rPr lang="en-US" altLang="ru-RU" sz="1600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600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дети» </a:t>
            </a:r>
          </a:p>
          <a:p>
            <a:pPr indent="0">
              <a:buClr>
                <a:srgbClr val="293DAD"/>
              </a:buClr>
              <a:buFont typeface="Arial" panose="020B0604020202020204" pitchFamily="34" charset="0"/>
              <a:buNone/>
            </a:pPr>
            <a:r>
              <a:rPr lang="en-US" altLang="en-US" sz="1200" dirty="0">
                <a:solidFill>
                  <a:srgbClr val="6B6768"/>
                </a:solidFill>
                <a:latin typeface="Calibri" panose="020F0502020204030204" charset="0"/>
                <a:cs typeface="Calibri" panose="020F0502020204030204" charset="0"/>
              </a:rPr>
              <a:t>национальный</a:t>
            </a:r>
            <a:r>
              <a:rPr lang="en-US" altLang="ru-RU" sz="1200" dirty="0">
                <a:solidFill>
                  <a:srgbClr val="6B6768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200" dirty="0">
                <a:solidFill>
                  <a:srgbClr val="6B6768"/>
                </a:solidFill>
                <a:latin typeface="Calibri" panose="020F0502020204030204" charset="0"/>
                <a:cs typeface="Calibri" panose="020F0502020204030204" charset="0"/>
              </a:rPr>
              <a:t>проект</a:t>
            </a:r>
            <a:r>
              <a:rPr lang="en-US" altLang="ru-RU" sz="1200" dirty="0">
                <a:solidFill>
                  <a:srgbClr val="6B6768"/>
                </a:solidFill>
                <a:latin typeface="Calibri" panose="020F0502020204030204" charset="0"/>
                <a:cs typeface="Calibri" panose="020F0502020204030204" charset="0"/>
              </a:rPr>
              <a:t>, </a:t>
            </a:r>
            <a:r>
              <a:rPr lang="en-US" altLang="en-US" sz="1200" dirty="0">
                <a:solidFill>
                  <a:srgbClr val="6B6768"/>
                </a:solidFill>
                <a:latin typeface="Calibri" panose="020F0502020204030204" charset="0"/>
                <a:cs typeface="Calibri" panose="020F0502020204030204" charset="0"/>
              </a:rPr>
              <a:t>целью</a:t>
            </a:r>
            <a:r>
              <a:rPr lang="en-US" altLang="ru-RU" sz="1200" dirty="0">
                <a:solidFill>
                  <a:srgbClr val="6B6768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200" dirty="0">
                <a:solidFill>
                  <a:srgbClr val="6B6768"/>
                </a:solidFill>
                <a:latin typeface="Calibri" panose="020F0502020204030204" charset="0"/>
                <a:cs typeface="Calibri" panose="020F0502020204030204" charset="0"/>
              </a:rPr>
              <a:t>которого</a:t>
            </a:r>
            <a:r>
              <a:rPr lang="en-US" altLang="ru-RU" sz="1200" dirty="0">
                <a:solidFill>
                  <a:srgbClr val="6B6768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200" dirty="0">
                <a:solidFill>
                  <a:srgbClr val="6B6768"/>
                </a:solidFill>
                <a:latin typeface="Calibri" panose="020F0502020204030204" charset="0"/>
                <a:cs typeface="Calibri" panose="020F0502020204030204" charset="0"/>
              </a:rPr>
              <a:t>является</a:t>
            </a:r>
            <a:r>
              <a:rPr lang="en-US" altLang="ru-RU" sz="1200" dirty="0">
                <a:solidFill>
                  <a:srgbClr val="6B6768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200" dirty="0">
                <a:solidFill>
                  <a:srgbClr val="6B6768"/>
                </a:solidFill>
                <a:latin typeface="Calibri" panose="020F0502020204030204" charset="0"/>
                <a:cs typeface="Calibri" panose="020F0502020204030204" charset="0"/>
              </a:rPr>
              <a:t>создание</a:t>
            </a:r>
            <a:r>
              <a:rPr lang="en-US" altLang="ru-RU" sz="1200" dirty="0">
                <a:solidFill>
                  <a:srgbClr val="6B6768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200" dirty="0">
                <a:solidFill>
                  <a:srgbClr val="6B6768"/>
                </a:solidFill>
                <a:latin typeface="Calibri" panose="020F0502020204030204" charset="0"/>
                <a:cs typeface="Calibri" panose="020F0502020204030204" charset="0"/>
              </a:rPr>
              <a:t>условий</a:t>
            </a:r>
            <a:r>
              <a:rPr lang="en-US" altLang="ru-RU" sz="1200" dirty="0">
                <a:solidFill>
                  <a:srgbClr val="6B6768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200" dirty="0">
                <a:solidFill>
                  <a:srgbClr val="6B6768"/>
                </a:solidFill>
                <a:latin typeface="Calibri" panose="020F0502020204030204" charset="0"/>
                <a:cs typeface="Calibri" panose="020F0502020204030204" charset="0"/>
              </a:rPr>
              <a:t>для</a:t>
            </a:r>
            <a:r>
              <a:rPr lang="en-US" altLang="ru-RU" sz="1200" dirty="0">
                <a:solidFill>
                  <a:srgbClr val="6B6768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200" dirty="0">
                <a:solidFill>
                  <a:srgbClr val="6B6768"/>
                </a:solidFill>
                <a:latin typeface="Calibri" panose="020F0502020204030204" charset="0"/>
                <a:cs typeface="Calibri" panose="020F0502020204030204" charset="0"/>
              </a:rPr>
              <a:t>реализации</a:t>
            </a:r>
            <a:r>
              <a:rPr lang="en-US" altLang="ru-RU" sz="1200" dirty="0">
                <a:solidFill>
                  <a:srgbClr val="6B6768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200" dirty="0">
                <a:solidFill>
                  <a:srgbClr val="6B6768"/>
                </a:solidFill>
                <a:latin typeface="Calibri" panose="020F0502020204030204" charset="0"/>
                <a:cs typeface="Calibri" panose="020F0502020204030204" charset="0"/>
              </a:rPr>
              <a:t>потенциала</a:t>
            </a:r>
            <a:r>
              <a:rPr lang="en-US" altLang="ru-RU" sz="1200" dirty="0">
                <a:solidFill>
                  <a:srgbClr val="6B6768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200" dirty="0">
                <a:solidFill>
                  <a:srgbClr val="6B6768"/>
                </a:solidFill>
                <a:latin typeface="Calibri" panose="020F0502020204030204" charset="0"/>
                <a:cs typeface="Calibri" panose="020F0502020204030204" charset="0"/>
              </a:rPr>
              <a:t>и</a:t>
            </a:r>
            <a:r>
              <a:rPr lang="en-US" altLang="ru-RU" sz="1200" dirty="0">
                <a:solidFill>
                  <a:srgbClr val="6B6768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200" dirty="0">
                <a:solidFill>
                  <a:srgbClr val="6B6768"/>
                </a:solidFill>
                <a:latin typeface="Calibri" panose="020F0502020204030204" charset="0"/>
                <a:cs typeface="Calibri" panose="020F0502020204030204" charset="0"/>
              </a:rPr>
              <a:t>раскрытия</a:t>
            </a:r>
            <a:r>
              <a:rPr lang="en-US" altLang="ru-RU" sz="1200" dirty="0">
                <a:solidFill>
                  <a:srgbClr val="6B6768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200" dirty="0">
                <a:solidFill>
                  <a:srgbClr val="6B6768"/>
                </a:solidFill>
                <a:latin typeface="Calibri" panose="020F0502020204030204" charset="0"/>
                <a:cs typeface="Calibri" panose="020F0502020204030204" charset="0"/>
              </a:rPr>
              <a:t>талантов</a:t>
            </a:r>
            <a:r>
              <a:rPr lang="en-US" altLang="ru-RU" sz="1200" dirty="0">
                <a:solidFill>
                  <a:srgbClr val="6B6768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200" dirty="0">
                <a:solidFill>
                  <a:srgbClr val="6B6768"/>
                </a:solidFill>
                <a:latin typeface="Calibri" panose="020F0502020204030204" charset="0"/>
                <a:cs typeface="Calibri" panose="020F0502020204030204" charset="0"/>
              </a:rPr>
              <a:t>молодёжи</a:t>
            </a:r>
            <a:r>
              <a:rPr lang="en-US" altLang="ru-RU" sz="1200" dirty="0">
                <a:solidFill>
                  <a:srgbClr val="6B6768"/>
                </a:solidFill>
                <a:latin typeface="Calibri" panose="020F0502020204030204" charset="0"/>
                <a:cs typeface="Calibri" panose="020F0502020204030204" charset="0"/>
              </a:rPr>
              <a:t>. </a:t>
            </a:r>
            <a:endParaRPr lang="ru-RU" sz="1200" dirty="0">
              <a:solidFill>
                <a:srgbClr val="6B6768"/>
              </a:solidFill>
              <a:latin typeface="Montserrat" panose="00000500000000000000" pitchFamily="2" charset="-52"/>
            </a:endParaRPr>
          </a:p>
        </p:txBody>
      </p:sp>
      <p:sp>
        <p:nvSpPr>
          <p:cNvPr id="84" name="Прямоугольник 83"/>
          <p:cNvSpPr/>
          <p:nvPr/>
        </p:nvSpPr>
        <p:spPr>
          <a:xfrm rot="5400000">
            <a:off x="1953124" y="2797358"/>
            <a:ext cx="87262" cy="2308229"/>
          </a:xfrm>
          <a:prstGeom prst="rect">
            <a:avLst/>
          </a:prstGeom>
          <a:solidFill>
            <a:srgbClr val="293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TextBox 84"/>
          <p:cNvSpPr txBox="1"/>
          <p:nvPr/>
        </p:nvSpPr>
        <p:spPr>
          <a:xfrm>
            <a:off x="747378" y="4027679"/>
            <a:ext cx="2403491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Montserrat" panose="00000500000000000000" pitchFamily="2" charset="-52"/>
              </a:rPr>
              <a:t>Целевая аудитория </a:t>
            </a:r>
            <a:endParaRPr lang="ru-RU" sz="1400" dirty="0">
              <a:latin typeface="Montserrat" panose="00000500000000000000" pitchFamily="2" charset="-52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747395" y="4304665"/>
            <a:ext cx="4608195" cy="22459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en-US" sz="1200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Молодёжная</a:t>
            </a:r>
            <a:r>
              <a:rPr lang="en-US" altLang="ru-RU" sz="1200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200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аудитория</a:t>
            </a:r>
            <a:r>
              <a:rPr lang="en-US" altLang="ru-RU" sz="1200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200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в</a:t>
            </a:r>
            <a:r>
              <a:rPr lang="en-US" altLang="ru-RU" sz="1200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200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возрасте</a:t>
            </a:r>
            <a:r>
              <a:rPr lang="en-US" altLang="ru-RU" sz="1200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200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от</a:t>
            </a:r>
            <a:r>
              <a:rPr lang="en-US" altLang="ru-RU" sz="1200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 19 </a:t>
            </a:r>
            <a:r>
              <a:rPr lang="en-US" altLang="en-US" sz="1200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до</a:t>
            </a:r>
            <a:r>
              <a:rPr lang="en-US" altLang="ru-RU" sz="1200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 29 </a:t>
            </a:r>
            <a:r>
              <a:rPr lang="en-US" altLang="en-US" sz="1200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лет</a:t>
            </a:r>
            <a:r>
              <a:rPr lang="ru-RU" altLang="en-US" sz="1200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, которая активно использует </a:t>
            </a:r>
            <a:r>
              <a:rPr lang="en-US" altLang="en-US" sz="1200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цифровые</a:t>
            </a:r>
            <a:r>
              <a:rPr lang="en-US" altLang="ru-RU" sz="1200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200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платформы</a:t>
            </a:r>
            <a:r>
              <a:rPr lang="en-US" altLang="ru-RU" sz="1200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. </a:t>
            </a:r>
            <a:r>
              <a:rPr lang="en-US" altLang="en-US" sz="1200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Среди</a:t>
            </a:r>
            <a:r>
              <a:rPr lang="en-US" altLang="ru-RU" sz="1200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200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них</a:t>
            </a:r>
            <a:r>
              <a:rPr lang="en-US" altLang="ru-RU" sz="1200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200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ключевую</a:t>
            </a:r>
            <a:r>
              <a:rPr lang="en-US" altLang="ru-RU" sz="1200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200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роль</a:t>
            </a:r>
            <a:r>
              <a:rPr lang="en-US" altLang="ru-RU" sz="1200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200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играют</a:t>
            </a:r>
            <a:r>
              <a:rPr lang="en-US" altLang="ru-RU" sz="1200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200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социальные</a:t>
            </a:r>
            <a:r>
              <a:rPr lang="en-US" altLang="ru-RU" sz="1200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200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сети</a:t>
            </a:r>
            <a:r>
              <a:rPr lang="en-US" altLang="ru-RU" sz="1200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200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и</a:t>
            </a:r>
            <a:r>
              <a:rPr lang="en-US" altLang="ru-RU" sz="1200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200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мессенджеры</a:t>
            </a:r>
            <a:r>
              <a:rPr lang="en-US" altLang="ru-RU" sz="1200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, </a:t>
            </a:r>
            <a:r>
              <a:rPr lang="en-US" altLang="en-US" sz="1200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в</a:t>
            </a:r>
            <a:r>
              <a:rPr lang="en-US" altLang="ru-RU" sz="1200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200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частности</a:t>
            </a:r>
            <a:r>
              <a:rPr lang="en-US" altLang="ru-RU" sz="1200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 Telegram-</a:t>
            </a:r>
            <a:r>
              <a:rPr lang="en-US" altLang="en-US" sz="1200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каналы</a:t>
            </a:r>
            <a:r>
              <a:rPr lang="en-US" altLang="ru-RU" sz="1200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200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и</a:t>
            </a:r>
            <a:r>
              <a:rPr lang="en-US" altLang="ru-RU" sz="1200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200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чат</a:t>
            </a:r>
            <a:r>
              <a:rPr lang="en-US" altLang="ru-RU" sz="1200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-</a:t>
            </a:r>
            <a:r>
              <a:rPr lang="en-US" altLang="en-US" sz="1200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боты</a:t>
            </a:r>
            <a:r>
              <a:rPr lang="ru-RU" altLang="en-US" sz="1200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, в</a:t>
            </a:r>
            <a:r>
              <a:rPr lang="en-US" altLang="en-US" sz="1200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идеохостинги</a:t>
            </a:r>
            <a:r>
              <a:rPr lang="en-US" altLang="ru-RU" sz="1200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, </a:t>
            </a:r>
            <a:r>
              <a:rPr lang="ru-RU" altLang="en-US" sz="1200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м</a:t>
            </a:r>
            <a:r>
              <a:rPr lang="en-US" altLang="en-US" sz="1200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обильные</a:t>
            </a:r>
            <a:r>
              <a:rPr lang="en-US" altLang="ru-RU" sz="1200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200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приложения</a:t>
            </a:r>
            <a:r>
              <a:rPr lang="en-US" altLang="ru-RU" sz="1200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  </a:t>
            </a:r>
            <a:r>
              <a:rPr lang="en-US" altLang="en-US" sz="1200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веб</a:t>
            </a:r>
            <a:r>
              <a:rPr lang="en-US" altLang="ru-RU" sz="1200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-</a:t>
            </a:r>
            <a:r>
              <a:rPr lang="en-US" altLang="en-US" sz="1200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сайты</a:t>
            </a:r>
            <a:r>
              <a:rPr lang="ru-RU" altLang="en-US" sz="1200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Блок-схема: задержка 60"/>
          <p:cNvSpPr/>
          <p:nvPr/>
        </p:nvSpPr>
        <p:spPr>
          <a:xfrm rot="10800000">
            <a:off x="6314259" y="3531642"/>
            <a:ext cx="2067738" cy="2309117"/>
          </a:xfrm>
          <a:prstGeom prst="flowChartDelay">
            <a:avLst/>
          </a:prstGeom>
          <a:solidFill>
            <a:srgbClr val="0A1A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Блок-схема: задержка 59"/>
          <p:cNvSpPr/>
          <p:nvPr/>
        </p:nvSpPr>
        <p:spPr>
          <a:xfrm rot="10800000">
            <a:off x="6598920" y="4120463"/>
            <a:ext cx="1783080" cy="1720295"/>
          </a:xfrm>
          <a:prstGeom prst="flowChartDelay">
            <a:avLst/>
          </a:prstGeom>
          <a:solidFill>
            <a:srgbClr val="293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1" y="5996482"/>
            <a:ext cx="12181719" cy="856527"/>
          </a:xfrm>
          <a:prstGeom prst="rect">
            <a:avLst/>
          </a:prstGeom>
        </p:spPr>
      </p:pic>
      <p:sp>
        <p:nvSpPr>
          <p:cNvPr id="40" name="Прямоугольник 39"/>
          <p:cNvSpPr/>
          <p:nvPr/>
        </p:nvSpPr>
        <p:spPr>
          <a:xfrm>
            <a:off x="5172710" y="371475"/>
            <a:ext cx="6798945" cy="1396365"/>
          </a:xfrm>
          <a:prstGeom prst="rect">
            <a:avLst/>
          </a:prstGeom>
          <a:noFill/>
          <a:ln w="19050">
            <a:solidFill>
              <a:srgbClr val="293D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TextBox 41"/>
          <p:cNvSpPr txBox="1"/>
          <p:nvPr/>
        </p:nvSpPr>
        <p:spPr>
          <a:xfrm>
            <a:off x="6728455" y="354547"/>
            <a:ext cx="40377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Montserrat" panose="00000500000000000000" pitchFamily="2" charset="-52"/>
              </a:rPr>
              <a:t>Расходы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238115" y="752475"/>
            <a:ext cx="6303645" cy="9715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ru-RU" sz="1400" dirty="0">
                <a:latin typeface="Calibri" panose="020F0502020204030204" charset="0"/>
                <a:cs typeface="Calibri" panose="020F0502020204030204" charset="0"/>
                <a:sym typeface="+mn-ea"/>
              </a:rPr>
              <a:t>•  </a:t>
            </a:r>
            <a:r>
              <a:rPr lang="en-US" altLang="en-US" sz="1400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Разработка</a:t>
            </a:r>
            <a:r>
              <a:rPr lang="en-US" altLang="ru-RU" sz="1400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400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контента</a:t>
            </a:r>
            <a:r>
              <a:rPr lang="en-US" altLang="ru-RU" sz="1400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</a:p>
          <a:p>
            <a:r>
              <a:rPr lang="en-US" altLang="ru-RU" sz="1400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•  </a:t>
            </a:r>
            <a:r>
              <a:rPr lang="en-US" altLang="en-US" sz="1400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Разработка</a:t>
            </a:r>
            <a:r>
              <a:rPr lang="en-US" altLang="ru-RU" sz="1400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400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и</a:t>
            </a:r>
            <a:r>
              <a:rPr lang="en-US" altLang="ru-RU" sz="1400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400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поддержка</a:t>
            </a:r>
            <a:r>
              <a:rPr lang="en-US" altLang="ru-RU" sz="1400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  </a:t>
            </a:r>
          </a:p>
          <a:p>
            <a:r>
              <a:rPr lang="en-US" altLang="ru-RU" sz="1400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•  </a:t>
            </a:r>
            <a:r>
              <a:rPr lang="en-US" altLang="en-US" sz="1400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Маркетинг</a:t>
            </a:r>
            <a:r>
              <a:rPr lang="en-US" altLang="ru-RU" sz="1400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400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и</a:t>
            </a:r>
            <a:r>
              <a:rPr lang="en-US" altLang="ru-RU" sz="1400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400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реклама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5172075" y="1936750"/>
            <a:ext cx="6799580" cy="1396365"/>
          </a:xfrm>
          <a:prstGeom prst="rect">
            <a:avLst/>
          </a:prstGeom>
          <a:noFill/>
          <a:ln w="19050">
            <a:solidFill>
              <a:srgbClr val="293D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7574275" y="1942997"/>
            <a:ext cx="40377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Montserrat" panose="00000500000000000000" pitchFamily="2" charset="-52"/>
              </a:rPr>
              <a:t>Доходы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238115" y="2232025"/>
            <a:ext cx="3676015" cy="116268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ru-RU" sz="1400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  <a:sym typeface="+mn-ea"/>
              </a:rPr>
              <a:t>• </a:t>
            </a:r>
            <a:r>
              <a:rPr lang="en-US" altLang="en-US" sz="1400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  <a:sym typeface="+mn-ea"/>
              </a:rPr>
              <a:t>П</a:t>
            </a:r>
            <a:r>
              <a:rPr lang="en-US" altLang="en-US" sz="1400" dirty="0">
                <a:latin typeface="Calibri" panose="020F0502020204030204" charset="0"/>
                <a:cs typeface="Calibri" panose="020F0502020204030204" charset="0"/>
                <a:sym typeface="+mn-ea"/>
              </a:rPr>
              <a:t>родажа</a:t>
            </a:r>
            <a:r>
              <a:rPr lang="en-US" altLang="ru-RU" sz="1400" dirty="0">
                <a:latin typeface="Calibri" panose="020F0502020204030204" charset="0"/>
                <a:cs typeface="Calibri" panose="020F0502020204030204" charset="0"/>
                <a:sym typeface="+mn-ea"/>
              </a:rPr>
              <a:t> </a:t>
            </a:r>
            <a:r>
              <a:rPr lang="en-US" altLang="en-US" sz="1400" dirty="0">
                <a:latin typeface="Calibri" panose="020F0502020204030204" charset="0"/>
                <a:cs typeface="Calibri" panose="020F0502020204030204" charset="0"/>
                <a:sym typeface="+mn-ea"/>
              </a:rPr>
              <a:t>подписки</a:t>
            </a:r>
            <a:endParaRPr lang="en-US" altLang="ru-RU" sz="1400" dirty="0">
              <a:solidFill>
                <a:schemeClr val="tx1"/>
              </a:solidFill>
              <a:latin typeface="Calibri" panose="020F0502020204030204" charset="0"/>
              <a:cs typeface="Calibri" panose="020F0502020204030204" charset="0"/>
            </a:endParaRPr>
          </a:p>
          <a:p>
            <a:r>
              <a:rPr lang="en-US" altLang="ru-RU" sz="1400" dirty="0">
                <a:latin typeface="Calibri" panose="020F0502020204030204" charset="0"/>
                <a:cs typeface="Calibri" panose="020F0502020204030204" charset="0"/>
                <a:sym typeface="+mn-ea"/>
              </a:rPr>
              <a:t>•  </a:t>
            </a:r>
            <a:r>
              <a:rPr lang="en-US" altLang="en-US" sz="1400" dirty="0">
                <a:latin typeface="Calibri" panose="020F0502020204030204" charset="0"/>
                <a:cs typeface="Calibri" panose="020F0502020204030204" charset="0"/>
                <a:sym typeface="+mn-ea"/>
              </a:rPr>
              <a:t>Продажа</a:t>
            </a:r>
            <a:r>
              <a:rPr lang="en-US" altLang="ru-RU" sz="1400" dirty="0">
                <a:latin typeface="Calibri" panose="020F0502020204030204" charset="0"/>
                <a:cs typeface="Calibri" panose="020F0502020204030204" charset="0"/>
                <a:sym typeface="+mn-ea"/>
              </a:rPr>
              <a:t> </a:t>
            </a:r>
            <a:r>
              <a:rPr lang="en-US" altLang="en-US" sz="1400" dirty="0">
                <a:latin typeface="Calibri" panose="020F0502020204030204" charset="0"/>
                <a:cs typeface="Calibri" panose="020F0502020204030204" charset="0"/>
                <a:sym typeface="+mn-ea"/>
              </a:rPr>
              <a:t>отдельных</a:t>
            </a:r>
            <a:r>
              <a:rPr lang="en-US" altLang="ru-RU" sz="1400" dirty="0">
                <a:latin typeface="Calibri" panose="020F0502020204030204" charset="0"/>
                <a:cs typeface="Calibri" panose="020F0502020204030204" charset="0"/>
                <a:sym typeface="+mn-ea"/>
              </a:rPr>
              <a:t> </a:t>
            </a:r>
            <a:r>
              <a:rPr lang="en-US" altLang="en-US" sz="1400" dirty="0">
                <a:latin typeface="Calibri" panose="020F0502020204030204" charset="0"/>
                <a:cs typeface="Calibri" panose="020F0502020204030204" charset="0"/>
                <a:sym typeface="+mn-ea"/>
              </a:rPr>
              <a:t>карточек</a:t>
            </a:r>
            <a:r>
              <a:rPr lang="en-US" altLang="ru-RU" sz="1400" dirty="0">
                <a:latin typeface="Calibri" panose="020F0502020204030204" charset="0"/>
                <a:cs typeface="Calibri" panose="020F0502020204030204" charset="0"/>
                <a:sym typeface="+mn-ea"/>
              </a:rPr>
              <a:t>/</a:t>
            </a:r>
            <a:r>
              <a:rPr lang="en-US" altLang="en-US" sz="1400" dirty="0">
                <a:latin typeface="Calibri" panose="020F0502020204030204" charset="0"/>
                <a:cs typeface="Calibri" panose="020F0502020204030204" charset="0"/>
                <a:sym typeface="+mn-ea"/>
              </a:rPr>
              <a:t>пакетов</a:t>
            </a:r>
            <a:endParaRPr lang="en-US" altLang="ru-RU" sz="1400" dirty="0">
              <a:solidFill>
                <a:schemeClr val="tx1"/>
              </a:solidFill>
              <a:latin typeface="Calibri" panose="020F0502020204030204" charset="0"/>
              <a:cs typeface="Calibri" panose="020F0502020204030204" charset="0"/>
            </a:endParaRPr>
          </a:p>
          <a:p>
            <a:r>
              <a:rPr lang="en-US" altLang="ru-RU" sz="1400" dirty="0">
                <a:latin typeface="Calibri" panose="020F0502020204030204" charset="0"/>
                <a:cs typeface="Calibri" panose="020F0502020204030204" charset="0"/>
                <a:sym typeface="+mn-ea"/>
              </a:rPr>
              <a:t>•  </a:t>
            </a:r>
            <a:r>
              <a:rPr lang="en-US" altLang="en-US" sz="1400" dirty="0">
                <a:latin typeface="Calibri" panose="020F0502020204030204" charset="0"/>
                <a:cs typeface="Calibri" panose="020F0502020204030204" charset="0"/>
                <a:sym typeface="+mn-ea"/>
              </a:rPr>
              <a:t>Партнерские</a:t>
            </a:r>
            <a:r>
              <a:rPr lang="en-US" altLang="ru-RU" sz="1400" dirty="0">
                <a:latin typeface="Calibri" panose="020F0502020204030204" charset="0"/>
                <a:cs typeface="Calibri" panose="020F0502020204030204" charset="0"/>
                <a:sym typeface="+mn-ea"/>
              </a:rPr>
              <a:t> </a:t>
            </a:r>
            <a:r>
              <a:rPr lang="en-US" altLang="en-US" sz="1400" dirty="0">
                <a:latin typeface="Calibri" panose="020F0502020204030204" charset="0"/>
                <a:cs typeface="Calibri" panose="020F0502020204030204" charset="0"/>
                <a:sym typeface="+mn-ea"/>
              </a:rPr>
              <a:t>программы</a:t>
            </a:r>
          </a:p>
          <a:p>
            <a:r>
              <a:rPr lang="en-US" altLang="ru-RU" sz="1400" dirty="0">
                <a:latin typeface="Calibri" panose="020F0502020204030204" charset="0"/>
                <a:cs typeface="Calibri" panose="020F0502020204030204" charset="0"/>
                <a:sym typeface="+mn-ea"/>
              </a:rPr>
              <a:t>•  </a:t>
            </a:r>
            <a:r>
              <a:rPr lang="ru-RU" altLang="en-US" sz="1400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Реклама </a:t>
            </a:r>
          </a:p>
        </p:txBody>
      </p:sp>
      <p:sp>
        <p:nvSpPr>
          <p:cNvPr id="49" name="TextBox 48"/>
          <p:cNvSpPr txBox="1"/>
          <p:nvPr/>
        </p:nvSpPr>
        <p:spPr>
          <a:xfrm rot="16200000">
            <a:off x="-452755" y="2481580"/>
            <a:ext cx="231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 р о т о т и п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2527743" y="1972665"/>
            <a:ext cx="1819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Montserrat" panose="00000500000000000000" pitchFamily="2" charset="-52"/>
              </a:rPr>
              <a:t>Видеоролик, скриншоты</a:t>
            </a:r>
            <a:endParaRPr lang="ru-RU" sz="140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58" name="Блок-схема: задержка 57"/>
          <p:cNvSpPr/>
          <p:nvPr/>
        </p:nvSpPr>
        <p:spPr>
          <a:xfrm rot="10800000">
            <a:off x="7122159" y="4734559"/>
            <a:ext cx="1259837" cy="1106198"/>
          </a:xfrm>
          <a:prstGeom prst="flowChartDelay">
            <a:avLst/>
          </a:prstGeom>
          <a:solidFill>
            <a:srgbClr val="4964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Прямоугольник 61"/>
          <p:cNvSpPr/>
          <p:nvPr/>
        </p:nvSpPr>
        <p:spPr>
          <a:xfrm>
            <a:off x="8442960" y="3526825"/>
            <a:ext cx="3528978" cy="593638"/>
          </a:xfrm>
          <a:prstGeom prst="rect">
            <a:avLst/>
          </a:prstGeom>
          <a:solidFill>
            <a:srgbClr val="0A1A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8442956" y="4120463"/>
            <a:ext cx="3525459" cy="614096"/>
          </a:xfrm>
          <a:prstGeom prst="rect">
            <a:avLst/>
          </a:prstGeom>
          <a:solidFill>
            <a:srgbClr val="293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/>
          <p:cNvSpPr/>
          <p:nvPr/>
        </p:nvSpPr>
        <p:spPr>
          <a:xfrm>
            <a:off x="8442956" y="4734559"/>
            <a:ext cx="3528982" cy="1106199"/>
          </a:xfrm>
          <a:prstGeom prst="rect">
            <a:avLst/>
          </a:prstGeom>
          <a:solidFill>
            <a:srgbClr val="4964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Прямоугольник 62"/>
          <p:cNvSpPr/>
          <p:nvPr/>
        </p:nvSpPr>
        <p:spPr>
          <a:xfrm>
            <a:off x="7490459" y="3526825"/>
            <a:ext cx="891538" cy="2313933"/>
          </a:xfrm>
          <a:prstGeom prst="rect">
            <a:avLst/>
          </a:prstGeom>
          <a:solidFill>
            <a:srgbClr val="0A1A6B">
              <a:alpha val="1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TextBox 69"/>
          <p:cNvSpPr txBox="1"/>
          <p:nvPr/>
        </p:nvSpPr>
        <p:spPr>
          <a:xfrm>
            <a:off x="8457560" y="3545419"/>
            <a:ext cx="26101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chemeClr val="bg1"/>
                </a:solidFill>
                <a:latin typeface="Montserrat" panose="00000500000000000000" pitchFamily="2" charset="-52"/>
              </a:rPr>
              <a:t>Общий объем рынка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8457561" y="3754385"/>
            <a:ext cx="3723009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ru-RU" sz="1400" dirty="0">
                <a:solidFill>
                  <a:schemeClr val="bg1"/>
                </a:solidFill>
                <a:latin typeface="Montserrat" panose="00000500000000000000" pitchFamily="2" charset="-52"/>
              </a:rPr>
              <a:t>31 347 500 </a:t>
            </a:r>
            <a:r>
              <a:rPr lang="en-US" altLang="en-US" sz="1400" dirty="0">
                <a:solidFill>
                  <a:schemeClr val="bg1"/>
                </a:solidFill>
                <a:latin typeface="Montserrat" panose="00000500000000000000" pitchFamily="2" charset="-52"/>
              </a:rPr>
              <a:t>рублей</a:t>
            </a:r>
            <a:r>
              <a:rPr lang="en-US" altLang="ru-RU" sz="1400" dirty="0">
                <a:solidFill>
                  <a:schemeClr val="bg1"/>
                </a:solidFill>
                <a:latin typeface="Montserrat" panose="00000500000000000000" pitchFamily="2" charset="-52"/>
              </a:rPr>
              <a:t> </a:t>
            </a:r>
            <a:r>
              <a:rPr lang="en-US" altLang="en-US" sz="1400" dirty="0">
                <a:solidFill>
                  <a:schemeClr val="bg1"/>
                </a:solidFill>
                <a:latin typeface="Montserrat" panose="00000500000000000000" pitchFamily="2" charset="-52"/>
              </a:rPr>
              <a:t>в</a:t>
            </a:r>
            <a:r>
              <a:rPr lang="en-US" altLang="ru-RU" sz="1400" dirty="0">
                <a:solidFill>
                  <a:schemeClr val="bg1"/>
                </a:solidFill>
                <a:latin typeface="Montserrat" panose="00000500000000000000" pitchFamily="2" charset="-52"/>
              </a:rPr>
              <a:t> </a:t>
            </a:r>
            <a:r>
              <a:rPr lang="en-US" altLang="en-US" sz="1400" dirty="0">
                <a:solidFill>
                  <a:schemeClr val="bg1"/>
                </a:solidFill>
                <a:latin typeface="Montserrat" panose="00000500000000000000" pitchFamily="2" charset="-52"/>
              </a:rPr>
              <a:t>год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8457560" y="4127350"/>
            <a:ext cx="2825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chemeClr val="bg1"/>
                </a:solidFill>
                <a:latin typeface="Montserrat" panose="00000500000000000000" pitchFamily="2" charset="-52"/>
              </a:rPr>
              <a:t>Доступная емкость рынка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8457561" y="4336316"/>
            <a:ext cx="3723009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ru-RU" sz="1400" dirty="0">
                <a:solidFill>
                  <a:schemeClr val="bg1"/>
                </a:solidFill>
                <a:latin typeface="Montserrat" panose="00000500000000000000" pitchFamily="2" charset="-52"/>
              </a:rPr>
              <a:t>4 135 000 </a:t>
            </a:r>
            <a:r>
              <a:rPr lang="en-US" altLang="en-US" sz="1400" dirty="0">
                <a:solidFill>
                  <a:schemeClr val="bg1"/>
                </a:solidFill>
                <a:latin typeface="Montserrat" panose="00000500000000000000" pitchFamily="2" charset="-52"/>
              </a:rPr>
              <a:t>рублей</a:t>
            </a:r>
            <a:r>
              <a:rPr lang="en-US" altLang="ru-RU" sz="1400" dirty="0">
                <a:solidFill>
                  <a:schemeClr val="bg1"/>
                </a:solidFill>
                <a:latin typeface="Montserrat" panose="00000500000000000000" pitchFamily="2" charset="-52"/>
              </a:rPr>
              <a:t> </a:t>
            </a:r>
            <a:r>
              <a:rPr lang="en-US" altLang="en-US" sz="1400" dirty="0">
                <a:solidFill>
                  <a:schemeClr val="bg1"/>
                </a:solidFill>
                <a:latin typeface="Montserrat" panose="00000500000000000000" pitchFamily="2" charset="-52"/>
              </a:rPr>
              <a:t>в</a:t>
            </a:r>
            <a:r>
              <a:rPr lang="en-US" altLang="ru-RU" sz="1400" dirty="0">
                <a:solidFill>
                  <a:schemeClr val="bg1"/>
                </a:solidFill>
                <a:latin typeface="Montserrat" panose="00000500000000000000" pitchFamily="2" charset="-52"/>
              </a:rPr>
              <a:t> </a:t>
            </a:r>
            <a:r>
              <a:rPr lang="en-US" altLang="en-US" sz="1400" dirty="0">
                <a:solidFill>
                  <a:schemeClr val="bg1"/>
                </a:solidFill>
                <a:latin typeface="Montserrat" panose="00000500000000000000" pitchFamily="2" charset="-52"/>
              </a:rPr>
              <a:t>год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8457560" y="4755605"/>
            <a:ext cx="35753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chemeClr val="bg1"/>
                </a:solidFill>
                <a:latin typeface="Montserrat" panose="00000500000000000000" pitchFamily="2" charset="-52"/>
              </a:rPr>
              <a:t>Реально достижимая емкость рынка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8457561" y="4964571"/>
            <a:ext cx="3723009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ru-RU" sz="1400" dirty="0">
                <a:solidFill>
                  <a:schemeClr val="bg1"/>
                </a:solidFill>
                <a:latin typeface="Montserrat" panose="00000500000000000000" pitchFamily="2" charset="-52"/>
              </a:rPr>
              <a:t>827 000 </a:t>
            </a:r>
            <a:r>
              <a:rPr lang="en-US" altLang="en-US" sz="1400" dirty="0">
                <a:solidFill>
                  <a:schemeClr val="bg1"/>
                </a:solidFill>
                <a:latin typeface="Montserrat" panose="00000500000000000000" pitchFamily="2" charset="-52"/>
              </a:rPr>
              <a:t>рублей</a:t>
            </a:r>
            <a:r>
              <a:rPr lang="en-US" altLang="ru-RU" sz="1400" dirty="0">
                <a:solidFill>
                  <a:schemeClr val="bg1"/>
                </a:solidFill>
                <a:latin typeface="Montserrat" panose="00000500000000000000" pitchFamily="2" charset="-52"/>
              </a:rPr>
              <a:t> </a:t>
            </a:r>
            <a:r>
              <a:rPr lang="en-US" altLang="en-US" sz="1400" dirty="0">
                <a:solidFill>
                  <a:schemeClr val="bg1"/>
                </a:solidFill>
                <a:latin typeface="Montserrat" panose="00000500000000000000" pitchFamily="2" charset="-52"/>
              </a:rPr>
              <a:t>в</a:t>
            </a:r>
            <a:r>
              <a:rPr lang="en-US" altLang="ru-RU" sz="1400" dirty="0">
                <a:solidFill>
                  <a:schemeClr val="bg1"/>
                </a:solidFill>
                <a:latin typeface="Montserrat" panose="00000500000000000000" pitchFamily="2" charset="-52"/>
              </a:rPr>
              <a:t> </a:t>
            </a:r>
            <a:r>
              <a:rPr lang="en-US" altLang="en-US" sz="1400" dirty="0">
                <a:solidFill>
                  <a:schemeClr val="bg1"/>
                </a:solidFill>
                <a:latin typeface="Montserrat" panose="00000500000000000000" pitchFamily="2" charset="-52"/>
              </a:rPr>
              <a:t>год</a:t>
            </a:r>
          </a:p>
        </p:txBody>
      </p:sp>
      <p:pic>
        <p:nvPicPr>
          <p:cNvPr id="2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2520" y="288925"/>
            <a:ext cx="2101215" cy="5951855"/>
          </a:xfrm>
          <a:prstGeom prst="rect">
            <a:avLst/>
          </a:prstGeom>
        </p:spPr>
      </p:pic>
      <p:sp>
        <p:nvSpPr>
          <p:cNvPr id="4" name="Текстовое поле 3"/>
          <p:cNvSpPr txBox="1"/>
          <p:nvPr/>
        </p:nvSpPr>
        <p:spPr>
          <a:xfrm>
            <a:off x="8798560" y="2122170"/>
            <a:ext cx="3169920" cy="1168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ru-RU" sz="1400" dirty="0">
                <a:latin typeface="Calibri" panose="020F0502020204030204" charset="0"/>
                <a:cs typeface="Calibri" panose="020F0502020204030204" charset="0"/>
                <a:sym typeface="+mn-ea"/>
              </a:rPr>
              <a:t>•  </a:t>
            </a:r>
            <a:r>
              <a:rPr lang="en-US" altLang="en-US" sz="1400" dirty="0">
                <a:latin typeface="Calibri" panose="020F0502020204030204" charset="0"/>
                <a:cs typeface="Calibri" panose="020F0502020204030204" charset="0"/>
                <a:sym typeface="+mn-ea"/>
              </a:rPr>
              <a:t>Гранты</a:t>
            </a:r>
            <a:r>
              <a:rPr lang="en-US" altLang="ru-RU" sz="1400" dirty="0">
                <a:latin typeface="Calibri" panose="020F0502020204030204" charset="0"/>
                <a:cs typeface="Calibri" panose="020F0502020204030204" charset="0"/>
                <a:sym typeface="+mn-ea"/>
              </a:rPr>
              <a:t> </a:t>
            </a:r>
            <a:r>
              <a:rPr lang="en-US" altLang="en-US" sz="1400" dirty="0">
                <a:latin typeface="Calibri" panose="020F0502020204030204" charset="0"/>
                <a:cs typeface="Calibri" panose="020F0502020204030204" charset="0"/>
                <a:sym typeface="+mn-ea"/>
              </a:rPr>
              <a:t>и</a:t>
            </a:r>
            <a:r>
              <a:rPr lang="en-US" altLang="ru-RU" sz="1400" dirty="0">
                <a:latin typeface="Calibri" panose="020F0502020204030204" charset="0"/>
                <a:cs typeface="Calibri" panose="020F0502020204030204" charset="0"/>
                <a:sym typeface="+mn-ea"/>
              </a:rPr>
              <a:t> </a:t>
            </a:r>
            <a:r>
              <a:rPr lang="en-US" altLang="en-US" sz="1400" dirty="0">
                <a:latin typeface="Calibri" panose="020F0502020204030204" charset="0"/>
                <a:cs typeface="Calibri" panose="020F0502020204030204" charset="0"/>
                <a:sym typeface="+mn-ea"/>
              </a:rPr>
              <a:t>государственная</a:t>
            </a:r>
            <a:r>
              <a:rPr lang="en-US" altLang="ru-RU" sz="1400" dirty="0">
                <a:latin typeface="Calibri" panose="020F0502020204030204" charset="0"/>
                <a:cs typeface="Calibri" panose="020F0502020204030204" charset="0"/>
                <a:sym typeface="+mn-ea"/>
              </a:rPr>
              <a:t> </a:t>
            </a:r>
            <a:r>
              <a:rPr lang="en-US" altLang="en-US" sz="1400" dirty="0">
                <a:latin typeface="Calibri" panose="020F0502020204030204" charset="0"/>
                <a:cs typeface="Calibri" panose="020F0502020204030204" charset="0"/>
                <a:sym typeface="+mn-ea"/>
              </a:rPr>
              <a:t>поддержка</a:t>
            </a:r>
            <a:endParaRPr lang="en-US" altLang="en-US" sz="1400" dirty="0">
              <a:solidFill>
                <a:schemeClr val="tx1"/>
              </a:solidFill>
              <a:latin typeface="Calibri" panose="020F0502020204030204" charset="0"/>
              <a:cs typeface="Calibri" panose="020F0502020204030204" charset="0"/>
            </a:endParaRPr>
          </a:p>
          <a:p>
            <a:r>
              <a:rPr lang="en-US" altLang="ru-RU" sz="1400" dirty="0">
                <a:latin typeface="Calibri" panose="020F0502020204030204" charset="0"/>
                <a:cs typeface="Calibri" panose="020F0502020204030204" charset="0"/>
                <a:sym typeface="+mn-ea"/>
              </a:rPr>
              <a:t>• </a:t>
            </a:r>
            <a:r>
              <a:rPr lang="en-US" altLang="en-US" sz="1400" dirty="0">
                <a:latin typeface="Calibri" panose="020F0502020204030204" charset="0"/>
                <a:cs typeface="Calibri" panose="020F0502020204030204" charset="0"/>
                <a:sym typeface="+mn-ea"/>
              </a:rPr>
              <a:t>Продажа</a:t>
            </a:r>
            <a:r>
              <a:rPr lang="en-US" altLang="ru-RU" sz="1400" dirty="0">
                <a:latin typeface="Calibri" panose="020F0502020204030204" charset="0"/>
                <a:cs typeface="Calibri" panose="020F0502020204030204" charset="0"/>
                <a:sym typeface="+mn-ea"/>
              </a:rPr>
              <a:t> </a:t>
            </a:r>
            <a:r>
              <a:rPr lang="en-US" altLang="en-US" sz="1400" dirty="0">
                <a:latin typeface="Calibri" panose="020F0502020204030204" charset="0"/>
                <a:cs typeface="Calibri" panose="020F0502020204030204" charset="0"/>
                <a:sym typeface="+mn-ea"/>
              </a:rPr>
              <a:t>доступа</a:t>
            </a:r>
            <a:r>
              <a:rPr lang="en-US" altLang="ru-RU" sz="1400" dirty="0">
                <a:latin typeface="Calibri" panose="020F0502020204030204" charset="0"/>
                <a:cs typeface="Calibri" panose="020F0502020204030204" charset="0"/>
                <a:sym typeface="+mn-ea"/>
              </a:rPr>
              <a:t> </a:t>
            </a:r>
            <a:r>
              <a:rPr lang="en-US" altLang="en-US" sz="1400" dirty="0">
                <a:latin typeface="Calibri" panose="020F0502020204030204" charset="0"/>
                <a:cs typeface="Calibri" panose="020F0502020204030204" charset="0"/>
                <a:sym typeface="+mn-ea"/>
              </a:rPr>
              <a:t>образовательным</a:t>
            </a:r>
            <a:r>
              <a:rPr lang="en-US" altLang="ru-RU" sz="1400" dirty="0">
                <a:latin typeface="Calibri" panose="020F0502020204030204" charset="0"/>
                <a:cs typeface="Calibri" panose="020F0502020204030204" charset="0"/>
                <a:sym typeface="+mn-ea"/>
              </a:rPr>
              <a:t> </a:t>
            </a:r>
            <a:r>
              <a:rPr lang="en-US" altLang="en-US" sz="1400" dirty="0">
                <a:latin typeface="Calibri" panose="020F0502020204030204" charset="0"/>
                <a:cs typeface="Calibri" panose="020F0502020204030204" charset="0"/>
                <a:sym typeface="+mn-ea"/>
              </a:rPr>
              <a:t>учреждениям</a:t>
            </a:r>
            <a:r>
              <a:rPr lang="en-US" altLang="ru-RU" sz="1400" dirty="0">
                <a:latin typeface="Calibri" panose="020F0502020204030204" charset="0"/>
                <a:cs typeface="Calibri" panose="020F0502020204030204" charset="0"/>
                <a:sym typeface="+mn-ea"/>
              </a:rPr>
              <a:t> </a:t>
            </a:r>
            <a:r>
              <a:rPr lang="en-US" altLang="en-US" sz="1400" dirty="0">
                <a:latin typeface="Calibri" panose="020F0502020204030204" charset="0"/>
                <a:cs typeface="Calibri" panose="020F0502020204030204" charset="0"/>
                <a:sym typeface="+mn-ea"/>
              </a:rPr>
              <a:t>и</a:t>
            </a:r>
            <a:r>
              <a:rPr lang="en-US" altLang="ru-RU" sz="1400" dirty="0">
                <a:latin typeface="Calibri" panose="020F0502020204030204" charset="0"/>
                <a:cs typeface="Calibri" panose="020F0502020204030204" charset="0"/>
                <a:sym typeface="+mn-ea"/>
              </a:rPr>
              <a:t> </a:t>
            </a:r>
            <a:r>
              <a:rPr lang="en-US" altLang="en-US" sz="1400" dirty="0">
                <a:latin typeface="Calibri" panose="020F0502020204030204" charset="0"/>
                <a:cs typeface="Calibri" panose="020F0502020204030204" charset="0"/>
                <a:sym typeface="+mn-ea"/>
              </a:rPr>
              <a:t>социальным</a:t>
            </a:r>
            <a:r>
              <a:rPr lang="en-US" altLang="ru-RU" sz="1400" dirty="0">
                <a:latin typeface="Calibri" panose="020F0502020204030204" charset="0"/>
                <a:cs typeface="Calibri" panose="020F0502020204030204" charset="0"/>
                <a:sym typeface="+mn-ea"/>
              </a:rPr>
              <a:t> </a:t>
            </a:r>
            <a:r>
              <a:rPr lang="en-US" altLang="en-US" sz="1400" dirty="0">
                <a:latin typeface="Calibri" panose="020F0502020204030204" charset="0"/>
                <a:cs typeface="Calibri" panose="020F0502020204030204" charset="0"/>
                <a:sym typeface="+mn-ea"/>
              </a:rPr>
              <a:t>службам</a:t>
            </a:r>
            <a:endParaRPr lang="ru-RU" sz="1400" dirty="0">
              <a:solidFill>
                <a:srgbClr val="6B6768"/>
              </a:solidFill>
              <a:latin typeface="Calibri" panose="020F0502020204030204" charset="0"/>
              <a:cs typeface="Calibri" panose="020F0502020204030204" charset="0"/>
            </a:endParaRPr>
          </a:p>
          <a:p>
            <a:endParaRPr lang="ru-RU" altLang="en-US" sz="1400">
              <a:latin typeface="Calibri" panose="020F0502020204030204" charset="0"/>
              <a:cs typeface="Calibri" panose="020F050202020403020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5228" y="0"/>
            <a:ext cx="4936773" cy="68580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21539" cy="68580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3705" y="0"/>
            <a:ext cx="4709357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2057</Words>
  <Application>Microsoft Office PowerPoint</Application>
  <PresentationFormat>Широкоэкранный</PresentationFormat>
  <Paragraphs>97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Sofia</dc:creator>
  <cp:lastModifiedBy>Александра Горченкова</cp:lastModifiedBy>
  <cp:revision>28</cp:revision>
  <dcterms:created xsi:type="dcterms:W3CDTF">2025-06-01T17:26:00Z</dcterms:created>
  <dcterms:modified xsi:type="dcterms:W3CDTF">2025-06-24T09:46:53Z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DBE8AFE39C5E40A1B7388ADCAC938A54_12</vt:lpwstr>
  </property>
  <property fmtid="{D5CDD505-2E9C-101B-9397-08002B2CF9AE}" pid="3" name="KSOProductBuildVer">
    <vt:lpwstr>1049-12.2.0.21179</vt:lpwstr>
  </property>
</Properties>
</file>