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8"/>
  </p:notesMasterIdLst>
  <p:sldIdLst>
    <p:sldId id="339" r:id="rId3"/>
    <p:sldId id="361" r:id="rId4"/>
    <p:sldId id="368" r:id="rId5"/>
    <p:sldId id="362" r:id="rId6"/>
    <p:sldId id="363" r:id="rId7"/>
    <p:sldId id="388" r:id="rId8"/>
    <p:sldId id="384" r:id="rId9"/>
    <p:sldId id="364" r:id="rId10"/>
    <p:sldId id="365" r:id="rId11"/>
    <p:sldId id="366" r:id="rId12"/>
    <p:sldId id="367" r:id="rId13"/>
    <p:sldId id="393" r:id="rId14"/>
    <p:sldId id="392" r:id="rId15"/>
    <p:sldId id="391" r:id="rId16"/>
    <p:sldId id="34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F3BA8-DA2F-4B31-B85F-4A14706EBF46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3F6D0DD-AB8D-4443-B024-7A311E32BDDF}">
      <dgm:prSet phldrT="[Текст]" custT="1"/>
      <dgm:spPr/>
      <dgm:t>
        <a:bodyPr/>
        <a:lstStyle/>
        <a:p>
          <a:pPr algn="l"/>
          <a:r>
            <a:rPr lang="ru-RU" sz="1600" b="0" i="0" dirty="0">
              <a:latin typeface="Arial Nova" panose="020B0504020202020204" pitchFamily="34" charset="0"/>
            </a:rPr>
            <a:t>После проекта университета 2035, планируется дальше развивать продукт, доделать его до идеального состояния, и поддерживать его </a:t>
          </a:r>
          <a:r>
            <a:rPr lang="ru-RU" sz="1600" b="0" i="0" dirty="0" err="1">
              <a:latin typeface="Arial Nova" panose="020B0504020202020204" pitchFamily="34" charset="0"/>
            </a:rPr>
            <a:t>функцианирование</a:t>
          </a:r>
          <a:r>
            <a:rPr lang="ru-RU" sz="1600" b="0" i="0" dirty="0">
              <a:latin typeface="Arial Nova" panose="020B0504020202020204" pitchFamily="34" charset="0"/>
            </a:rPr>
            <a:t>.</a:t>
          </a:r>
          <a:endParaRPr lang="ru-RU" sz="1600" dirty="0">
            <a:latin typeface="Arial Nova" panose="020B0504020202020204" pitchFamily="34" charset="0"/>
          </a:endParaRPr>
        </a:p>
      </dgm:t>
    </dgm:pt>
    <dgm:pt modelId="{0BA471A9-017A-4E11-B2E7-463A70CEB8B6}" type="parTrans" cxnId="{236F0B50-AB15-4CE0-9BB4-0E88DC8599EF}">
      <dgm:prSet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5EA40596-0E61-48D4-B8A2-B8D757C9EA94}" type="sibTrans" cxnId="{236F0B50-AB15-4CE0-9BB4-0E88DC8599EF}">
      <dgm:prSet custT="1"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D61E181B-C3DC-46C7-B7D3-0E3570701BF4}">
      <dgm:prSet phldrT="[Текст]" custT="1"/>
      <dgm:spPr/>
      <dgm:t>
        <a:bodyPr/>
        <a:lstStyle/>
        <a:p>
          <a:pPr algn="l"/>
          <a:r>
            <a:rPr lang="ru-RU" sz="1600" b="0" i="0" dirty="0">
              <a:latin typeface="Arial Nova" panose="020B0504020202020204" pitchFamily="34" charset="0"/>
            </a:rPr>
            <a:t>В случае принятия заказчиком нашего продукта, Платформа 2035 станет базой для масштабирования нашего доработанного решения с перспективой охватить все высшие учебные заведения нашей страны.</a:t>
          </a:r>
          <a:endParaRPr lang="ru-RU" sz="1600" dirty="0">
            <a:latin typeface="Arial Nova" panose="020B0504020202020204" pitchFamily="34" charset="0"/>
          </a:endParaRPr>
        </a:p>
      </dgm:t>
    </dgm:pt>
    <dgm:pt modelId="{656A7B1C-7E9F-48CB-8EAB-137A1D9A9B64}" type="parTrans" cxnId="{97B7CB06-89E9-492D-BB12-8F59ADCB3798}">
      <dgm:prSet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FE292E33-0413-4ED2-8FDE-C223EA4991C3}" type="sibTrans" cxnId="{97B7CB06-89E9-492D-BB12-8F59ADCB3798}">
      <dgm:prSet custT="1"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DA4E4BD0-F9B0-43AA-8B03-10CB382EAEC5}">
      <dgm:prSet phldrT="[Текст]" custT="1"/>
      <dgm:spPr/>
      <dgm:t>
        <a:bodyPr/>
        <a:lstStyle/>
        <a:p>
          <a:pPr algn="l"/>
          <a:r>
            <a:rPr lang="ru-RU" sz="1600" b="0" i="0" dirty="0">
              <a:latin typeface="Arial Nova" panose="020B0504020202020204" pitchFamily="34" charset="0"/>
            </a:rPr>
            <a:t>За пределами интенсива продукт получит дальнейшие развитие. Планируется выйти с ним на грант и уже под эгидой заказчика довести разработку до стадии релиза.</a:t>
          </a:r>
          <a:endParaRPr lang="ru-RU" sz="1600" dirty="0">
            <a:latin typeface="Arial Nova" panose="020B0504020202020204" pitchFamily="34" charset="0"/>
          </a:endParaRPr>
        </a:p>
      </dgm:t>
    </dgm:pt>
    <dgm:pt modelId="{5BEC576F-921E-4855-9E6B-72D16DA15DEF}" type="parTrans" cxnId="{EFC35688-5F94-4A7C-99DE-F8978C372316}">
      <dgm:prSet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DEA7437D-4897-4722-B8DD-2315E511D336}" type="sibTrans" cxnId="{EFC35688-5F94-4A7C-99DE-F8978C372316}">
      <dgm:prSet custT="1"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764A3284-57D0-4134-B2AF-31478A4B5EFB}">
      <dgm:prSet phldrT="[Текст]" custT="1"/>
      <dgm:spPr/>
      <dgm:t>
        <a:bodyPr/>
        <a:lstStyle/>
        <a:p>
          <a:pPr algn="l"/>
          <a:r>
            <a:rPr lang="ru-RU" sz="1600" b="0" i="0" dirty="0">
              <a:latin typeface="Arial Nova" panose="020B0504020202020204" pitchFamily="34" charset="0"/>
            </a:rPr>
            <a:t>Создание </a:t>
          </a:r>
          <a:r>
            <a:rPr lang="ru-RU" sz="1600" b="0" i="0" dirty="0" err="1">
              <a:latin typeface="Arial Nova" panose="020B0504020202020204" pitchFamily="34" charset="0"/>
            </a:rPr>
            <a:t>ОПОПов</a:t>
          </a:r>
          <a:r>
            <a:rPr lang="ru-RU" sz="1600" b="0" i="0" dirty="0">
              <a:latin typeface="Arial Nova" panose="020B0504020202020204" pitchFamily="34" charset="0"/>
            </a:rPr>
            <a:t> будет неотъемлемой частью </a:t>
          </a:r>
          <a:r>
            <a:rPr lang="ru-RU" sz="1600" b="0" i="0" dirty="0" err="1">
              <a:latin typeface="Arial Nova" panose="020B0504020202020204" pitchFamily="34" charset="0"/>
            </a:rPr>
            <a:t>трудозатратной</a:t>
          </a:r>
          <a:r>
            <a:rPr lang="ru-RU" sz="1600" b="0" i="0" dirty="0">
              <a:latin typeface="Arial Nova" panose="020B0504020202020204" pitchFamily="34" charset="0"/>
            </a:rPr>
            <a:t> работы преподавателей, следовательно, востребованность нашего продукта очевидна и имеет смысл его дальнейшее развитие. Например, при помощи грантов или конкурсов.</a:t>
          </a:r>
          <a:endParaRPr lang="ru-RU" sz="1600" dirty="0">
            <a:latin typeface="Arial Nova" panose="020B0504020202020204" pitchFamily="34" charset="0"/>
          </a:endParaRPr>
        </a:p>
      </dgm:t>
    </dgm:pt>
    <dgm:pt modelId="{C7D7269A-51CE-44D5-B144-151170369ED6}" type="parTrans" cxnId="{CABA4D34-79AF-4791-A8DF-7DA68444EEC5}">
      <dgm:prSet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8E2F857F-7122-4350-B632-7CF97F1BEE0C}" type="sibTrans" cxnId="{CABA4D34-79AF-4791-A8DF-7DA68444EEC5}">
      <dgm:prSet/>
      <dgm:spPr/>
      <dgm:t>
        <a:bodyPr/>
        <a:lstStyle/>
        <a:p>
          <a:pPr algn="l"/>
          <a:endParaRPr lang="ru-RU" sz="1400">
            <a:latin typeface="Arial Nova" panose="020B0504020202020204" pitchFamily="34" charset="0"/>
          </a:endParaRPr>
        </a:p>
      </dgm:t>
    </dgm:pt>
    <dgm:pt modelId="{554FD927-0522-437B-9760-37ED9D46290C}" type="pres">
      <dgm:prSet presAssocID="{E12F3BA8-DA2F-4B31-B85F-4A14706EBF46}" presName="Name0" presStyleCnt="0">
        <dgm:presLayoutVars>
          <dgm:dir/>
          <dgm:resizeHandles val="exact"/>
        </dgm:presLayoutVars>
      </dgm:prSet>
      <dgm:spPr/>
    </dgm:pt>
    <dgm:pt modelId="{6A32D4A2-AB98-434E-B04A-E25A81C2EAFB}" type="pres">
      <dgm:prSet presAssocID="{D3F6D0DD-AB8D-4443-B024-7A311E32BDDF}" presName="node" presStyleLbl="node1" presStyleIdx="0" presStyleCnt="4" custScaleX="362974" custScaleY="98385">
        <dgm:presLayoutVars>
          <dgm:bulletEnabled val="1"/>
        </dgm:presLayoutVars>
      </dgm:prSet>
      <dgm:spPr/>
    </dgm:pt>
    <dgm:pt modelId="{B1237A22-3D79-477C-8116-90F6B0BCD74F}" type="pres">
      <dgm:prSet presAssocID="{5EA40596-0E61-48D4-B8A2-B8D757C9EA94}" presName="sibTrans" presStyleLbl="sibTrans2D1" presStyleIdx="0" presStyleCnt="3" custScaleX="137330" custScaleY="91453"/>
      <dgm:spPr/>
    </dgm:pt>
    <dgm:pt modelId="{DFC8D5A5-D105-4045-94DD-A5C0D26B8650}" type="pres">
      <dgm:prSet presAssocID="{5EA40596-0E61-48D4-B8A2-B8D757C9EA94}" presName="connectorText" presStyleLbl="sibTrans2D1" presStyleIdx="0" presStyleCnt="3"/>
      <dgm:spPr/>
    </dgm:pt>
    <dgm:pt modelId="{C9054143-28E5-4CA8-98F8-D173B9529EA4}" type="pres">
      <dgm:prSet presAssocID="{D61E181B-C3DC-46C7-B7D3-0E3570701BF4}" presName="node" presStyleLbl="node1" presStyleIdx="1" presStyleCnt="4" custScaleX="363569" custScaleY="98385">
        <dgm:presLayoutVars>
          <dgm:bulletEnabled val="1"/>
        </dgm:presLayoutVars>
      </dgm:prSet>
      <dgm:spPr/>
    </dgm:pt>
    <dgm:pt modelId="{C5444330-ECAF-4844-857A-B75DB70B1816}" type="pres">
      <dgm:prSet presAssocID="{FE292E33-0413-4ED2-8FDE-C223EA4991C3}" presName="sibTrans" presStyleLbl="sibTrans2D1" presStyleIdx="1" presStyleCnt="3" custScaleX="137330" custScaleY="91453"/>
      <dgm:spPr/>
    </dgm:pt>
    <dgm:pt modelId="{1BCAA6B5-91F5-424E-8F90-D69B958E19BB}" type="pres">
      <dgm:prSet presAssocID="{FE292E33-0413-4ED2-8FDE-C223EA4991C3}" presName="connectorText" presStyleLbl="sibTrans2D1" presStyleIdx="1" presStyleCnt="3"/>
      <dgm:spPr/>
    </dgm:pt>
    <dgm:pt modelId="{F1029436-CC96-4A91-BEDC-B964B31508B7}" type="pres">
      <dgm:prSet presAssocID="{DA4E4BD0-F9B0-43AA-8B03-10CB382EAEC5}" presName="node" presStyleLbl="node1" presStyleIdx="2" presStyleCnt="4" custScaleX="363569" custScaleY="98385">
        <dgm:presLayoutVars>
          <dgm:bulletEnabled val="1"/>
        </dgm:presLayoutVars>
      </dgm:prSet>
      <dgm:spPr/>
    </dgm:pt>
    <dgm:pt modelId="{9AA25AED-F3E4-49B9-BC63-FF502E79B3B1}" type="pres">
      <dgm:prSet presAssocID="{DEA7437D-4897-4722-B8DD-2315E511D336}" presName="sibTrans" presStyleLbl="sibTrans2D1" presStyleIdx="2" presStyleCnt="3" custScaleX="137330" custScaleY="91453"/>
      <dgm:spPr/>
    </dgm:pt>
    <dgm:pt modelId="{CE462CCF-143E-4DA1-AA90-807AA773769C}" type="pres">
      <dgm:prSet presAssocID="{DEA7437D-4897-4722-B8DD-2315E511D336}" presName="connectorText" presStyleLbl="sibTrans2D1" presStyleIdx="2" presStyleCnt="3"/>
      <dgm:spPr/>
    </dgm:pt>
    <dgm:pt modelId="{345AE73F-2896-43D7-838C-5A2A4664F02D}" type="pres">
      <dgm:prSet presAssocID="{764A3284-57D0-4134-B2AF-31478A4B5EFB}" presName="node" presStyleLbl="node1" presStyleIdx="3" presStyleCnt="4" custScaleX="363569" custScaleY="98385">
        <dgm:presLayoutVars>
          <dgm:bulletEnabled val="1"/>
        </dgm:presLayoutVars>
      </dgm:prSet>
      <dgm:spPr/>
    </dgm:pt>
  </dgm:ptLst>
  <dgm:cxnLst>
    <dgm:cxn modelId="{97B7CB06-89E9-492D-BB12-8F59ADCB3798}" srcId="{E12F3BA8-DA2F-4B31-B85F-4A14706EBF46}" destId="{D61E181B-C3DC-46C7-B7D3-0E3570701BF4}" srcOrd="1" destOrd="0" parTransId="{656A7B1C-7E9F-48CB-8EAB-137A1D9A9B64}" sibTransId="{FE292E33-0413-4ED2-8FDE-C223EA4991C3}"/>
    <dgm:cxn modelId="{8C22E615-BA43-4569-A887-C4579B4A4194}" type="presOf" srcId="{DEA7437D-4897-4722-B8DD-2315E511D336}" destId="{CE462CCF-143E-4DA1-AA90-807AA773769C}" srcOrd="1" destOrd="0" presId="urn:microsoft.com/office/officeart/2005/8/layout/process1"/>
    <dgm:cxn modelId="{FFE93D1C-E66B-46DB-841D-578FF18E494C}" type="presOf" srcId="{DA4E4BD0-F9B0-43AA-8B03-10CB382EAEC5}" destId="{F1029436-CC96-4A91-BEDC-B964B31508B7}" srcOrd="0" destOrd="0" presId="urn:microsoft.com/office/officeart/2005/8/layout/process1"/>
    <dgm:cxn modelId="{FFC40725-71A9-4866-B956-85ADD0A74488}" type="presOf" srcId="{FE292E33-0413-4ED2-8FDE-C223EA4991C3}" destId="{1BCAA6B5-91F5-424E-8F90-D69B958E19BB}" srcOrd="1" destOrd="0" presId="urn:microsoft.com/office/officeart/2005/8/layout/process1"/>
    <dgm:cxn modelId="{CABA4D34-79AF-4791-A8DF-7DA68444EEC5}" srcId="{E12F3BA8-DA2F-4B31-B85F-4A14706EBF46}" destId="{764A3284-57D0-4134-B2AF-31478A4B5EFB}" srcOrd="3" destOrd="0" parTransId="{C7D7269A-51CE-44D5-B144-151170369ED6}" sibTransId="{8E2F857F-7122-4350-B632-7CF97F1BEE0C}"/>
    <dgm:cxn modelId="{236F0B50-AB15-4CE0-9BB4-0E88DC8599EF}" srcId="{E12F3BA8-DA2F-4B31-B85F-4A14706EBF46}" destId="{D3F6D0DD-AB8D-4443-B024-7A311E32BDDF}" srcOrd="0" destOrd="0" parTransId="{0BA471A9-017A-4E11-B2E7-463A70CEB8B6}" sibTransId="{5EA40596-0E61-48D4-B8A2-B8D757C9EA94}"/>
    <dgm:cxn modelId="{6012B07B-93A9-4EBD-9707-9F86093B4C3D}" type="presOf" srcId="{5EA40596-0E61-48D4-B8A2-B8D757C9EA94}" destId="{DFC8D5A5-D105-4045-94DD-A5C0D26B8650}" srcOrd="1" destOrd="0" presId="urn:microsoft.com/office/officeart/2005/8/layout/process1"/>
    <dgm:cxn modelId="{EFC35688-5F94-4A7C-99DE-F8978C372316}" srcId="{E12F3BA8-DA2F-4B31-B85F-4A14706EBF46}" destId="{DA4E4BD0-F9B0-43AA-8B03-10CB382EAEC5}" srcOrd="2" destOrd="0" parTransId="{5BEC576F-921E-4855-9E6B-72D16DA15DEF}" sibTransId="{DEA7437D-4897-4722-B8DD-2315E511D336}"/>
    <dgm:cxn modelId="{743EC592-AA2C-40CF-B28F-CB97EFF68868}" type="presOf" srcId="{DEA7437D-4897-4722-B8DD-2315E511D336}" destId="{9AA25AED-F3E4-49B9-BC63-FF502E79B3B1}" srcOrd="0" destOrd="0" presId="urn:microsoft.com/office/officeart/2005/8/layout/process1"/>
    <dgm:cxn modelId="{C56F68AB-2531-454A-AB79-1021D1D9A523}" type="presOf" srcId="{E12F3BA8-DA2F-4B31-B85F-4A14706EBF46}" destId="{554FD927-0522-437B-9760-37ED9D46290C}" srcOrd="0" destOrd="0" presId="urn:microsoft.com/office/officeart/2005/8/layout/process1"/>
    <dgm:cxn modelId="{078780B4-33A4-4A13-8F24-BD1D90FB24A2}" type="presOf" srcId="{FE292E33-0413-4ED2-8FDE-C223EA4991C3}" destId="{C5444330-ECAF-4844-857A-B75DB70B1816}" srcOrd="0" destOrd="0" presId="urn:microsoft.com/office/officeart/2005/8/layout/process1"/>
    <dgm:cxn modelId="{EEE8DEBA-6286-4BD5-9627-182A0118AAB8}" type="presOf" srcId="{5EA40596-0E61-48D4-B8A2-B8D757C9EA94}" destId="{B1237A22-3D79-477C-8116-90F6B0BCD74F}" srcOrd="0" destOrd="0" presId="urn:microsoft.com/office/officeart/2005/8/layout/process1"/>
    <dgm:cxn modelId="{C51D20DE-E7A0-438C-AE23-1A2557D490B8}" type="presOf" srcId="{D61E181B-C3DC-46C7-B7D3-0E3570701BF4}" destId="{C9054143-28E5-4CA8-98F8-D173B9529EA4}" srcOrd="0" destOrd="0" presId="urn:microsoft.com/office/officeart/2005/8/layout/process1"/>
    <dgm:cxn modelId="{7A7B17F3-3DB2-48FB-9D63-33AF92A6932B}" type="presOf" srcId="{764A3284-57D0-4134-B2AF-31478A4B5EFB}" destId="{345AE73F-2896-43D7-838C-5A2A4664F02D}" srcOrd="0" destOrd="0" presId="urn:microsoft.com/office/officeart/2005/8/layout/process1"/>
    <dgm:cxn modelId="{C4B5D1F5-DB3A-4C63-AF4D-90377C6B0C14}" type="presOf" srcId="{D3F6D0DD-AB8D-4443-B024-7A311E32BDDF}" destId="{6A32D4A2-AB98-434E-B04A-E25A81C2EAFB}" srcOrd="0" destOrd="0" presId="urn:microsoft.com/office/officeart/2005/8/layout/process1"/>
    <dgm:cxn modelId="{EF54B575-2AC4-4931-B2A5-66C09A07E563}" type="presParOf" srcId="{554FD927-0522-437B-9760-37ED9D46290C}" destId="{6A32D4A2-AB98-434E-B04A-E25A81C2EAFB}" srcOrd="0" destOrd="0" presId="urn:microsoft.com/office/officeart/2005/8/layout/process1"/>
    <dgm:cxn modelId="{76F92339-F985-439E-A01C-359D3ACB0860}" type="presParOf" srcId="{554FD927-0522-437B-9760-37ED9D46290C}" destId="{B1237A22-3D79-477C-8116-90F6B0BCD74F}" srcOrd="1" destOrd="0" presId="urn:microsoft.com/office/officeart/2005/8/layout/process1"/>
    <dgm:cxn modelId="{F7196F00-8CA0-4721-8B64-2A2AB39A3D62}" type="presParOf" srcId="{B1237A22-3D79-477C-8116-90F6B0BCD74F}" destId="{DFC8D5A5-D105-4045-94DD-A5C0D26B8650}" srcOrd="0" destOrd="0" presId="urn:microsoft.com/office/officeart/2005/8/layout/process1"/>
    <dgm:cxn modelId="{D240E17C-4319-456B-838C-9A0AB81936AF}" type="presParOf" srcId="{554FD927-0522-437B-9760-37ED9D46290C}" destId="{C9054143-28E5-4CA8-98F8-D173B9529EA4}" srcOrd="2" destOrd="0" presId="urn:microsoft.com/office/officeart/2005/8/layout/process1"/>
    <dgm:cxn modelId="{E98D14C7-77E1-43C1-9EE1-22B482B6C9B0}" type="presParOf" srcId="{554FD927-0522-437B-9760-37ED9D46290C}" destId="{C5444330-ECAF-4844-857A-B75DB70B1816}" srcOrd="3" destOrd="0" presId="urn:microsoft.com/office/officeart/2005/8/layout/process1"/>
    <dgm:cxn modelId="{E0EA9B12-588D-454E-BE16-70D195910712}" type="presParOf" srcId="{C5444330-ECAF-4844-857A-B75DB70B1816}" destId="{1BCAA6B5-91F5-424E-8F90-D69B958E19BB}" srcOrd="0" destOrd="0" presId="urn:microsoft.com/office/officeart/2005/8/layout/process1"/>
    <dgm:cxn modelId="{2F3ADCDC-C1BA-4C5D-B5BE-442BA51D5E4C}" type="presParOf" srcId="{554FD927-0522-437B-9760-37ED9D46290C}" destId="{F1029436-CC96-4A91-BEDC-B964B31508B7}" srcOrd="4" destOrd="0" presId="urn:microsoft.com/office/officeart/2005/8/layout/process1"/>
    <dgm:cxn modelId="{6FC70D13-6E5C-4C7A-952D-51E15AF9E15E}" type="presParOf" srcId="{554FD927-0522-437B-9760-37ED9D46290C}" destId="{9AA25AED-F3E4-49B9-BC63-FF502E79B3B1}" srcOrd="5" destOrd="0" presId="urn:microsoft.com/office/officeart/2005/8/layout/process1"/>
    <dgm:cxn modelId="{6553EE80-8B1A-4E0F-8170-EB54B51A19C2}" type="presParOf" srcId="{9AA25AED-F3E4-49B9-BC63-FF502E79B3B1}" destId="{CE462CCF-143E-4DA1-AA90-807AA773769C}" srcOrd="0" destOrd="0" presId="urn:microsoft.com/office/officeart/2005/8/layout/process1"/>
    <dgm:cxn modelId="{9EEE3BFE-2BFB-497B-BF15-5B2D16E42153}" type="presParOf" srcId="{554FD927-0522-437B-9760-37ED9D46290C}" destId="{345AE73F-2896-43D7-838C-5A2A4664F02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2D4A2-AB98-434E-B04A-E25A81C2EAFB}">
      <dsp:nvSpPr>
        <dsp:cNvPr id="0" name=""/>
        <dsp:cNvSpPr/>
      </dsp:nvSpPr>
      <dsp:spPr>
        <a:xfrm>
          <a:off x="12003" y="510557"/>
          <a:ext cx="2686492" cy="29046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Arial Nova" panose="020B0504020202020204" pitchFamily="34" charset="0"/>
            </a:rPr>
            <a:t>После проекта университета 2035, планируется дальше развивать продукт, доделать его до идеального состояния, и поддерживать его </a:t>
          </a:r>
          <a:r>
            <a:rPr lang="ru-RU" sz="1600" b="0" i="0" kern="1200" dirty="0" err="1">
              <a:latin typeface="Arial Nova" panose="020B0504020202020204" pitchFamily="34" charset="0"/>
            </a:rPr>
            <a:t>функцианирование</a:t>
          </a:r>
          <a:r>
            <a:rPr lang="ru-RU" sz="1600" b="0" i="0" kern="1200" dirty="0">
              <a:latin typeface="Arial Nova" panose="020B0504020202020204" pitchFamily="34" charset="0"/>
            </a:rPr>
            <a:t>.</a:t>
          </a:r>
          <a:endParaRPr lang="ru-RU" sz="1600" kern="1200" dirty="0">
            <a:latin typeface="Arial Nova" panose="020B0504020202020204" pitchFamily="34" charset="0"/>
          </a:endParaRPr>
        </a:p>
      </dsp:txBody>
      <dsp:txXfrm>
        <a:off x="90688" y="589242"/>
        <a:ext cx="2529122" cy="2747269"/>
      </dsp:txXfrm>
    </dsp:sp>
    <dsp:sp modelId="{B1237A22-3D79-477C-8116-90F6B0BCD74F}">
      <dsp:nvSpPr>
        <dsp:cNvPr id="0" name=""/>
        <dsp:cNvSpPr/>
      </dsp:nvSpPr>
      <dsp:spPr>
        <a:xfrm>
          <a:off x="2743221" y="1878944"/>
          <a:ext cx="215482" cy="167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Arial Nova" panose="020B0504020202020204" pitchFamily="34" charset="0"/>
          </a:endParaRPr>
        </a:p>
      </dsp:txBody>
      <dsp:txXfrm>
        <a:off x="2743221" y="1912517"/>
        <a:ext cx="165123" cy="100718"/>
      </dsp:txXfrm>
    </dsp:sp>
    <dsp:sp modelId="{C9054143-28E5-4CA8-98F8-D173B9529EA4}">
      <dsp:nvSpPr>
        <dsp:cNvPr id="0" name=""/>
        <dsp:cNvSpPr/>
      </dsp:nvSpPr>
      <dsp:spPr>
        <a:xfrm>
          <a:off x="2994548" y="510557"/>
          <a:ext cx="2690895" cy="29046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Arial Nova" panose="020B0504020202020204" pitchFamily="34" charset="0"/>
            </a:rPr>
            <a:t>В случае принятия заказчиком нашего продукта, Платформа 2035 станет базой для масштабирования нашего доработанного решения с перспективой охватить все высшие учебные заведения нашей страны.</a:t>
          </a:r>
          <a:endParaRPr lang="ru-RU" sz="1600" kern="1200" dirty="0">
            <a:latin typeface="Arial Nova" panose="020B0504020202020204" pitchFamily="34" charset="0"/>
          </a:endParaRPr>
        </a:p>
      </dsp:txBody>
      <dsp:txXfrm>
        <a:off x="3073362" y="589371"/>
        <a:ext cx="2533267" cy="2747011"/>
      </dsp:txXfrm>
    </dsp:sp>
    <dsp:sp modelId="{C5444330-ECAF-4844-857A-B75DB70B1816}">
      <dsp:nvSpPr>
        <dsp:cNvPr id="0" name=""/>
        <dsp:cNvSpPr/>
      </dsp:nvSpPr>
      <dsp:spPr>
        <a:xfrm>
          <a:off x="5730171" y="1878944"/>
          <a:ext cx="215482" cy="167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Arial Nova" panose="020B0504020202020204" pitchFamily="34" charset="0"/>
          </a:endParaRPr>
        </a:p>
      </dsp:txBody>
      <dsp:txXfrm>
        <a:off x="5730171" y="1912517"/>
        <a:ext cx="165123" cy="100718"/>
      </dsp:txXfrm>
    </dsp:sp>
    <dsp:sp modelId="{F1029436-CC96-4A91-BEDC-B964B31508B7}">
      <dsp:nvSpPr>
        <dsp:cNvPr id="0" name=""/>
        <dsp:cNvSpPr/>
      </dsp:nvSpPr>
      <dsp:spPr>
        <a:xfrm>
          <a:off x="5981498" y="510557"/>
          <a:ext cx="2690895" cy="29046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Arial Nova" panose="020B0504020202020204" pitchFamily="34" charset="0"/>
            </a:rPr>
            <a:t>За пределами интенсива продукт получит дальнейшие развитие. Планируется выйти с ним на грант и уже под эгидой заказчика довести разработку до стадии релиза.</a:t>
          </a:r>
          <a:endParaRPr lang="ru-RU" sz="1600" kern="1200" dirty="0">
            <a:latin typeface="Arial Nova" panose="020B0504020202020204" pitchFamily="34" charset="0"/>
          </a:endParaRPr>
        </a:p>
      </dsp:txBody>
      <dsp:txXfrm>
        <a:off x="6060312" y="589371"/>
        <a:ext cx="2533267" cy="2747011"/>
      </dsp:txXfrm>
    </dsp:sp>
    <dsp:sp modelId="{9AA25AED-F3E4-49B9-BC63-FF502E79B3B1}">
      <dsp:nvSpPr>
        <dsp:cNvPr id="0" name=""/>
        <dsp:cNvSpPr/>
      </dsp:nvSpPr>
      <dsp:spPr>
        <a:xfrm>
          <a:off x="8717120" y="1878944"/>
          <a:ext cx="215482" cy="167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Arial Nova" panose="020B0504020202020204" pitchFamily="34" charset="0"/>
          </a:endParaRPr>
        </a:p>
      </dsp:txBody>
      <dsp:txXfrm>
        <a:off x="8717120" y="1912517"/>
        <a:ext cx="165123" cy="100718"/>
      </dsp:txXfrm>
    </dsp:sp>
    <dsp:sp modelId="{345AE73F-2896-43D7-838C-5A2A4664F02D}">
      <dsp:nvSpPr>
        <dsp:cNvPr id="0" name=""/>
        <dsp:cNvSpPr/>
      </dsp:nvSpPr>
      <dsp:spPr>
        <a:xfrm>
          <a:off x="8968447" y="510557"/>
          <a:ext cx="2690895" cy="290463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Arial Nova" panose="020B0504020202020204" pitchFamily="34" charset="0"/>
            </a:rPr>
            <a:t>Создание </a:t>
          </a:r>
          <a:r>
            <a:rPr lang="ru-RU" sz="1600" b="0" i="0" kern="1200" dirty="0" err="1">
              <a:latin typeface="Arial Nova" panose="020B0504020202020204" pitchFamily="34" charset="0"/>
            </a:rPr>
            <a:t>ОПОПов</a:t>
          </a:r>
          <a:r>
            <a:rPr lang="ru-RU" sz="1600" b="0" i="0" kern="1200" dirty="0">
              <a:latin typeface="Arial Nova" panose="020B0504020202020204" pitchFamily="34" charset="0"/>
            </a:rPr>
            <a:t> будет неотъемлемой частью </a:t>
          </a:r>
          <a:r>
            <a:rPr lang="ru-RU" sz="1600" b="0" i="0" kern="1200" dirty="0" err="1">
              <a:latin typeface="Arial Nova" panose="020B0504020202020204" pitchFamily="34" charset="0"/>
            </a:rPr>
            <a:t>трудозатратной</a:t>
          </a:r>
          <a:r>
            <a:rPr lang="ru-RU" sz="1600" b="0" i="0" kern="1200" dirty="0">
              <a:latin typeface="Arial Nova" panose="020B0504020202020204" pitchFamily="34" charset="0"/>
            </a:rPr>
            <a:t> работы преподавателей, следовательно, востребованность нашего продукта очевидна и имеет смысл его дальнейшее развитие. Например, при помощи грантов или конкурсов.</a:t>
          </a:r>
          <a:endParaRPr lang="ru-RU" sz="1600" kern="1200" dirty="0">
            <a:latin typeface="Arial Nova" panose="020B0504020202020204" pitchFamily="34" charset="0"/>
          </a:endParaRPr>
        </a:p>
      </dsp:txBody>
      <dsp:txXfrm>
        <a:off x="9047261" y="589371"/>
        <a:ext cx="2533267" cy="2747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3353F-970B-4697-B793-9BE4403DB16A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6B4E8-DAC7-4E50-A7CB-C56D5A5637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0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141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021600" y="1496133"/>
            <a:ext cx="4702800" cy="17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866400" y="1496133"/>
            <a:ext cx="1952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021600" y="4316197"/>
            <a:ext cx="3185600" cy="7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3921217" y="-16"/>
            <a:ext cx="0" cy="36716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" name="Google Shape;16;p3"/>
          <p:cNvGrpSpPr/>
          <p:nvPr/>
        </p:nvGrpSpPr>
        <p:grpSpPr>
          <a:xfrm flipH="1">
            <a:off x="1" y="3911633"/>
            <a:ext cx="2726391" cy="2946368"/>
            <a:chOff x="1384075" y="241450"/>
            <a:chExt cx="4822625" cy="5215425"/>
          </a:xfrm>
        </p:grpSpPr>
        <p:sp>
          <p:nvSpPr>
            <p:cNvPr id="17" name="Google Shape;17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" name="Google Shape;61;p3"/>
          <p:cNvGrpSpPr/>
          <p:nvPr/>
        </p:nvGrpSpPr>
        <p:grpSpPr>
          <a:xfrm flipH="1">
            <a:off x="9245454" y="-101599"/>
            <a:ext cx="3048137" cy="3860716"/>
            <a:chOff x="-26858" y="-227337"/>
            <a:chExt cx="2186403" cy="2757917"/>
          </a:xfrm>
        </p:grpSpPr>
        <p:sp>
          <p:nvSpPr>
            <p:cNvPr id="62" name="Google Shape;6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0974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ctrTitle"/>
          </p:nvPr>
        </p:nvSpPr>
        <p:spPr>
          <a:xfrm flipH="1">
            <a:off x="1027633" y="624600"/>
            <a:ext cx="59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04" name="Google Shape;104;p4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4"/>
          <p:cNvSpPr txBox="1">
            <a:spLocks noGrp="1"/>
          </p:cNvSpPr>
          <p:nvPr>
            <p:ph type="subTitle" idx="1"/>
          </p:nvPr>
        </p:nvSpPr>
        <p:spPr>
          <a:xfrm>
            <a:off x="1027600" y="1621567"/>
            <a:ext cx="10216800" cy="45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  <a:defRPr sz="1333"/>
            </a:lvl1pPr>
            <a:lvl2pPr lvl="1" rtl="0">
              <a:spcBef>
                <a:spcPts val="2133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spcBef>
                <a:spcPts val="2133"/>
              </a:spcBef>
              <a:spcAft>
                <a:spcPts val="0"/>
              </a:spcAft>
              <a:buSzPts val="1000"/>
              <a:buAutoNum type="romanLcPeriod"/>
              <a:defRPr sz="1333"/>
            </a:lvl3pPr>
            <a:lvl4pPr lvl="3" rtl="0">
              <a:spcBef>
                <a:spcPts val="2133"/>
              </a:spcBef>
              <a:spcAft>
                <a:spcPts val="0"/>
              </a:spcAft>
              <a:buSzPts val="1000"/>
              <a:buAutoNum type="arabicPeriod"/>
              <a:defRPr sz="1333"/>
            </a:lvl4pPr>
            <a:lvl5pPr lvl="4" rtl="0">
              <a:spcBef>
                <a:spcPts val="2133"/>
              </a:spcBef>
              <a:spcAft>
                <a:spcPts val="0"/>
              </a:spcAft>
              <a:buSzPts val="1000"/>
              <a:buAutoNum type="alphaLcPeriod"/>
              <a:defRPr sz="1333"/>
            </a:lvl5pPr>
            <a:lvl6pPr lvl="5" rtl="0">
              <a:spcBef>
                <a:spcPts val="2133"/>
              </a:spcBef>
              <a:spcAft>
                <a:spcPts val="0"/>
              </a:spcAft>
              <a:buSzPts val="1000"/>
              <a:buAutoNum type="romanLcPeriod"/>
              <a:defRPr sz="1333"/>
            </a:lvl6pPr>
            <a:lvl7pPr lvl="6" rtl="0">
              <a:spcBef>
                <a:spcPts val="2133"/>
              </a:spcBef>
              <a:spcAft>
                <a:spcPts val="0"/>
              </a:spcAft>
              <a:buSzPts val="1000"/>
              <a:buAutoNum type="arabicPeriod"/>
              <a:defRPr sz="1333"/>
            </a:lvl7pPr>
            <a:lvl8pPr lvl="7" rtl="0">
              <a:spcBef>
                <a:spcPts val="2133"/>
              </a:spcBef>
              <a:spcAft>
                <a:spcPts val="0"/>
              </a:spcAft>
              <a:buSzPts val="1000"/>
              <a:buAutoNum type="alphaLcPeriod"/>
              <a:defRPr sz="13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000"/>
              <a:buAutoNum type="romanLcPeriod"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06" name="Google Shape;106;p4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07" name="Google Shape;107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4662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10794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31" name="Google Shape;131;p5"/>
          <p:cNvCxnSpPr/>
          <p:nvPr/>
        </p:nvCxnSpPr>
        <p:spPr>
          <a:xfrm>
            <a:off x="664033" y="-59600"/>
            <a:ext cx="0" cy="14732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5"/>
          <p:cNvSpPr txBox="1">
            <a:spLocks noGrp="1"/>
          </p:cNvSpPr>
          <p:nvPr>
            <p:ph type="subTitle" idx="1"/>
          </p:nvPr>
        </p:nvSpPr>
        <p:spPr>
          <a:xfrm>
            <a:off x="4374417" y="1395000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24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2"/>
          </p:nvPr>
        </p:nvSpPr>
        <p:spPr>
          <a:xfrm>
            <a:off x="4376933" y="2567268"/>
            <a:ext cx="6152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lvl="2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lvl="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lvl="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lvl="5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lvl="6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lvl="7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title" idx="3" hasCustomPrompt="1"/>
          </p:nvPr>
        </p:nvSpPr>
        <p:spPr>
          <a:xfrm>
            <a:off x="7538817" y="1395000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5" name="Google Shape;135;p5"/>
          <p:cNvSpPr txBox="1">
            <a:spLocks noGrp="1"/>
          </p:cNvSpPr>
          <p:nvPr>
            <p:ph type="subTitle" idx="4"/>
          </p:nvPr>
        </p:nvSpPr>
        <p:spPr>
          <a:xfrm>
            <a:off x="4374417" y="2182467"/>
            <a:ext cx="57912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subTitle" idx="5"/>
          </p:nvPr>
        </p:nvSpPr>
        <p:spPr>
          <a:xfrm>
            <a:off x="4374417" y="4004767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24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ubTitle" idx="6"/>
          </p:nvPr>
        </p:nvSpPr>
        <p:spPr>
          <a:xfrm>
            <a:off x="4376933" y="5177035"/>
            <a:ext cx="6152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lvl="2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lvl="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lvl="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lvl="5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lvl="6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lvl="7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title" idx="7" hasCustomPrompt="1"/>
          </p:nvPr>
        </p:nvSpPr>
        <p:spPr>
          <a:xfrm>
            <a:off x="7538817" y="4004767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8"/>
          </p:nvPr>
        </p:nvSpPr>
        <p:spPr>
          <a:xfrm>
            <a:off x="4374417" y="4792233"/>
            <a:ext cx="57912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40" name="Google Shape;140;p5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41" name="Google Shape;141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5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5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5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5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5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5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5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5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5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4124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>
            <a:spLocks noGrp="1"/>
          </p:cNvSpPr>
          <p:nvPr>
            <p:ph type="ctrTitle"/>
          </p:nvPr>
        </p:nvSpPr>
        <p:spPr>
          <a:xfrm>
            <a:off x="6096001" y="624600"/>
            <a:ext cx="5053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65" name="Google Shape;165;p6"/>
          <p:cNvCxnSpPr/>
          <p:nvPr/>
        </p:nvCxnSpPr>
        <p:spPr>
          <a:xfrm>
            <a:off x="11512900" y="-2139533"/>
            <a:ext cx="0" cy="3553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6" name="Google Shape;166;p6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167" name="Google Shape;167;p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6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6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6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6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6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6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6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05702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7140851" y="1921500"/>
            <a:ext cx="3926000" cy="131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subTitle" idx="1"/>
          </p:nvPr>
        </p:nvSpPr>
        <p:spPr>
          <a:xfrm>
            <a:off x="7140851" y="3436900"/>
            <a:ext cx="3926000" cy="14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92" name="Google Shape;192;p7"/>
          <p:cNvCxnSpPr/>
          <p:nvPr/>
        </p:nvCxnSpPr>
        <p:spPr>
          <a:xfrm>
            <a:off x="7147967" y="3336800"/>
            <a:ext cx="50440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3" name="Google Shape;193;p7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94" name="Google Shape;194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2042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2492700" y="2274200"/>
            <a:ext cx="7206800" cy="23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218" name="Google Shape;218;p8"/>
          <p:cNvGrpSpPr/>
          <p:nvPr/>
        </p:nvGrpSpPr>
        <p:grpSpPr>
          <a:xfrm>
            <a:off x="9465601" y="3911633"/>
            <a:ext cx="2726391" cy="2946368"/>
            <a:chOff x="1384075" y="241450"/>
            <a:chExt cx="4822625" cy="5215425"/>
          </a:xfrm>
        </p:grpSpPr>
        <p:sp>
          <p:nvSpPr>
            <p:cNvPr id="219" name="Google Shape;219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3" name="Google Shape;263;p8"/>
          <p:cNvGrpSpPr/>
          <p:nvPr/>
        </p:nvGrpSpPr>
        <p:grpSpPr>
          <a:xfrm>
            <a:off x="-101599" y="-101599"/>
            <a:ext cx="3048137" cy="3860716"/>
            <a:chOff x="-26858" y="-227337"/>
            <a:chExt cx="2186403" cy="2757917"/>
          </a:xfrm>
        </p:grpSpPr>
        <p:sp>
          <p:nvSpPr>
            <p:cNvPr id="264" name="Google Shape;264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8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8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8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8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8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8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8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8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8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8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8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8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8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8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8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8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7942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0"/>
          <p:cNvGrpSpPr/>
          <p:nvPr/>
        </p:nvGrpSpPr>
        <p:grpSpPr>
          <a:xfrm>
            <a:off x="-8760" y="691690"/>
            <a:ext cx="3473309" cy="3009300"/>
            <a:chOff x="-8580" y="487809"/>
            <a:chExt cx="2894424" cy="2507193"/>
          </a:xfrm>
        </p:grpSpPr>
        <p:sp>
          <p:nvSpPr>
            <p:cNvPr id="345" name="Google Shape;345;p10"/>
            <p:cNvSpPr/>
            <p:nvPr/>
          </p:nvSpPr>
          <p:spPr>
            <a:xfrm rot="10800000">
              <a:off x="-8580" y="2159250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0"/>
            <p:cNvSpPr/>
            <p:nvPr/>
          </p:nvSpPr>
          <p:spPr>
            <a:xfrm rot="10800000">
              <a:off x="-8580" y="903907"/>
              <a:ext cx="726263" cy="125540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0"/>
            <p:cNvSpPr/>
            <p:nvPr/>
          </p:nvSpPr>
          <p:spPr>
            <a:xfrm rot="10800000">
              <a:off x="-8580" y="487809"/>
              <a:ext cx="722770" cy="835778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0"/>
            <p:cNvSpPr/>
            <p:nvPr/>
          </p:nvSpPr>
          <p:spPr>
            <a:xfrm rot="10800000">
              <a:off x="-8580" y="1739643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0"/>
            <p:cNvSpPr/>
            <p:nvPr/>
          </p:nvSpPr>
          <p:spPr>
            <a:xfrm rot="10800000">
              <a:off x="-8580" y="2159250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0"/>
            <p:cNvSpPr/>
            <p:nvPr/>
          </p:nvSpPr>
          <p:spPr>
            <a:xfrm rot="10800000">
              <a:off x="717603" y="487809"/>
              <a:ext cx="1445514" cy="835778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0"/>
            <p:cNvSpPr/>
            <p:nvPr/>
          </p:nvSpPr>
          <p:spPr>
            <a:xfrm rot="10800000">
              <a:off x="717630" y="903907"/>
              <a:ext cx="722770" cy="125540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0"/>
            <p:cNvSpPr/>
            <p:nvPr/>
          </p:nvSpPr>
          <p:spPr>
            <a:xfrm rot="10800000">
              <a:off x="717630" y="1739643"/>
              <a:ext cx="722770" cy="835752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10"/>
            <p:cNvSpPr/>
            <p:nvPr/>
          </p:nvSpPr>
          <p:spPr>
            <a:xfrm rot="10800000">
              <a:off x="-8580" y="1739643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10"/>
            <p:cNvSpPr/>
            <p:nvPr/>
          </p:nvSpPr>
          <p:spPr>
            <a:xfrm rot="10800000">
              <a:off x="2163100" y="903904"/>
              <a:ext cx="722744" cy="835778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10"/>
            <p:cNvSpPr/>
            <p:nvPr/>
          </p:nvSpPr>
          <p:spPr>
            <a:xfrm rot="10800000" flipH="1">
              <a:off x="1442105" y="903907"/>
              <a:ext cx="722770" cy="125540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6" name="Google Shape;356;p10"/>
          <p:cNvSpPr/>
          <p:nvPr/>
        </p:nvSpPr>
        <p:spPr>
          <a:xfrm flipH="1">
            <a:off x="-1356257" y="1175350"/>
            <a:ext cx="5692168" cy="6590364"/>
          </a:xfrm>
          <a:custGeom>
            <a:avLst/>
            <a:gdLst/>
            <a:ahLst/>
            <a:cxnLst/>
            <a:rect l="l" t="t" r="r" b="b"/>
            <a:pathLst>
              <a:path w="27521" h="31857" extrusionOk="0">
                <a:moveTo>
                  <a:pt x="1" y="0"/>
                </a:moveTo>
                <a:lnTo>
                  <a:pt x="1" y="31857"/>
                </a:lnTo>
                <a:lnTo>
                  <a:pt x="27520" y="1584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7" name="Google Shape;357;p10"/>
          <p:cNvSpPr txBox="1">
            <a:spLocks noGrp="1"/>
          </p:cNvSpPr>
          <p:nvPr>
            <p:ph type="title"/>
          </p:nvPr>
        </p:nvSpPr>
        <p:spPr>
          <a:xfrm>
            <a:off x="950967" y="3095567"/>
            <a:ext cx="2974400" cy="30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152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>
            <a:spLocks noGrp="1"/>
          </p:cNvSpPr>
          <p:nvPr>
            <p:ph type="title" hasCustomPrompt="1"/>
          </p:nvPr>
        </p:nvSpPr>
        <p:spPr>
          <a:xfrm>
            <a:off x="950967" y="2683417"/>
            <a:ext cx="10290000" cy="121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0" name="Google Shape;360;p11"/>
          <p:cNvSpPr txBox="1">
            <a:spLocks noGrp="1"/>
          </p:cNvSpPr>
          <p:nvPr>
            <p:ph type="subTitle" idx="1"/>
          </p:nvPr>
        </p:nvSpPr>
        <p:spPr>
          <a:xfrm>
            <a:off x="950967" y="3808984"/>
            <a:ext cx="10290000" cy="3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362" name="Google Shape;362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4" name="Google Shape;384;p11"/>
          <p:cNvGrpSpPr/>
          <p:nvPr/>
        </p:nvGrpSpPr>
        <p:grpSpPr>
          <a:xfrm rot="5400000">
            <a:off x="10197380" y="-416962"/>
            <a:ext cx="1613209" cy="2376047"/>
            <a:chOff x="700771" y="-227337"/>
            <a:chExt cx="1458774" cy="2138784"/>
          </a:xfrm>
        </p:grpSpPr>
        <p:sp>
          <p:nvSpPr>
            <p:cNvPr id="385" name="Google Shape;385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1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1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1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1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1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1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1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1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1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1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1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1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1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1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1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1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0089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0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3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5068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407" name="Google Shape;407;p13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8" name="Google Shape;408;p13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409" name="Google Shape;409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1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46338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 txBox="1">
            <a:spLocks noGrp="1"/>
          </p:cNvSpPr>
          <p:nvPr>
            <p:ph type="ctrTitle"/>
          </p:nvPr>
        </p:nvSpPr>
        <p:spPr>
          <a:xfrm>
            <a:off x="5540567" y="2622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3" name="Google Shape;433;p14"/>
          <p:cNvSpPr txBox="1">
            <a:spLocks noGrp="1"/>
          </p:cNvSpPr>
          <p:nvPr>
            <p:ph type="title" idx="2" hasCustomPrompt="1"/>
          </p:nvPr>
        </p:nvSpPr>
        <p:spPr>
          <a:xfrm>
            <a:off x="3092969" y="2622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4" name="Google Shape;434;p14"/>
          <p:cNvSpPr txBox="1">
            <a:spLocks noGrp="1"/>
          </p:cNvSpPr>
          <p:nvPr>
            <p:ph type="ctrTitle" idx="3"/>
          </p:nvPr>
        </p:nvSpPr>
        <p:spPr>
          <a:xfrm>
            <a:off x="5540567" y="3509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5" name="Google Shape;435;p14"/>
          <p:cNvSpPr txBox="1">
            <a:spLocks noGrp="1"/>
          </p:cNvSpPr>
          <p:nvPr>
            <p:ph type="title" idx="4" hasCustomPrompt="1"/>
          </p:nvPr>
        </p:nvSpPr>
        <p:spPr>
          <a:xfrm>
            <a:off x="3092969" y="3509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6" name="Google Shape;436;p14"/>
          <p:cNvSpPr txBox="1">
            <a:spLocks noGrp="1"/>
          </p:cNvSpPr>
          <p:nvPr>
            <p:ph type="ctrTitle" idx="5"/>
          </p:nvPr>
        </p:nvSpPr>
        <p:spPr>
          <a:xfrm>
            <a:off x="5540567" y="4396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7" name="Google Shape;437;p14"/>
          <p:cNvSpPr txBox="1">
            <a:spLocks noGrp="1"/>
          </p:cNvSpPr>
          <p:nvPr>
            <p:ph type="title" idx="6" hasCustomPrompt="1"/>
          </p:nvPr>
        </p:nvSpPr>
        <p:spPr>
          <a:xfrm>
            <a:off x="3092969" y="4396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8" name="Google Shape;438;p14"/>
          <p:cNvSpPr txBox="1">
            <a:spLocks noGrp="1"/>
          </p:cNvSpPr>
          <p:nvPr>
            <p:ph type="ctrTitle" idx="7"/>
          </p:nvPr>
        </p:nvSpPr>
        <p:spPr>
          <a:xfrm>
            <a:off x="5540567" y="5283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9" name="Google Shape;439;p14"/>
          <p:cNvSpPr txBox="1">
            <a:spLocks noGrp="1"/>
          </p:cNvSpPr>
          <p:nvPr>
            <p:ph type="title" idx="8" hasCustomPrompt="1"/>
          </p:nvPr>
        </p:nvSpPr>
        <p:spPr>
          <a:xfrm>
            <a:off x="3092969" y="5283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40" name="Google Shape;440;p14"/>
          <p:cNvSpPr txBox="1">
            <a:spLocks noGrp="1"/>
          </p:cNvSpPr>
          <p:nvPr>
            <p:ph type="ctrTitle" idx="9"/>
          </p:nvPr>
        </p:nvSpPr>
        <p:spPr>
          <a:xfrm>
            <a:off x="5540567" y="1579733"/>
            <a:ext cx="51848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48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441" name="Google Shape;441;p14"/>
          <p:cNvGrpSpPr/>
          <p:nvPr/>
        </p:nvGrpSpPr>
        <p:grpSpPr>
          <a:xfrm rot="-5400000">
            <a:off x="381413" y="4879107"/>
            <a:ext cx="1613209" cy="2376047"/>
            <a:chOff x="700771" y="-227337"/>
            <a:chExt cx="1458774" cy="2138784"/>
          </a:xfrm>
        </p:grpSpPr>
        <p:sp>
          <p:nvSpPr>
            <p:cNvPr id="442" name="Google Shape;442;p1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14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14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14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14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14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14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14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14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14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14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14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14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14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14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14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14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14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14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1" name="Google Shape;461;p14"/>
          <p:cNvGrpSpPr/>
          <p:nvPr/>
        </p:nvGrpSpPr>
        <p:grpSpPr>
          <a:xfrm rot="5400000">
            <a:off x="10151761" y="-923037"/>
            <a:ext cx="1170468" cy="2945455"/>
            <a:chOff x="-26858" y="-227337"/>
            <a:chExt cx="1093215" cy="2757917"/>
          </a:xfrm>
        </p:grpSpPr>
        <p:sp>
          <p:nvSpPr>
            <p:cNvPr id="462" name="Google Shape;462;p1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1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1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1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1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1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1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1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1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1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1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1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9972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6"/>
          <p:cNvSpPr txBox="1">
            <a:spLocks noGrp="1"/>
          </p:cNvSpPr>
          <p:nvPr>
            <p:ph type="title"/>
          </p:nvPr>
        </p:nvSpPr>
        <p:spPr>
          <a:xfrm>
            <a:off x="5742432" y="2715601"/>
            <a:ext cx="438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76" name="Google Shape;576;p16"/>
          <p:cNvSpPr txBox="1">
            <a:spLocks noGrp="1"/>
          </p:cNvSpPr>
          <p:nvPr>
            <p:ph type="subTitle" idx="1"/>
          </p:nvPr>
        </p:nvSpPr>
        <p:spPr>
          <a:xfrm>
            <a:off x="2487167" y="3608833"/>
            <a:ext cx="5364400" cy="1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577" name="Google Shape;577;p16"/>
          <p:cNvGrpSpPr/>
          <p:nvPr/>
        </p:nvGrpSpPr>
        <p:grpSpPr>
          <a:xfrm rot="-5400000" flipH="1">
            <a:off x="381413" y="-416962"/>
            <a:ext cx="1613209" cy="2376047"/>
            <a:chOff x="700771" y="-227337"/>
            <a:chExt cx="1458774" cy="2138784"/>
          </a:xfrm>
        </p:grpSpPr>
        <p:sp>
          <p:nvSpPr>
            <p:cNvPr id="578" name="Google Shape;578;p1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16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16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16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16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16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16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16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16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16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16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16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16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16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16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16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16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16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16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7" name="Google Shape;597;p16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598" name="Google Shape;598;p1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16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16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16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16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1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6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6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1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6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6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16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16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6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6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1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16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51970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7"/>
          <p:cNvSpPr txBox="1">
            <a:spLocks noGrp="1"/>
          </p:cNvSpPr>
          <p:nvPr>
            <p:ph type="subTitle" idx="1"/>
          </p:nvPr>
        </p:nvSpPr>
        <p:spPr>
          <a:xfrm>
            <a:off x="1865376" y="2028000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2" name="Google Shape;622;p17"/>
          <p:cNvSpPr txBox="1">
            <a:spLocks noGrp="1"/>
          </p:cNvSpPr>
          <p:nvPr>
            <p:ph type="subTitle" idx="2"/>
          </p:nvPr>
        </p:nvSpPr>
        <p:spPr>
          <a:xfrm>
            <a:off x="950976" y="2389696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3" name="Google Shape;623;p17"/>
          <p:cNvSpPr txBox="1">
            <a:spLocks noGrp="1"/>
          </p:cNvSpPr>
          <p:nvPr>
            <p:ph type="subTitle" idx="3"/>
          </p:nvPr>
        </p:nvSpPr>
        <p:spPr>
          <a:xfrm>
            <a:off x="1865376" y="4251008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4" name="Google Shape;624;p17"/>
          <p:cNvSpPr txBox="1">
            <a:spLocks noGrp="1"/>
          </p:cNvSpPr>
          <p:nvPr>
            <p:ph type="subTitle" idx="4"/>
          </p:nvPr>
        </p:nvSpPr>
        <p:spPr>
          <a:xfrm>
            <a:off x="950976" y="4612704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5" name="Google Shape;625;p17"/>
          <p:cNvSpPr txBox="1">
            <a:spLocks noGrp="1"/>
          </p:cNvSpPr>
          <p:nvPr>
            <p:ph type="subTitle" idx="5"/>
          </p:nvPr>
        </p:nvSpPr>
        <p:spPr>
          <a:xfrm>
            <a:off x="8351520" y="2028000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6" name="Google Shape;626;p17"/>
          <p:cNvSpPr txBox="1">
            <a:spLocks noGrp="1"/>
          </p:cNvSpPr>
          <p:nvPr>
            <p:ph type="subTitle" idx="6"/>
          </p:nvPr>
        </p:nvSpPr>
        <p:spPr>
          <a:xfrm>
            <a:off x="8351520" y="2389696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7" name="Google Shape;627;p17"/>
          <p:cNvSpPr txBox="1">
            <a:spLocks noGrp="1"/>
          </p:cNvSpPr>
          <p:nvPr>
            <p:ph type="subTitle" idx="7"/>
          </p:nvPr>
        </p:nvSpPr>
        <p:spPr>
          <a:xfrm>
            <a:off x="8351520" y="4251008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8" name="Google Shape;628;p17"/>
          <p:cNvSpPr txBox="1">
            <a:spLocks noGrp="1"/>
          </p:cNvSpPr>
          <p:nvPr>
            <p:ph type="subTitle" idx="8"/>
          </p:nvPr>
        </p:nvSpPr>
        <p:spPr>
          <a:xfrm>
            <a:off x="8351520" y="4612704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9" name="Google Shape;629;p17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5068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30" name="Google Shape;630;p17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1" name="Google Shape;631;p17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632" name="Google Shape;632;p1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1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1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1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1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1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1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1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1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1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1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1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1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1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1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1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1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1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74693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8"/>
          <p:cNvSpPr txBox="1">
            <a:spLocks noGrp="1"/>
          </p:cNvSpPr>
          <p:nvPr>
            <p:ph type="ctrTitle"/>
          </p:nvPr>
        </p:nvSpPr>
        <p:spPr>
          <a:xfrm>
            <a:off x="6096001" y="624600"/>
            <a:ext cx="5053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56" name="Google Shape;656;p18"/>
          <p:cNvCxnSpPr/>
          <p:nvPr/>
        </p:nvCxnSpPr>
        <p:spPr>
          <a:xfrm>
            <a:off x="11512900" y="-2139533"/>
            <a:ext cx="0" cy="3553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57" name="Google Shape;657;p18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658" name="Google Shape;658;p1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1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1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1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1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1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1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1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1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1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1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1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1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1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1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1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1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1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0" name="Google Shape;680;p18"/>
          <p:cNvSpPr txBox="1">
            <a:spLocks noGrp="1"/>
          </p:cNvSpPr>
          <p:nvPr>
            <p:ph type="subTitle" idx="1"/>
          </p:nvPr>
        </p:nvSpPr>
        <p:spPr>
          <a:xfrm>
            <a:off x="2523744" y="1894656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1" name="Google Shape;681;p18"/>
          <p:cNvSpPr txBox="1">
            <a:spLocks noGrp="1"/>
          </p:cNvSpPr>
          <p:nvPr>
            <p:ph type="subTitle" idx="2"/>
          </p:nvPr>
        </p:nvSpPr>
        <p:spPr>
          <a:xfrm>
            <a:off x="2523744" y="2650560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2" name="Google Shape;682;p18"/>
          <p:cNvSpPr txBox="1">
            <a:spLocks noGrp="1"/>
          </p:cNvSpPr>
          <p:nvPr>
            <p:ph type="subTitle" idx="3"/>
          </p:nvPr>
        </p:nvSpPr>
        <p:spPr>
          <a:xfrm>
            <a:off x="2523744" y="3968463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3" name="Google Shape;683;p18"/>
          <p:cNvSpPr txBox="1">
            <a:spLocks noGrp="1"/>
          </p:cNvSpPr>
          <p:nvPr>
            <p:ph type="subTitle" idx="4"/>
          </p:nvPr>
        </p:nvSpPr>
        <p:spPr>
          <a:xfrm>
            <a:off x="2523744" y="4724367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4" name="Google Shape;684;p18"/>
          <p:cNvSpPr txBox="1">
            <a:spLocks noGrp="1"/>
          </p:cNvSpPr>
          <p:nvPr>
            <p:ph type="subTitle" idx="5"/>
          </p:nvPr>
        </p:nvSpPr>
        <p:spPr>
          <a:xfrm>
            <a:off x="7973568" y="1894656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5" name="Google Shape;685;p18"/>
          <p:cNvSpPr txBox="1">
            <a:spLocks noGrp="1"/>
          </p:cNvSpPr>
          <p:nvPr>
            <p:ph type="subTitle" idx="6"/>
          </p:nvPr>
        </p:nvSpPr>
        <p:spPr>
          <a:xfrm>
            <a:off x="7973568" y="2650560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6" name="Google Shape;686;p18"/>
          <p:cNvSpPr txBox="1">
            <a:spLocks noGrp="1"/>
          </p:cNvSpPr>
          <p:nvPr>
            <p:ph type="subTitle" idx="7"/>
          </p:nvPr>
        </p:nvSpPr>
        <p:spPr>
          <a:xfrm>
            <a:off x="7973568" y="3968463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7" name="Google Shape;687;p18"/>
          <p:cNvSpPr txBox="1">
            <a:spLocks noGrp="1"/>
          </p:cNvSpPr>
          <p:nvPr>
            <p:ph type="subTitle" idx="8"/>
          </p:nvPr>
        </p:nvSpPr>
        <p:spPr>
          <a:xfrm>
            <a:off x="7973568" y="4724367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05309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Title and four columns 3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9"/>
          <p:cNvSpPr txBox="1">
            <a:spLocks noGrp="1"/>
          </p:cNvSpPr>
          <p:nvPr>
            <p:ph type="ctrTitle"/>
          </p:nvPr>
        </p:nvSpPr>
        <p:spPr>
          <a:xfrm>
            <a:off x="6096001" y="624600"/>
            <a:ext cx="5053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90" name="Google Shape;690;p19"/>
          <p:cNvCxnSpPr/>
          <p:nvPr/>
        </p:nvCxnSpPr>
        <p:spPr>
          <a:xfrm>
            <a:off x="11512900" y="-2139533"/>
            <a:ext cx="0" cy="3553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1" name="Google Shape;691;p19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692" name="Google Shape;692;p19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19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19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19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19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19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19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19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19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19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19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19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19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19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19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19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19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19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4" name="Google Shape;714;p19"/>
          <p:cNvSpPr txBox="1">
            <a:spLocks noGrp="1"/>
          </p:cNvSpPr>
          <p:nvPr>
            <p:ph type="subTitle" idx="1"/>
          </p:nvPr>
        </p:nvSpPr>
        <p:spPr>
          <a:xfrm>
            <a:off x="1182624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5" name="Google Shape;715;p19"/>
          <p:cNvSpPr txBox="1">
            <a:spLocks noGrp="1"/>
          </p:cNvSpPr>
          <p:nvPr>
            <p:ph type="subTitle" idx="2"/>
          </p:nvPr>
        </p:nvSpPr>
        <p:spPr>
          <a:xfrm>
            <a:off x="999744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6" name="Google Shape;716;p19"/>
          <p:cNvSpPr txBox="1">
            <a:spLocks noGrp="1"/>
          </p:cNvSpPr>
          <p:nvPr>
            <p:ph type="subTitle" idx="3"/>
          </p:nvPr>
        </p:nvSpPr>
        <p:spPr>
          <a:xfrm>
            <a:off x="9436608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7" name="Google Shape;717;p19"/>
          <p:cNvSpPr txBox="1">
            <a:spLocks noGrp="1"/>
          </p:cNvSpPr>
          <p:nvPr>
            <p:ph type="subTitle" idx="4"/>
          </p:nvPr>
        </p:nvSpPr>
        <p:spPr>
          <a:xfrm>
            <a:off x="9253728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8" name="Google Shape;718;p19"/>
          <p:cNvSpPr txBox="1">
            <a:spLocks noGrp="1"/>
          </p:cNvSpPr>
          <p:nvPr>
            <p:ph type="subTitle" idx="5"/>
          </p:nvPr>
        </p:nvSpPr>
        <p:spPr>
          <a:xfrm>
            <a:off x="3933857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9" name="Google Shape;719;p19"/>
          <p:cNvSpPr txBox="1">
            <a:spLocks noGrp="1"/>
          </p:cNvSpPr>
          <p:nvPr>
            <p:ph type="subTitle" idx="6"/>
          </p:nvPr>
        </p:nvSpPr>
        <p:spPr>
          <a:xfrm>
            <a:off x="3751072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20" name="Google Shape;720;p19"/>
          <p:cNvSpPr txBox="1">
            <a:spLocks noGrp="1"/>
          </p:cNvSpPr>
          <p:nvPr>
            <p:ph type="subTitle" idx="7"/>
          </p:nvPr>
        </p:nvSpPr>
        <p:spPr>
          <a:xfrm>
            <a:off x="6685224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21" name="Google Shape;721;p19"/>
          <p:cNvSpPr txBox="1">
            <a:spLocks noGrp="1"/>
          </p:cNvSpPr>
          <p:nvPr>
            <p:ph type="subTitle" idx="8"/>
          </p:nvPr>
        </p:nvSpPr>
        <p:spPr>
          <a:xfrm>
            <a:off x="6502400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5067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1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0"/>
          <p:cNvGrpSpPr/>
          <p:nvPr/>
        </p:nvGrpSpPr>
        <p:grpSpPr>
          <a:xfrm>
            <a:off x="9465601" y="3911633"/>
            <a:ext cx="2726391" cy="2946368"/>
            <a:chOff x="1384075" y="241450"/>
            <a:chExt cx="4822625" cy="5215425"/>
          </a:xfrm>
        </p:grpSpPr>
        <p:sp>
          <p:nvSpPr>
            <p:cNvPr id="724" name="Google Shape;724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20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20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20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20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20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20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20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20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20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20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20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-101599" y="-101599"/>
            <a:ext cx="3048137" cy="3860716"/>
            <a:chOff x="-26858" y="-227337"/>
            <a:chExt cx="2186403" cy="2757917"/>
          </a:xfrm>
        </p:grpSpPr>
        <p:sp>
          <p:nvSpPr>
            <p:cNvPr id="769" name="Google Shape;769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20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20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20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20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20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20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0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0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0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0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20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20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20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20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20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20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20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20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20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20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20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20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20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20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20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20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20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20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20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20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40367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1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811" name="Google Shape;811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2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2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2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2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2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2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2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2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2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2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2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2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2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2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50302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021600" y="1496133"/>
            <a:ext cx="4702800" cy="17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866400" y="1496133"/>
            <a:ext cx="1952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021600" y="4316197"/>
            <a:ext cx="3185600" cy="7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3921217" y="-16"/>
            <a:ext cx="0" cy="36716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" name="Google Shape;16;p3"/>
          <p:cNvGrpSpPr/>
          <p:nvPr/>
        </p:nvGrpSpPr>
        <p:grpSpPr>
          <a:xfrm flipH="1">
            <a:off x="1" y="3911633"/>
            <a:ext cx="2726391" cy="2946368"/>
            <a:chOff x="1384075" y="241450"/>
            <a:chExt cx="4822625" cy="5215425"/>
          </a:xfrm>
        </p:grpSpPr>
        <p:sp>
          <p:nvSpPr>
            <p:cNvPr id="17" name="Google Shape;17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" name="Google Shape;61;p3"/>
          <p:cNvGrpSpPr/>
          <p:nvPr/>
        </p:nvGrpSpPr>
        <p:grpSpPr>
          <a:xfrm flipH="1">
            <a:off x="9245454" y="-101599"/>
            <a:ext cx="3048137" cy="3860716"/>
            <a:chOff x="-26858" y="-227337"/>
            <a:chExt cx="2186403" cy="2757917"/>
          </a:xfrm>
        </p:grpSpPr>
        <p:sp>
          <p:nvSpPr>
            <p:cNvPr id="62" name="Google Shape;6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88701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10794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cxnSp>
        <p:nvCxnSpPr>
          <p:cNvPr id="131" name="Google Shape;131;p5"/>
          <p:cNvCxnSpPr/>
          <p:nvPr/>
        </p:nvCxnSpPr>
        <p:spPr>
          <a:xfrm>
            <a:off x="664033" y="-59600"/>
            <a:ext cx="0" cy="14732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5"/>
          <p:cNvSpPr txBox="1">
            <a:spLocks noGrp="1"/>
          </p:cNvSpPr>
          <p:nvPr>
            <p:ph type="subTitle" idx="1"/>
          </p:nvPr>
        </p:nvSpPr>
        <p:spPr>
          <a:xfrm>
            <a:off x="4374417" y="1395000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24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2"/>
          </p:nvPr>
        </p:nvSpPr>
        <p:spPr>
          <a:xfrm>
            <a:off x="4376933" y="2567268"/>
            <a:ext cx="6152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lvl="2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lvl="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lvl="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lvl="5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lvl="6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lvl="7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title" idx="3" hasCustomPrompt="1"/>
          </p:nvPr>
        </p:nvSpPr>
        <p:spPr>
          <a:xfrm>
            <a:off x="7538817" y="1395000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5" name="Google Shape;135;p5"/>
          <p:cNvSpPr txBox="1">
            <a:spLocks noGrp="1"/>
          </p:cNvSpPr>
          <p:nvPr>
            <p:ph type="subTitle" idx="4"/>
          </p:nvPr>
        </p:nvSpPr>
        <p:spPr>
          <a:xfrm>
            <a:off x="4374417" y="2182467"/>
            <a:ext cx="57912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subTitle" idx="5"/>
          </p:nvPr>
        </p:nvSpPr>
        <p:spPr>
          <a:xfrm>
            <a:off x="4374417" y="4004767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24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ubTitle" idx="6"/>
          </p:nvPr>
        </p:nvSpPr>
        <p:spPr>
          <a:xfrm>
            <a:off x="4376933" y="5177035"/>
            <a:ext cx="6152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lvl="2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lvl="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lvl="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lvl="5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lvl="6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lvl="7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title" idx="7" hasCustomPrompt="1"/>
          </p:nvPr>
        </p:nvSpPr>
        <p:spPr>
          <a:xfrm>
            <a:off x="7538817" y="4004767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8"/>
          </p:nvPr>
        </p:nvSpPr>
        <p:spPr>
          <a:xfrm>
            <a:off x="4374417" y="4792233"/>
            <a:ext cx="57912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0" name="Google Shape;140;p5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41" name="Google Shape;141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5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5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5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5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5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5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5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5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5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10438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7140851" y="1921500"/>
            <a:ext cx="3926000" cy="131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subTitle" idx="1"/>
          </p:nvPr>
        </p:nvSpPr>
        <p:spPr>
          <a:xfrm>
            <a:off x="7140851" y="3436900"/>
            <a:ext cx="3926000" cy="14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2" name="Google Shape;192;p7"/>
          <p:cNvCxnSpPr/>
          <p:nvPr/>
        </p:nvCxnSpPr>
        <p:spPr>
          <a:xfrm>
            <a:off x="7147967" y="3336800"/>
            <a:ext cx="50440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3" name="Google Shape;193;p7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94" name="Google Shape;194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54697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2492700" y="2274200"/>
            <a:ext cx="7206800" cy="23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218" name="Google Shape;218;p8"/>
          <p:cNvGrpSpPr/>
          <p:nvPr/>
        </p:nvGrpSpPr>
        <p:grpSpPr>
          <a:xfrm>
            <a:off x="9465601" y="3911633"/>
            <a:ext cx="2726391" cy="2946368"/>
            <a:chOff x="1384075" y="241450"/>
            <a:chExt cx="4822625" cy="5215425"/>
          </a:xfrm>
        </p:grpSpPr>
        <p:sp>
          <p:nvSpPr>
            <p:cNvPr id="219" name="Google Shape;219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3" name="Google Shape;263;p8"/>
          <p:cNvGrpSpPr/>
          <p:nvPr/>
        </p:nvGrpSpPr>
        <p:grpSpPr>
          <a:xfrm>
            <a:off x="-101599" y="-101599"/>
            <a:ext cx="3048137" cy="3860716"/>
            <a:chOff x="-26858" y="-227337"/>
            <a:chExt cx="2186403" cy="2757917"/>
          </a:xfrm>
        </p:grpSpPr>
        <p:sp>
          <p:nvSpPr>
            <p:cNvPr id="264" name="Google Shape;264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8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8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8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8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8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8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8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8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8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8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8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8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8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8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8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8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99243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>
            <a:spLocks noGrp="1"/>
          </p:cNvSpPr>
          <p:nvPr>
            <p:ph type="title" hasCustomPrompt="1"/>
          </p:nvPr>
        </p:nvSpPr>
        <p:spPr>
          <a:xfrm>
            <a:off x="950967" y="2683417"/>
            <a:ext cx="10290000" cy="121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0" name="Google Shape;360;p11"/>
          <p:cNvSpPr txBox="1">
            <a:spLocks noGrp="1"/>
          </p:cNvSpPr>
          <p:nvPr>
            <p:ph type="subTitle" idx="1"/>
          </p:nvPr>
        </p:nvSpPr>
        <p:spPr>
          <a:xfrm>
            <a:off x="950967" y="3808984"/>
            <a:ext cx="10290000" cy="3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362" name="Google Shape;362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4" name="Google Shape;384;p11"/>
          <p:cNvGrpSpPr/>
          <p:nvPr/>
        </p:nvGrpSpPr>
        <p:grpSpPr>
          <a:xfrm rot="5400000">
            <a:off x="10197380" y="-416962"/>
            <a:ext cx="1613209" cy="2376047"/>
            <a:chOff x="700771" y="-227337"/>
            <a:chExt cx="1458774" cy="2138784"/>
          </a:xfrm>
        </p:grpSpPr>
        <p:sp>
          <p:nvSpPr>
            <p:cNvPr id="385" name="Google Shape;385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1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1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1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1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1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1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1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1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1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1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1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1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1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1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1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1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49076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1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0"/>
          <p:cNvGrpSpPr/>
          <p:nvPr/>
        </p:nvGrpSpPr>
        <p:grpSpPr>
          <a:xfrm>
            <a:off x="9465601" y="3911633"/>
            <a:ext cx="2726391" cy="2946368"/>
            <a:chOff x="1384075" y="241450"/>
            <a:chExt cx="4822625" cy="5215425"/>
          </a:xfrm>
        </p:grpSpPr>
        <p:sp>
          <p:nvSpPr>
            <p:cNvPr id="724" name="Google Shape;724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20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20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20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20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20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20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20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20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20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20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20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-101599" y="-101599"/>
            <a:ext cx="3048137" cy="3860716"/>
            <a:chOff x="-26858" y="-227337"/>
            <a:chExt cx="2186403" cy="2757917"/>
          </a:xfrm>
        </p:grpSpPr>
        <p:sp>
          <p:nvSpPr>
            <p:cNvPr id="769" name="Google Shape;769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20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20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20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20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20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20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0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0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0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0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20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20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20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20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20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20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20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20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20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20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20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20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20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20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20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20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20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20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20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20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40646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1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811" name="Google Shape;811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2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2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2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2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2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2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2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2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2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2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2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2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2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2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60135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ctrTitle"/>
          </p:nvPr>
        </p:nvSpPr>
        <p:spPr>
          <a:xfrm flipH="1">
            <a:off x="1027633" y="624600"/>
            <a:ext cx="59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04" name="Google Shape;104;p4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4"/>
          <p:cNvSpPr txBox="1">
            <a:spLocks noGrp="1"/>
          </p:cNvSpPr>
          <p:nvPr>
            <p:ph type="subTitle" idx="1"/>
          </p:nvPr>
        </p:nvSpPr>
        <p:spPr>
          <a:xfrm>
            <a:off x="1027600" y="1621567"/>
            <a:ext cx="10216800" cy="45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  <a:defRPr sz="1333"/>
            </a:lvl1pPr>
            <a:lvl2pPr lvl="1" rtl="0">
              <a:spcBef>
                <a:spcPts val="2133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spcBef>
                <a:spcPts val="2133"/>
              </a:spcBef>
              <a:spcAft>
                <a:spcPts val="0"/>
              </a:spcAft>
              <a:buSzPts val="1000"/>
              <a:buAutoNum type="romanLcPeriod"/>
              <a:defRPr sz="1333"/>
            </a:lvl3pPr>
            <a:lvl4pPr lvl="3" rtl="0">
              <a:spcBef>
                <a:spcPts val="2133"/>
              </a:spcBef>
              <a:spcAft>
                <a:spcPts val="0"/>
              </a:spcAft>
              <a:buSzPts val="1000"/>
              <a:buAutoNum type="arabicPeriod"/>
              <a:defRPr sz="1333"/>
            </a:lvl4pPr>
            <a:lvl5pPr lvl="4" rtl="0">
              <a:spcBef>
                <a:spcPts val="2133"/>
              </a:spcBef>
              <a:spcAft>
                <a:spcPts val="0"/>
              </a:spcAft>
              <a:buSzPts val="1000"/>
              <a:buAutoNum type="alphaLcPeriod"/>
              <a:defRPr sz="1333"/>
            </a:lvl5pPr>
            <a:lvl6pPr lvl="5" rtl="0">
              <a:spcBef>
                <a:spcPts val="2133"/>
              </a:spcBef>
              <a:spcAft>
                <a:spcPts val="0"/>
              </a:spcAft>
              <a:buSzPts val="1000"/>
              <a:buAutoNum type="romanLcPeriod"/>
              <a:defRPr sz="1333"/>
            </a:lvl6pPr>
            <a:lvl7pPr lvl="6" rtl="0">
              <a:spcBef>
                <a:spcPts val="2133"/>
              </a:spcBef>
              <a:spcAft>
                <a:spcPts val="0"/>
              </a:spcAft>
              <a:buSzPts val="1000"/>
              <a:buAutoNum type="arabicPeriod"/>
              <a:defRPr sz="1333"/>
            </a:lvl7pPr>
            <a:lvl8pPr lvl="7" rtl="0">
              <a:spcBef>
                <a:spcPts val="2133"/>
              </a:spcBef>
              <a:spcAft>
                <a:spcPts val="0"/>
              </a:spcAft>
              <a:buSzPts val="1000"/>
              <a:buAutoNum type="alphaLcPeriod"/>
              <a:defRPr sz="13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000"/>
              <a:buAutoNum type="romanLcPeriod"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06" name="Google Shape;106;p4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07" name="Google Shape;107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9610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SemiBold"/>
              <a:buNone/>
              <a:defRPr sz="2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58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SemiBold"/>
              <a:buNone/>
              <a:defRPr sz="2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8055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ashkortostan.superjob.ru/vakansii/asessor-testirovschik-39704086.html" TargetMode="External"/><Relationship Id="rId2" Type="http://schemas.openxmlformats.org/officeDocument/2006/relationships/hyperlink" Target="https://bashkortostan.superjob.ru/vakansii/php-developer-40177053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ashkortostan.superjob.ru/vakansii/administrator-sajta-40187873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fa.cian.ru/rent/commercial/266427527/" TargetMode="External"/><Relationship Id="rId2" Type="http://schemas.openxmlformats.org/officeDocument/2006/relationships/hyperlink" Target="https://www.dep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fa.rbc.ru/ufa/29/11/2020/5fc37f2e9a794794dc9488b8" TargetMode="External"/><Relationship Id="rId4" Type="http://schemas.openxmlformats.org/officeDocument/2006/relationships/hyperlink" Target="https://www.mvideo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fa.cian.ru/rent/commercial/266427527/" TargetMode="External"/><Relationship Id="rId2" Type="http://schemas.openxmlformats.org/officeDocument/2006/relationships/hyperlink" Target="https://delovoymir.biz/skolko-stoit-otkryt-ooo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lladvertising.ru/info/reklama_price.html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0C034-FADF-49C9-90BC-77B140BB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828" y="1921500"/>
            <a:ext cx="6267449" cy="1315200"/>
          </a:xfrm>
        </p:spPr>
        <p:txBody>
          <a:bodyPr/>
          <a:lstStyle/>
          <a:p>
            <a:r>
              <a:rPr lang="ru-RU" sz="5867" b="1" dirty="0">
                <a:solidFill>
                  <a:srgbClr val="434343"/>
                </a:solidFill>
                <a:latin typeface="Arial Nova Cond" panose="020B0506020202020204" pitchFamily="34" charset="0"/>
              </a:rPr>
              <a:t>СКБ «КУБИК-234»</a:t>
            </a:r>
            <a:endParaRPr lang="ru-RU" sz="2400" dirty="0">
              <a:latin typeface="Arial Nova Cond" panose="020B0506020202020204" pitchFamily="34" charset="0"/>
            </a:endParaRPr>
          </a:p>
        </p:txBody>
      </p:sp>
      <p:pic>
        <p:nvPicPr>
          <p:cNvPr id="5" name="Рисунок 4" descr="Изображение выглядит как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75626460-6847-4B12-906C-59D991FF0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825" y="715856"/>
            <a:ext cx="5426288" cy="5426288"/>
          </a:xfrm>
          <a:prstGeom prst="rect">
            <a:avLst/>
          </a:prstGeom>
          <a:effectLst>
            <a:outerShdw blurRad="165100" sx="102000" sy="102000" algn="ctr" rotWithShape="0">
              <a:prstClr val="black">
                <a:alpha val="16000"/>
              </a:prstClr>
            </a:outerShdw>
          </a:effec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917B49-9E1E-4D90-B2CF-9E5563787FE3}"/>
              </a:ext>
            </a:extLst>
          </p:cNvPr>
          <p:cNvCxnSpPr/>
          <p:nvPr/>
        </p:nvCxnSpPr>
        <p:spPr>
          <a:xfrm flipH="1">
            <a:off x="5991226" y="3314700"/>
            <a:ext cx="6200775" cy="24000"/>
          </a:xfrm>
          <a:prstGeom prst="line">
            <a:avLst/>
          </a:prstGeom>
          <a:ln w="38100">
            <a:solidFill>
              <a:srgbClr val="F53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145387D-4A3C-460D-8338-381AD00540B9}"/>
              </a:ext>
            </a:extLst>
          </p:cNvPr>
          <p:cNvSpPr txBox="1"/>
          <p:nvPr/>
        </p:nvSpPr>
        <p:spPr>
          <a:xfrm>
            <a:off x="5991226" y="3621301"/>
            <a:ext cx="61832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«Конструктор образовательных программ»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УГАТУ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Заказчик: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Рабочая группа рынка НТИ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EduNet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 (заказной проект)</a:t>
            </a:r>
          </a:p>
        </p:txBody>
      </p:sp>
    </p:spTree>
    <p:extLst>
      <p:ext uri="{BB962C8B-B14F-4D97-AF65-F5344CB8AC3E}">
        <p14:creationId xmlns:p14="http://schemas.microsoft.com/office/powerpoint/2010/main" val="237727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C26E53A-8AE4-43CF-9598-6086EB81B076}"/>
              </a:ext>
            </a:extLst>
          </p:cNvPr>
          <p:cNvSpPr txBox="1">
            <a:spLocks/>
          </p:cNvSpPr>
          <p:nvPr/>
        </p:nvSpPr>
        <p:spPr>
          <a:xfrm flipH="1">
            <a:off x="1027112" y="142044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Проблема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5BBB11C-873F-49D7-A603-CAC8FDFB913B}"/>
              </a:ext>
            </a:extLst>
          </p:cNvPr>
          <p:cNvSpPr txBox="1">
            <a:spLocks/>
          </p:cNvSpPr>
          <p:nvPr/>
        </p:nvSpPr>
        <p:spPr>
          <a:xfrm flipH="1">
            <a:off x="1027112" y="713233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dirty="0">
                <a:latin typeface="Arial Nova Cond" panose="020B0506020202020204" pitchFamily="34" charset="0"/>
              </a:rPr>
              <a:t>Сценарный анализ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Arial Nova Cond" panose="020B0506020202020204" pitchFamily="34" charset="0"/>
              </a:rPr>
              <a:t>AS IS</a:t>
            </a:r>
            <a:endParaRPr lang="ru-RU" sz="3600" kern="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A80B2A-209F-4E97-B9C9-087FE00A5F0A}"/>
              </a:ext>
            </a:extLst>
          </p:cNvPr>
          <p:cNvSpPr txBox="1"/>
          <p:nvPr/>
        </p:nvSpPr>
        <p:spPr>
          <a:xfrm>
            <a:off x="719453" y="1581153"/>
            <a:ext cx="11405872" cy="5124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 err="1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Акторы</a:t>
            </a:r>
            <a:r>
              <a:rPr lang="ru-RU" sz="1867" b="1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:</a:t>
            </a: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преподаватели вузов.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Предусловия</a:t>
            </a: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: преподаватель открывает приложение для составления ОПОП и РПД.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Ожидаемый результат:</a:t>
            </a: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получает готовый документ ОПОП.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endParaRPr lang="ru-RU" sz="1867" kern="0" dirty="0">
              <a:solidFill>
                <a:srgbClr val="000000"/>
              </a:solidFill>
              <a:latin typeface="Arial Nova" panose="020B0504020202020204" pitchFamily="34" charset="0"/>
              <a:cs typeface="Arial"/>
              <a:sym typeface="Arial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Шаги сценария:</a:t>
            </a:r>
            <a:endParaRPr lang="ru-RU" sz="1867" kern="0" dirty="0">
              <a:solidFill>
                <a:srgbClr val="000000"/>
              </a:solidFill>
              <a:latin typeface="Arial Nova" panose="020B0504020202020204" pitchFamily="34" charset="0"/>
              <a:cs typeface="Arial"/>
              <a:sym typeface="Arial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открывает 1С или другую программу.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Программа запускается.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открывает браузер. 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входит в личный кабинет на сайте университета.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b="1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&lt;Проблема&gt;</a:t>
            </a: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ищет необходимые документы в разных местах: учебный план в 1С, РПД в личном кабинете. То есть преподаватель имеет ограниченный доступ ко всем документам ОПОП и не видит целостную картину.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вписывает вручную темы, оценочные средства и список литературы в шаблон ОПОП или РПД.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Преподаватель получает готовый документ ОПОП или РПД.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b="1" kern="0" dirty="0">
                <a:solidFill>
                  <a:srgbClr val="000000"/>
                </a:solidFill>
                <a:latin typeface="Arial Nova" panose="020B0504020202020204" pitchFamily="34" charset="0"/>
                <a:cs typeface="Arial"/>
                <a:sym typeface="Arial"/>
              </a:rPr>
              <a:t> &lt;Конец&gt;.</a:t>
            </a:r>
            <a:endParaRPr lang="ru-RU" sz="1867" kern="0" dirty="0">
              <a:solidFill>
                <a:srgbClr val="000000"/>
              </a:solidFill>
              <a:latin typeface="Arial Nova" panose="020B05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418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036881-8AB3-4369-A235-C80AD0E165F0}"/>
              </a:ext>
            </a:extLst>
          </p:cNvPr>
          <p:cNvSpPr txBox="1"/>
          <p:nvPr/>
        </p:nvSpPr>
        <p:spPr>
          <a:xfrm>
            <a:off x="1027112" y="4118633"/>
            <a:ext cx="10496103" cy="1816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" sz="2000" b="1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Решением, которое мы делаем для заказчика, является платформа (сайт), которая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:</a:t>
            </a:r>
          </a:p>
          <a:p>
            <a:pPr marL="457200" indent="-342900">
              <a:lnSpc>
                <a:spcPct val="114000"/>
              </a:lnSpc>
              <a:buFont typeface="Arial Nova" panose="020B0504020202020204" pitchFamily="34" charset="0"/>
              <a:buChar char="–"/>
            </a:pPr>
            <a:r>
              <a:rPr lang="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Автоматизирует процес создания ОПОП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Arial Nova" panose="020B0504020202020204" pitchFamily="34" charset="0"/>
            </a:endParaRPr>
          </a:p>
          <a:p>
            <a:pPr marL="457200" indent="-342900">
              <a:lnSpc>
                <a:spcPct val="114000"/>
              </a:lnSpc>
              <a:buFont typeface="Arial Nova" panose="020B0504020202020204" pitchFamily="34" charset="0"/>
              <a:buChar char="–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Создает возможность сокращения времени на создания ОПОП</a:t>
            </a:r>
          </a:p>
          <a:p>
            <a:pPr marL="457200" indent="-342900">
              <a:lnSpc>
                <a:spcPct val="114000"/>
              </a:lnSpc>
              <a:buFont typeface="Arial Nova" panose="020B0504020202020204" pitchFamily="34" charset="0"/>
              <a:buChar char="–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Позволяет создавать ОПОП внутри одной платформы не используя другие продукты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7E98AC3-41BD-4376-911F-2DD6CA0945EA}"/>
              </a:ext>
            </a:extLst>
          </p:cNvPr>
          <p:cNvGrpSpPr/>
          <p:nvPr/>
        </p:nvGrpSpPr>
        <p:grpSpPr>
          <a:xfrm>
            <a:off x="1556551" y="1663818"/>
            <a:ext cx="9078898" cy="2187688"/>
            <a:chOff x="1556551" y="1663818"/>
            <a:chExt cx="9078898" cy="218768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20FE58AF-1F73-425B-A621-C1CDC035DA14}"/>
                </a:ext>
              </a:extLst>
            </p:cNvPr>
            <p:cNvGrpSpPr/>
            <p:nvPr/>
          </p:nvGrpSpPr>
          <p:grpSpPr>
            <a:xfrm>
              <a:off x="1556551" y="1745065"/>
              <a:ext cx="4388266" cy="2106441"/>
              <a:chOff x="1027113" y="1745065"/>
              <a:chExt cx="4388266" cy="2106441"/>
            </a:xfrm>
          </p:grpSpPr>
          <p:pic>
            <p:nvPicPr>
              <p:cNvPr id="10" name="Рисунок 9" descr="Офисный рабочий мужской со сплошной заливкой">
                <a:extLst>
                  <a:ext uri="{FF2B5EF4-FFF2-40B4-BE49-F238E27FC236}">
                    <a16:creationId xmlns:a16="http://schemas.microsoft.com/office/drawing/2014/main" id="{F376860D-2FD7-46F4-AE80-79E8B4890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27113" y="174506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1FDDF3-FE1F-4462-A5DD-BB474417ABC7}"/>
                  </a:ext>
                </a:extLst>
              </p:cNvPr>
              <p:cNvSpPr txBox="1"/>
              <p:nvPr/>
            </p:nvSpPr>
            <p:spPr>
              <a:xfrm>
                <a:off x="1027113" y="2712733"/>
                <a:ext cx="4388266" cy="1138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</a:rPr>
                  <a:t>З</a:t>
                </a:r>
                <a:r>
                  <a:rPr lang="ru" sz="28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</a:rPr>
                  <a:t>аказчик </a:t>
                </a:r>
              </a:p>
              <a:p>
                <a:r>
                  <a:rPr lang="ru-RU" sz="20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  <a:ea typeface="SF Pro Display" panose="00000500000000000000" pitchFamily="2" charset="0"/>
                    <a:cs typeface="Sanskrit Text" panose="020B0502040204020203" pitchFamily="18" charset="0"/>
                  </a:rPr>
                  <a:t>Рабочая группа рынка НТИ </a:t>
                </a:r>
                <a:r>
                  <a:rPr lang="ru-RU" sz="2000" dirty="0" err="1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  <a:ea typeface="SF Pro Display" panose="00000500000000000000" pitchFamily="2" charset="0"/>
                    <a:cs typeface="Sanskrit Text" panose="020B0502040204020203" pitchFamily="18" charset="0"/>
                  </a:rPr>
                  <a:t>EduNet</a:t>
                </a:r>
                <a:endPara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endParaRPr>
              </a:p>
              <a:p>
                <a:pPr lvl="4"/>
                <a:endPara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72615BED-4C5E-4078-9D2C-5A6A2D4633D2}"/>
                </a:ext>
              </a:extLst>
            </p:cNvPr>
            <p:cNvGrpSpPr/>
            <p:nvPr/>
          </p:nvGrpSpPr>
          <p:grpSpPr>
            <a:xfrm>
              <a:off x="7065278" y="1663818"/>
              <a:ext cx="3570171" cy="2187688"/>
              <a:chOff x="5813526" y="1663818"/>
              <a:chExt cx="3570171" cy="2187688"/>
            </a:xfrm>
          </p:grpSpPr>
          <p:pic>
            <p:nvPicPr>
              <p:cNvPr id="12" name="Рисунок 11" descr="Пользователи со сплошной заливкой">
                <a:extLst>
                  <a:ext uri="{FF2B5EF4-FFF2-40B4-BE49-F238E27FC236}">
                    <a16:creationId xmlns:a16="http://schemas.microsoft.com/office/drawing/2014/main" id="{1ECB0DB0-0323-4AF1-A57D-FD8881090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813526" y="1663818"/>
                <a:ext cx="1076895" cy="1076895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CBFCC3-2563-49C1-9ED6-BDD52C002805}"/>
                  </a:ext>
                </a:extLst>
              </p:cNvPr>
              <p:cNvSpPr txBox="1"/>
              <p:nvPr/>
            </p:nvSpPr>
            <p:spPr>
              <a:xfrm>
                <a:off x="5813526" y="2712733"/>
                <a:ext cx="3570171" cy="1138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</a:rPr>
                  <a:t>Пользователи</a:t>
                </a:r>
                <a:endParaRPr lang="ru" sz="28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</a:endParaRPr>
              </a:p>
              <a:p>
                <a:r>
                  <a:rPr lang="ru-RU" sz="20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  <a:ea typeface="SF Pro Display" panose="00000500000000000000" pitchFamily="2" charset="0"/>
                    <a:cs typeface="Sanskrit Text" panose="020B0502040204020203" pitchFamily="18" charset="0"/>
                  </a:rPr>
                  <a:t>Преподаватели, методисты</a:t>
                </a:r>
              </a:p>
              <a:p>
                <a:pPr lvl="4"/>
                <a:endPara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endParaRPr>
              </a:p>
            </p:txBody>
          </p:sp>
        </p:grp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A0ECA7F-423B-4D1C-8681-6CE31BB24B8E}"/>
              </a:ext>
            </a:extLst>
          </p:cNvPr>
          <p:cNvSpPr txBox="1">
            <a:spLocks/>
          </p:cNvSpPr>
          <p:nvPr/>
        </p:nvSpPr>
        <p:spPr>
          <a:xfrm flipH="1">
            <a:off x="1027112" y="589096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422112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A80B2A-209F-4E97-B9C9-087FE00A5F0A}"/>
              </a:ext>
            </a:extLst>
          </p:cNvPr>
          <p:cNvSpPr txBox="1"/>
          <p:nvPr/>
        </p:nvSpPr>
        <p:spPr>
          <a:xfrm>
            <a:off x="719453" y="2028828"/>
            <a:ext cx="11405872" cy="449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Акторы</a:t>
            </a:r>
            <a:r>
              <a:rPr lang="ru-RU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преподаватели вузов.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Предусловия</a:t>
            </a: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преподаватель открывает браузер.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Ожидаемый результат:</a:t>
            </a: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получает готовый документ ОПОП.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endParaRPr lang="ru-RU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ru-RU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Шаги сценария:</a:t>
            </a:r>
            <a:endParaRPr lang="ru-RU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открывает браузер. 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входит в личный кабинет на нашей платформе.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переходит в пункт «Создать документ».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выбирает тип составляемого документа.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выбирает тему, оценочные средства и актуальную литературу из выпадающих списков.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нажимает на кнопку «Скачать документ».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Преподаватель получает готовый документ ОПОП или РПД.</a:t>
            </a:r>
          </a:p>
          <a:p>
            <a:pPr defTabSz="1219170">
              <a:lnSpc>
                <a:spcPct val="11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ru-RU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&lt;Конец&gt;.</a:t>
            </a:r>
            <a:endParaRPr lang="ru-RU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32D6F9D-E7FC-4A17-BEA7-AEA7E37C5158}"/>
              </a:ext>
            </a:extLst>
          </p:cNvPr>
          <p:cNvSpPr txBox="1">
            <a:spLocks/>
          </p:cNvSpPr>
          <p:nvPr/>
        </p:nvSpPr>
        <p:spPr>
          <a:xfrm flipH="1">
            <a:off x="1027112" y="142044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Решение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F384683-DF6E-4126-9474-7158604DFE4C}"/>
              </a:ext>
            </a:extLst>
          </p:cNvPr>
          <p:cNvSpPr txBox="1">
            <a:spLocks/>
          </p:cNvSpPr>
          <p:nvPr/>
        </p:nvSpPr>
        <p:spPr>
          <a:xfrm flipH="1">
            <a:off x="1027112" y="713233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dirty="0">
                <a:latin typeface="Arial Nova Cond" panose="020B0506020202020204" pitchFamily="34" charset="0"/>
              </a:rPr>
              <a:t>Сценарный анализ </a:t>
            </a:r>
            <a:r>
              <a:rPr lang="en-US" sz="3600" dirty="0">
                <a:solidFill>
                  <a:schemeClr val="tx2"/>
                </a:solidFill>
                <a:latin typeface="Arial Nova Cond" panose="020B0506020202020204" pitchFamily="34" charset="0"/>
              </a:rPr>
              <a:t>TO BE</a:t>
            </a:r>
            <a:endParaRPr lang="ru-RU" sz="3600" kern="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339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dicam 2021-12-08 06-31-32-714">
            <a:hlinkClick r:id="" action="ppaction://media"/>
            <a:extLst>
              <a:ext uri="{FF2B5EF4-FFF2-40B4-BE49-F238E27FC236}">
                <a16:creationId xmlns:a16="http://schemas.microsoft.com/office/drawing/2014/main" id="{484E8C50-7E69-487E-AC36-B3EF7C2263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2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249" y="242559"/>
            <a:ext cx="11439442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4400" dirty="0">
                <a:latin typeface="Arial Nova Cond" panose="020B0506020202020204" pitchFamily="34" charset="0"/>
              </a:rPr>
              <a:t>Бизнес-модель «виртуальных товаров»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39ECAE-9ECA-2C43-A4CC-9D38520321BF}"/>
              </a:ext>
            </a:extLst>
          </p:cNvPr>
          <p:cNvSpPr txBox="1"/>
          <p:nvPr/>
        </p:nvSpPr>
        <p:spPr>
          <a:xfrm>
            <a:off x="6445856" y="1401679"/>
            <a:ext cx="50888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Все пользователи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являющиеся сотрудниками Организаций, купивших продукт, могут получить доступ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 базовому функционалу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Среди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дополнительных функций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для сотрудников:</a:t>
            </a:r>
          </a:p>
          <a:p>
            <a:pPr marL="380990" marR="0" lvl="0" indent="-38099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Шаблоны ОПОП;</a:t>
            </a:r>
          </a:p>
          <a:p>
            <a:pPr marL="380990" marR="0" lvl="0" indent="-38099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Система рассылки оповещений об изменениях в нормативной документации;</a:t>
            </a:r>
          </a:p>
          <a:p>
            <a:pPr marL="380990" marR="0" lvl="0" indent="-38099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Система указания проверочным «жучком» конкретных мест недочетов, а не только их перечень.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DC4D2D-EBEC-FB4F-8454-A051934498D3}"/>
              </a:ext>
            </a:extLst>
          </p:cNvPr>
          <p:cNvSpPr txBox="1"/>
          <p:nvPr/>
        </p:nvSpPr>
        <p:spPr>
          <a:xfrm>
            <a:off x="392997" y="1260718"/>
            <a:ext cx="570300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Компания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– СКБ «Кубик-234»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Базовый продукт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– Конструктор ОПОП без функционала, упрощающего работу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Дополнительные продукты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– надстройки к конструктору, упрощающие процесс работы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Клиент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– Корпоративный пользователь (преподаватель, методист, университет, контрольные органы) или сторонний Клиент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Стоимость продукта:</a:t>
            </a:r>
          </a:p>
          <a:p>
            <a:pPr marL="380990" marR="0" lvl="0" indent="-38099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для университетов и контрольных органов – доступ к базовому продукту за 200 000 руб./год</a:t>
            </a:r>
          </a:p>
          <a:p>
            <a:pPr marL="380990" marR="0" lvl="0" indent="-38099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д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ля доступа к дополнительным функциям необходимо доплатить 100 000 рублей к базовой подписке или сразу купить расширенный пакет за  300 000 руб.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/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8B698A-63C0-684A-B585-AC7FA21782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2" t="38647" r="36666" b="25642"/>
          <a:stretch/>
        </p:blipFill>
        <p:spPr>
          <a:xfrm>
            <a:off x="6233821" y="4408999"/>
            <a:ext cx="5512904" cy="244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7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0803" y="12253"/>
            <a:ext cx="10794000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3600" b="1" dirty="0">
                <a:latin typeface="Arial Nova Cond" panose="020B0506020202020204" pitchFamily="34" charset="0"/>
              </a:rPr>
              <a:t>БИЗНЕС-МОДЕЛЬ ОСТЕРВАЛЬДЕРА-ПИНЬЕ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1B7551-775F-5345-99B9-02ADE8573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94" t="19942" r="17440" b="17140"/>
          <a:stretch/>
        </p:blipFill>
        <p:spPr>
          <a:xfrm>
            <a:off x="842837" y="677568"/>
            <a:ext cx="10506324" cy="61972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26F8B4-3BEC-D142-B0B1-430B9B39FBD1}"/>
              </a:ext>
            </a:extLst>
          </p:cNvPr>
          <p:cNvSpPr txBox="1"/>
          <p:nvPr/>
        </p:nvSpPr>
        <p:spPr>
          <a:xfrm>
            <a:off x="953003" y="841769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Партнеры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065296-C1D3-3D4A-80FD-A7E952070DB0}"/>
              </a:ext>
            </a:extLst>
          </p:cNvPr>
          <p:cNvSpPr txBox="1"/>
          <p:nvPr/>
        </p:nvSpPr>
        <p:spPr>
          <a:xfrm>
            <a:off x="3025475" y="801882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Процессы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58B46D-0C27-1A43-A417-EDBF7CDD7960}"/>
              </a:ext>
            </a:extLst>
          </p:cNvPr>
          <p:cNvSpPr txBox="1"/>
          <p:nvPr/>
        </p:nvSpPr>
        <p:spPr>
          <a:xfrm>
            <a:off x="3009569" y="2988787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Ресурсы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AB0D5D-F6E7-4740-9207-105B898B67D7}"/>
              </a:ext>
            </a:extLst>
          </p:cNvPr>
          <p:cNvSpPr txBox="1"/>
          <p:nvPr/>
        </p:nvSpPr>
        <p:spPr>
          <a:xfrm>
            <a:off x="992318" y="5196867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Расходы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21EC43-A630-1546-AE02-1721FA6597AA}"/>
              </a:ext>
            </a:extLst>
          </p:cNvPr>
          <p:cNvSpPr txBox="1"/>
          <p:nvPr/>
        </p:nvSpPr>
        <p:spPr>
          <a:xfrm>
            <a:off x="5085301" y="801882"/>
            <a:ext cx="130047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Ценность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57C15-E680-A346-935F-E73D3DF9413C}"/>
              </a:ext>
            </a:extLst>
          </p:cNvPr>
          <p:cNvSpPr txBox="1"/>
          <p:nvPr/>
        </p:nvSpPr>
        <p:spPr>
          <a:xfrm>
            <a:off x="7173843" y="779869"/>
            <a:ext cx="1592028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Отношения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6CD1B5-39BE-E544-92AF-BE6A13BB8479}"/>
              </a:ext>
            </a:extLst>
          </p:cNvPr>
          <p:cNvSpPr txBox="1"/>
          <p:nvPr/>
        </p:nvSpPr>
        <p:spPr>
          <a:xfrm>
            <a:off x="7151759" y="3032098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Каналы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5C40EF-A31B-E247-ABFF-A58A8F301FF6}"/>
              </a:ext>
            </a:extLst>
          </p:cNvPr>
          <p:cNvSpPr txBox="1"/>
          <p:nvPr/>
        </p:nvSpPr>
        <p:spPr>
          <a:xfrm>
            <a:off x="9259726" y="841770"/>
            <a:ext cx="1496615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Сегменты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A1049C-742A-3546-AABE-8E285ED7F4A2}"/>
              </a:ext>
            </a:extLst>
          </p:cNvPr>
          <p:cNvSpPr txBox="1"/>
          <p:nvPr/>
        </p:nvSpPr>
        <p:spPr>
          <a:xfrm>
            <a:off x="6087803" y="5224090"/>
            <a:ext cx="130047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Доходы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450C03-4036-B649-851E-8394D32CDC42}"/>
              </a:ext>
            </a:extLst>
          </p:cNvPr>
          <p:cNvSpPr txBox="1"/>
          <p:nvPr/>
        </p:nvSpPr>
        <p:spPr>
          <a:xfrm>
            <a:off x="1002749" y="1174053"/>
            <a:ext cx="1859720" cy="28839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Образовательные учреждения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Контрольные органы (министерства и т.п.)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Разработчики систем цифровой среды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Поставщики оборудования (компьютеров)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Специалисты сферы образования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Сообщества в социальных сетях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Образовательные сообщества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 err="1"/>
              <a:t>Аутсорсеры</a:t>
            </a:r>
            <a:endParaRPr lang="ru-RU" sz="1067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Арендодатели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39CE69-A870-404F-8B67-68693B738424}"/>
              </a:ext>
            </a:extLst>
          </p:cNvPr>
          <p:cNvSpPr txBox="1"/>
          <p:nvPr/>
        </p:nvSpPr>
        <p:spPr>
          <a:xfrm>
            <a:off x="5103803" y="1174053"/>
            <a:ext cx="1968000" cy="378565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Пошаговое заполнение без обращения к внешним источникам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Отсутствие необходимости покупки Лицензии на использование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Наличие Личного кабинета в «продукте» и удаленный доступ к рабочему пространству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Возможность актуализации ОПОП согласно обновлениям нормативной документации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Система исправления ошибок и опечаток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Возможность удаленной проверки в системе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Обеспечение внешней информационной безопасности</a:t>
            </a:r>
          </a:p>
          <a:p>
            <a:pPr algn="just"/>
            <a:endParaRPr lang="ru-RU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31048A-5EE3-E549-88A2-44E0BFEE96E9}"/>
              </a:ext>
            </a:extLst>
          </p:cNvPr>
          <p:cNvSpPr txBox="1"/>
          <p:nvPr/>
        </p:nvSpPr>
        <p:spPr>
          <a:xfrm>
            <a:off x="9280910" y="1174053"/>
            <a:ext cx="1859720" cy="206287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Образовательные учреждения (представители учебного управления, руководители)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Контрольные органы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Преподаватели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Методисты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chemeClr val="tx1">
                    <a:lumMod val="60000"/>
                    <a:lumOff val="40000"/>
                  </a:schemeClr>
                </a:solidFill>
              </a:rPr>
              <a:t>Студенты</a:t>
            </a:r>
            <a:r>
              <a:rPr lang="ru-RU" sz="1067" dirty="0"/>
              <a:t>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endParaRPr lang="ru-RU" sz="1067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260610-BE04-C647-AED4-427203A8C47F}"/>
              </a:ext>
            </a:extLst>
          </p:cNvPr>
          <p:cNvSpPr txBox="1"/>
          <p:nvPr/>
        </p:nvSpPr>
        <p:spPr>
          <a:xfrm>
            <a:off x="3042816" y="1147097"/>
            <a:ext cx="1968000" cy="178510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Предоставление услуг </a:t>
            </a:r>
            <a:r>
              <a:rPr lang="en-US" sz="1000" dirty="0"/>
              <a:t>web</a:t>
            </a:r>
            <a:r>
              <a:rPr lang="ru-RU" sz="1000" dirty="0"/>
              <a:t>-сайта и его обслуживание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Проведение обучающих </a:t>
            </a:r>
            <a:r>
              <a:rPr lang="ru-RU" sz="1000" dirty="0" err="1"/>
              <a:t>интенсивов</a:t>
            </a:r>
            <a:r>
              <a:rPr lang="ru-RU" sz="1000" dirty="0"/>
              <a:t> для пользователей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Исследования в области «цифрового образования»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Разработка новых систем</a:t>
            </a:r>
          </a:p>
          <a:p>
            <a:endParaRPr lang="ru-RU" sz="1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CE61A5-A405-3343-BDA4-E85231A969B0}"/>
              </a:ext>
            </a:extLst>
          </p:cNvPr>
          <p:cNvSpPr txBox="1"/>
          <p:nvPr/>
        </p:nvSpPr>
        <p:spPr>
          <a:xfrm>
            <a:off x="2985741" y="3343757"/>
            <a:ext cx="2038105" cy="163121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000" dirty="0"/>
              <a:t>Web-</a:t>
            </a:r>
            <a:r>
              <a:rPr lang="ru-RU" sz="1000" dirty="0"/>
              <a:t>сайт и системы по его созданию и пр.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000" dirty="0"/>
              <a:t>Каналы связи в мессенджерах и соц. сетях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000" dirty="0"/>
              <a:t>Специалисты в сферах управления, </a:t>
            </a:r>
            <a:r>
              <a:rPr lang="en-US" sz="1000" dirty="0"/>
              <a:t>it-</a:t>
            </a:r>
            <a:r>
              <a:rPr lang="ru-RU" sz="1000" dirty="0"/>
              <a:t>технологий, маркетинга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000" dirty="0"/>
              <a:t>Оборудование и помещения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E0E06E-EAF5-0245-ABE4-0EF0152C616D}"/>
              </a:ext>
            </a:extLst>
          </p:cNvPr>
          <p:cNvSpPr txBox="1"/>
          <p:nvPr/>
        </p:nvSpPr>
        <p:spPr>
          <a:xfrm>
            <a:off x="7161473" y="1130731"/>
            <a:ext cx="1917147" cy="157023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Постоянная поддержка продукта для пользователей (подключение, решение проблем, модернизация)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Обратная связь потребителей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ru-RU" sz="1067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CA4EE-A01A-1343-BEE1-80B258AE462C}"/>
              </a:ext>
            </a:extLst>
          </p:cNvPr>
          <p:cNvSpPr txBox="1"/>
          <p:nvPr/>
        </p:nvSpPr>
        <p:spPr>
          <a:xfrm>
            <a:off x="7151759" y="3332838"/>
            <a:ext cx="1917147" cy="107760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067" dirty="0"/>
              <a:t>Цифровая среда: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067" dirty="0"/>
              <a:t>web-</a:t>
            </a:r>
            <a:r>
              <a:rPr lang="ru-RU" sz="1067" dirty="0"/>
              <a:t>сайт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социальные сети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тематические группы в мессенджерах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ru-RU" sz="1067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14E78D-1E6E-764C-92C9-B7C0D8B884AC}"/>
              </a:ext>
            </a:extLst>
          </p:cNvPr>
          <p:cNvSpPr txBox="1"/>
          <p:nvPr/>
        </p:nvSpPr>
        <p:spPr>
          <a:xfrm>
            <a:off x="951352" y="5535912"/>
            <a:ext cx="4922933" cy="124181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04792" indent="-304792" algn="just">
              <a:buAutoNum type="arabicPeriod"/>
            </a:pPr>
            <a:r>
              <a:rPr lang="ru-RU" sz="1067" dirty="0"/>
              <a:t>Покупка систем создания, поддержания, масштабирования работы </a:t>
            </a:r>
            <a:r>
              <a:rPr lang="en-US" sz="1067" dirty="0"/>
              <a:t>web</a:t>
            </a:r>
            <a:r>
              <a:rPr lang="ru-RU" sz="1067" dirty="0"/>
              <a:t>-сайта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Регистрация юридического лица, покупка компьютеров для будущей организации, снятие офисов в различных городах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Оплата труда сотрудников (управленческий персонал, </a:t>
            </a:r>
            <a:r>
              <a:rPr lang="en-US" sz="1067" dirty="0"/>
              <a:t>it-</a:t>
            </a:r>
            <a:r>
              <a:rPr lang="ru-RU" sz="1067" dirty="0"/>
              <a:t>специалисты, маркетологи)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Маркетинговые мероприятия по продвижению продукта, «разведка»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7E4C49-B385-1B4B-8B11-EE4A0427BA8D}"/>
              </a:ext>
            </a:extLst>
          </p:cNvPr>
          <p:cNvSpPr txBox="1"/>
          <p:nvPr/>
        </p:nvSpPr>
        <p:spPr>
          <a:xfrm>
            <a:off x="6143435" y="5535912"/>
            <a:ext cx="4694940" cy="91339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04792" indent="-304792" algn="just">
              <a:buAutoNum type="arabicPeriod"/>
            </a:pPr>
            <a:r>
              <a:rPr lang="ru-RU" sz="1067" dirty="0"/>
              <a:t>Продажа долгосрочной подписки на продукт организациям, учреждениям образования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Продажа подписки на дополнительные функции продукта корпоративным клиентам 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Публикация рекламы вузов на сайте</a:t>
            </a:r>
          </a:p>
        </p:txBody>
      </p:sp>
    </p:spTree>
    <p:extLst>
      <p:ext uri="{BB962C8B-B14F-4D97-AF65-F5344CB8AC3E}">
        <p14:creationId xmlns:p14="http://schemas.microsoft.com/office/powerpoint/2010/main" val="144305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F22BB70-1F77-4F88-9CC5-0178F702E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027112" y="142044"/>
            <a:ext cx="7095955" cy="771525"/>
          </a:xfrm>
        </p:spPr>
        <p:txBody>
          <a:bodyPr/>
          <a:lstStyle/>
          <a:p>
            <a:r>
              <a:rPr lang="ru-RU" sz="4800" dirty="0">
                <a:latin typeface="Arial Nova Cond" panose="020B0506020202020204" pitchFamily="34" charset="0"/>
              </a:rPr>
              <a:t>Экономика проекта</a:t>
            </a:r>
            <a:endParaRPr lang="ru-RU" sz="480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394223-4BA9-4D49-B972-474B3E6A9CC8}"/>
              </a:ext>
            </a:extLst>
          </p:cNvPr>
          <p:cNvSpPr txBox="1">
            <a:spLocks/>
          </p:cNvSpPr>
          <p:nvPr/>
        </p:nvSpPr>
        <p:spPr>
          <a:xfrm flipH="1">
            <a:off x="1027112" y="713233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kern="0" dirty="0">
                <a:latin typeface="Arial Nova Cond" panose="020B0506020202020204" pitchFamily="34" charset="0"/>
              </a:rPr>
              <a:t>Расходы</a:t>
            </a:r>
            <a:endParaRPr lang="ru-RU" sz="3600" kern="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2A706DF-B816-476A-A850-79F57EB69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178854"/>
              </p:ext>
            </p:extLst>
          </p:nvPr>
        </p:nvGraphicFramePr>
        <p:xfrm>
          <a:off x="1027112" y="1961965"/>
          <a:ext cx="10212019" cy="350667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749007">
                  <a:extLst>
                    <a:ext uri="{9D8B030D-6E8A-4147-A177-3AD203B41FA5}">
                      <a16:colId xmlns:a16="http://schemas.microsoft.com/office/drawing/2014/main" val="3551820561"/>
                    </a:ext>
                  </a:extLst>
                </a:gridCol>
                <a:gridCol w="1794003">
                  <a:extLst>
                    <a:ext uri="{9D8B030D-6E8A-4147-A177-3AD203B41FA5}">
                      <a16:colId xmlns:a16="http://schemas.microsoft.com/office/drawing/2014/main" val="1716233358"/>
                    </a:ext>
                  </a:extLst>
                </a:gridCol>
                <a:gridCol w="1433372">
                  <a:extLst>
                    <a:ext uri="{9D8B030D-6E8A-4147-A177-3AD203B41FA5}">
                      <a16:colId xmlns:a16="http://schemas.microsoft.com/office/drawing/2014/main" val="241561876"/>
                    </a:ext>
                  </a:extLst>
                </a:gridCol>
                <a:gridCol w="3235637">
                  <a:extLst>
                    <a:ext uri="{9D8B030D-6E8A-4147-A177-3AD203B41FA5}">
                      <a16:colId xmlns:a16="http://schemas.microsoft.com/office/drawing/2014/main" val="568093468"/>
                    </a:ext>
                  </a:extLst>
                </a:gridCol>
              </a:tblGrid>
              <a:tr h="50777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Расходы на оплату труда сотрудников </a:t>
                      </a: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IT</a:t>
                      </a: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-отдел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62445"/>
                  </a:ext>
                </a:extLst>
              </a:tr>
              <a:tr h="490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Профессия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Количество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З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/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 в месяц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Ссылки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31948345"/>
                  </a:ext>
                </a:extLst>
              </a:tr>
              <a:tr h="6415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Разработчик ПО-</a:t>
                      </a:r>
                      <a:r>
                        <a:rPr lang="en-US" sz="14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devops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70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https://bashkortostan.superjob.ru/vakansii/php-developer-40177053.html</a:t>
                      </a:r>
                      <a:endParaRPr lang="en-US" sz="14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7589588"/>
                  </a:ext>
                </a:extLst>
              </a:tr>
              <a:tr h="815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Тестировщик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30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https://bashkortostan.superjob.ru/vakansii/asessor-testirovschik-39704086.html</a:t>
                      </a:r>
                      <a:endParaRPr lang="en-US" sz="14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2383322"/>
                  </a:ext>
                </a:extLst>
              </a:tr>
              <a:tr h="724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Администратор сайта - руководитель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40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https://bashkortostan.superjob.ru/vakansii/administrator-sajta-40187873.html</a:t>
                      </a:r>
                      <a:endParaRPr lang="en-US" sz="14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21606706"/>
                  </a:ext>
                </a:extLst>
              </a:tr>
              <a:tr h="326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140</a:t>
                      </a: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25725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714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F22BB70-1F77-4F88-9CC5-0178F702E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027112" y="142044"/>
            <a:ext cx="7095955" cy="771525"/>
          </a:xfrm>
        </p:spPr>
        <p:txBody>
          <a:bodyPr/>
          <a:lstStyle/>
          <a:p>
            <a:r>
              <a:rPr lang="ru-RU" sz="4800" dirty="0">
                <a:latin typeface="Arial Nova Cond" panose="020B0506020202020204" pitchFamily="34" charset="0"/>
              </a:rPr>
              <a:t>Экономика проекта</a:t>
            </a:r>
            <a:endParaRPr lang="ru-RU" sz="480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394223-4BA9-4D49-B972-474B3E6A9CC8}"/>
              </a:ext>
            </a:extLst>
          </p:cNvPr>
          <p:cNvSpPr txBox="1">
            <a:spLocks/>
          </p:cNvSpPr>
          <p:nvPr/>
        </p:nvSpPr>
        <p:spPr>
          <a:xfrm flipH="1">
            <a:off x="1027112" y="713233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kern="0" dirty="0">
                <a:latin typeface="Arial Nova Cond" panose="020B0506020202020204" pitchFamily="34" charset="0"/>
              </a:rPr>
              <a:t>Расходы</a:t>
            </a:r>
            <a:endParaRPr lang="ru-RU" sz="3600" kern="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D2AFC7B-4F45-45AF-BDD3-55B046B45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03160"/>
              </p:ext>
            </p:extLst>
          </p:nvPr>
        </p:nvGraphicFramePr>
        <p:xfrm>
          <a:off x="736599" y="1484758"/>
          <a:ext cx="11115089" cy="453550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421405">
                  <a:extLst>
                    <a:ext uri="{9D8B030D-6E8A-4147-A177-3AD203B41FA5}">
                      <a16:colId xmlns:a16="http://schemas.microsoft.com/office/drawing/2014/main" val="2792079317"/>
                    </a:ext>
                  </a:extLst>
                </a:gridCol>
                <a:gridCol w="1254198">
                  <a:extLst>
                    <a:ext uri="{9D8B030D-6E8A-4147-A177-3AD203B41FA5}">
                      <a16:colId xmlns:a16="http://schemas.microsoft.com/office/drawing/2014/main" val="4110794573"/>
                    </a:ext>
                  </a:extLst>
                </a:gridCol>
                <a:gridCol w="1047565">
                  <a:extLst>
                    <a:ext uri="{9D8B030D-6E8A-4147-A177-3AD203B41FA5}">
                      <a16:colId xmlns:a16="http://schemas.microsoft.com/office/drawing/2014/main" val="2738678978"/>
                    </a:ext>
                  </a:extLst>
                </a:gridCol>
                <a:gridCol w="1426622">
                  <a:extLst>
                    <a:ext uri="{9D8B030D-6E8A-4147-A177-3AD203B41FA5}">
                      <a16:colId xmlns:a16="http://schemas.microsoft.com/office/drawing/2014/main" val="3185241335"/>
                    </a:ext>
                  </a:extLst>
                </a:gridCol>
                <a:gridCol w="4965299">
                  <a:extLst>
                    <a:ext uri="{9D8B030D-6E8A-4147-A177-3AD203B41FA5}">
                      <a16:colId xmlns:a16="http://schemas.microsoft.com/office/drawing/2014/main" val="38385973"/>
                    </a:ext>
                  </a:extLst>
                </a:gridCol>
              </a:tblGrid>
              <a:tr h="25135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Разработка продукта (инвестиции). Расходы на год. Источник средств - грант.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89583"/>
                  </a:ext>
                </a:extLst>
              </a:tr>
              <a:tr h="2320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Статья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Количество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Цена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Стоимость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Источник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4411525"/>
                  </a:ext>
                </a:extLst>
              </a:tr>
              <a:tr h="69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АРМ DEPO Пересвет 110С11(автоматизированное рабочее место)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123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369 519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https://www.depo.ru</a:t>
                      </a:r>
                      <a:endParaRPr lang="en-US" sz="12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44085650"/>
                  </a:ext>
                </a:extLst>
              </a:tr>
              <a:tr h="464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Аренда офиса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20 </a:t>
                      </a:r>
                      <a:r>
                        <a:rPr lang="ru-RU" sz="1200" b="0" u="none" strike="noStrike" cap="none" dirty="0">
                          <a:solidFill>
                            <a:schemeClr val="tx1"/>
                          </a:solidFill>
                          <a:effectLst/>
                          <a:latin typeface="Arial Nova" panose="020B0504020202020204" pitchFamily="34" charset="0"/>
                          <a:sym typeface="Arial"/>
                        </a:rPr>
                        <a:t>м</a:t>
                      </a:r>
                      <a:r>
                        <a:rPr lang="ru-RU" sz="1200" b="0" u="none" strike="noStrike" cap="none" baseline="30000" dirty="0">
                          <a:solidFill>
                            <a:schemeClr val="tx1"/>
                          </a:solidFill>
                          <a:effectLst/>
                          <a:latin typeface="Arial Nova" panose="020B0504020202020204" pitchFamily="34" charset="0"/>
                          <a:sym typeface="Arial"/>
                        </a:rPr>
                        <a:t>2</a:t>
                      </a:r>
                      <a:endParaRPr lang="ru-RU" sz="1200" b="0" u="none" strike="noStrike" cap="none" dirty="0">
                        <a:solidFill>
                          <a:schemeClr val="tx1"/>
                        </a:solidFill>
                        <a:effectLst/>
                        <a:latin typeface="Arial Nova" panose="020B0504020202020204" pitchFamily="34" charset="0"/>
                        <a:sym typeface="Arial"/>
                      </a:endParaRPr>
                    </a:p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на 12 месяцев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29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353 400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https://ufa.cian.ru/rent/commercial/266427527/</a:t>
                      </a:r>
                      <a:endParaRPr lang="en-US" sz="12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13926376"/>
                  </a:ext>
                </a:extLst>
              </a:tr>
              <a:tr h="2320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Wi-Fi роутер TP-Link Archer A6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699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2 699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https://www.mvideo.ru</a:t>
                      </a:r>
                      <a:endParaRPr lang="en-US" sz="12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69462839"/>
                  </a:ext>
                </a:extLst>
              </a:tr>
              <a:tr h="2320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интернет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на 12 месяцев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12 000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https://www.ufanet.ru/ufa/biznes/internet/</a:t>
                      </a:r>
                      <a:endParaRPr lang="en-US" sz="1200" b="0" i="0" u="sng" strike="noStrike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7560528"/>
                  </a:ext>
                </a:extLst>
              </a:tr>
              <a:tr h="2320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электроэнергия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150 Квт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4,03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7 254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https://ufa.rbc.ru/ufa/29/11/2020/5fc37f2e9a794794dc9488b8</a:t>
                      </a:r>
                      <a:endParaRPr lang="en-US" sz="12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92697029"/>
                  </a:ext>
                </a:extLst>
              </a:tr>
              <a:tr h="928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Заработная плата разработчика </a:t>
                      </a:r>
                    </a:p>
                    <a:p>
                      <a:pPr algn="ctr" fontAlgn="ctr"/>
                      <a:r>
                        <a:rPr lang="ru-RU" sz="12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ПО-devops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, тестировщика, администратора сайта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по одному работнику для каждой профессии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140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1 680 000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Из сметы затрат на оплату труда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7994710"/>
                  </a:ext>
                </a:extLst>
              </a:tr>
              <a:tr h="69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Зарплата  Бренд-менеджера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на 12 месяцев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40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480 000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https://ufa.hh.ru/vacancy/48917253?from=vacancy_search_list&amp;query=%D0%B1%D1%80%D0%B5%D0%BD%D0%B4%20%D0%BC%D0%B5%D0%BD%D0%B5%D0%B4%D0%B6%D0%B5%D1%80</a:t>
                      </a:r>
                      <a:endParaRPr lang="en-US" sz="12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03849101"/>
                  </a:ext>
                </a:extLst>
              </a:tr>
              <a:tr h="339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Использование лицензии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на год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11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11 000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https://store.softline.ru/ufa/jetbrains/jetbrains-webstorm/#versions</a:t>
                      </a:r>
                      <a:endParaRPr lang="en-US" sz="12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51981032"/>
                  </a:ext>
                </a:extLst>
              </a:tr>
              <a:tr h="2320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2 915 872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95264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85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F22BB70-1F77-4F88-9CC5-0178F702E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027112" y="142044"/>
            <a:ext cx="7095955" cy="771525"/>
          </a:xfrm>
        </p:spPr>
        <p:txBody>
          <a:bodyPr/>
          <a:lstStyle/>
          <a:p>
            <a:r>
              <a:rPr lang="ru-RU" sz="4800" dirty="0">
                <a:latin typeface="Arial Nova Cond" panose="020B0506020202020204" pitchFamily="34" charset="0"/>
              </a:rPr>
              <a:t>Экономика проекта</a:t>
            </a:r>
            <a:endParaRPr lang="ru-RU" sz="480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394223-4BA9-4D49-B972-474B3E6A9CC8}"/>
              </a:ext>
            </a:extLst>
          </p:cNvPr>
          <p:cNvSpPr txBox="1">
            <a:spLocks/>
          </p:cNvSpPr>
          <p:nvPr/>
        </p:nvSpPr>
        <p:spPr>
          <a:xfrm flipH="1">
            <a:off x="1027112" y="713233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kern="0" dirty="0">
                <a:latin typeface="Arial Nova Cond" panose="020B0506020202020204" pitchFamily="34" charset="0"/>
              </a:rPr>
              <a:t>Расходы</a:t>
            </a:r>
            <a:endParaRPr lang="ru-RU" sz="3600" kern="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956B9D7-9AEB-405C-95D4-A35882C4C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320524"/>
              </p:ext>
            </p:extLst>
          </p:nvPr>
        </p:nvGraphicFramePr>
        <p:xfrm>
          <a:off x="736599" y="1908503"/>
          <a:ext cx="10718801" cy="205093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811981">
                  <a:extLst>
                    <a:ext uri="{9D8B030D-6E8A-4147-A177-3AD203B41FA5}">
                      <a16:colId xmlns:a16="http://schemas.microsoft.com/office/drawing/2014/main" val="1688001149"/>
                    </a:ext>
                  </a:extLst>
                </a:gridCol>
                <a:gridCol w="1480495">
                  <a:extLst>
                    <a:ext uri="{9D8B030D-6E8A-4147-A177-3AD203B41FA5}">
                      <a16:colId xmlns:a16="http://schemas.microsoft.com/office/drawing/2014/main" val="1343198626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3094608702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1209916142"/>
                    </a:ext>
                  </a:extLst>
                </a:gridCol>
                <a:gridCol w="4768850">
                  <a:extLst>
                    <a:ext uri="{9D8B030D-6E8A-4147-A177-3AD203B41FA5}">
                      <a16:colId xmlns:a16="http://schemas.microsoft.com/office/drawing/2014/main" val="2483524921"/>
                    </a:ext>
                  </a:extLst>
                </a:gridCol>
              </a:tblGrid>
              <a:tr h="36523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Расходы на реализацию продукции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51618"/>
                  </a:ext>
                </a:extLst>
              </a:tr>
              <a:tr h="3371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Статья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Количество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Цена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Стоимость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Источник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61496948"/>
                  </a:ext>
                </a:extLst>
              </a:tr>
              <a:tr h="3371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Создание ООО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14 000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14 000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https://delovoymir.biz/skolko-stoit-otkryt-ooo.html</a:t>
                      </a:r>
                      <a:endParaRPr lang="en-US" sz="14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17456821"/>
                  </a:ext>
                </a:extLst>
              </a:tr>
              <a:tr h="674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Аренда офиса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20 </a:t>
                      </a:r>
                      <a:r>
                        <a:rPr lang="ru-RU" sz="1400" b="0" u="none" strike="noStrike" cap="none" dirty="0">
                          <a:solidFill>
                            <a:schemeClr val="tx1"/>
                          </a:solidFill>
                          <a:effectLst/>
                          <a:latin typeface="Arial Nova" panose="020B0504020202020204" pitchFamily="34" charset="0"/>
                          <a:sym typeface="Arial"/>
                        </a:rPr>
                        <a:t>м</a:t>
                      </a:r>
                      <a:r>
                        <a:rPr lang="ru-RU" sz="1400" b="0" u="none" strike="noStrike" cap="none" baseline="30000" dirty="0">
                          <a:solidFill>
                            <a:schemeClr val="tx1"/>
                          </a:solidFill>
                          <a:effectLst/>
                          <a:latin typeface="Arial Nova" panose="020B0504020202020204" pitchFamily="34" charset="0"/>
                          <a:sym typeface="Arial"/>
                        </a:rPr>
                        <a:t>2</a:t>
                      </a:r>
                      <a:endParaRPr lang="ru-RU" sz="1400" b="0" u="none" strike="noStrike" cap="none" dirty="0">
                        <a:solidFill>
                          <a:schemeClr val="tx1"/>
                        </a:solidFill>
                        <a:effectLst/>
                        <a:latin typeface="Arial Nova" panose="020B0504020202020204" pitchFamily="34" charset="0"/>
                        <a:sym typeface="Arial"/>
                      </a:endParaRP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на 12 месяцев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29 450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353 400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sng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https://ufa.cian.ru/rent/commercial/266427527/</a:t>
                      </a:r>
                      <a:endParaRPr lang="en-US" sz="1400" b="0" i="0" u="sng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50765702"/>
                  </a:ext>
                </a:extLst>
              </a:tr>
              <a:tr h="3371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Итого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  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367 400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7829067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97D807D-7820-4A85-BAD8-9288D0F3D555}"/>
              </a:ext>
            </a:extLst>
          </p:cNvPr>
          <p:cNvSpPr txBox="1">
            <a:spLocks/>
          </p:cNvSpPr>
          <p:nvPr/>
        </p:nvSpPr>
        <p:spPr>
          <a:xfrm flipH="1">
            <a:off x="2548021" y="4625901"/>
            <a:ext cx="709595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48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ИТОГО: 3 283 272 руб.</a:t>
            </a:r>
          </a:p>
        </p:txBody>
      </p:sp>
    </p:spTree>
    <p:extLst>
      <p:ext uri="{BB962C8B-B14F-4D97-AF65-F5344CB8AC3E}">
        <p14:creationId xmlns:p14="http://schemas.microsoft.com/office/powerpoint/2010/main" val="380105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F22BB70-1F77-4F88-9CC5-0178F702E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1650" y="109695"/>
            <a:ext cx="5567548" cy="770400"/>
          </a:xfrm>
        </p:spPr>
        <p:txBody>
          <a:bodyPr/>
          <a:lstStyle/>
          <a:p>
            <a:r>
              <a:rPr lang="ru-RU" sz="4800" dirty="0">
                <a:latin typeface="Arial Nova Cond" panose="020B0506020202020204" pitchFamily="34" charset="0"/>
              </a:rPr>
              <a:t>Экономика проекта</a:t>
            </a:r>
            <a:endParaRPr lang="ru-RU" sz="480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394223-4BA9-4D49-B972-474B3E6A9CC8}"/>
              </a:ext>
            </a:extLst>
          </p:cNvPr>
          <p:cNvSpPr txBox="1">
            <a:spLocks/>
          </p:cNvSpPr>
          <p:nvPr/>
        </p:nvSpPr>
        <p:spPr>
          <a:xfrm flipH="1">
            <a:off x="6410324" y="689049"/>
            <a:ext cx="4738873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ru-RU" sz="36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Доходы и прибыль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9BC3D59-0ECF-4AED-9C73-66B8994E3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061967"/>
              </p:ext>
            </p:extLst>
          </p:nvPr>
        </p:nvGraphicFramePr>
        <p:xfrm>
          <a:off x="190501" y="1633491"/>
          <a:ext cx="7905750" cy="392934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162299">
                  <a:extLst>
                    <a:ext uri="{9D8B030D-6E8A-4147-A177-3AD203B41FA5}">
                      <a16:colId xmlns:a16="http://schemas.microsoft.com/office/drawing/2014/main" val="2601619161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964704133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132548161"/>
                    </a:ext>
                  </a:extLst>
                </a:gridCol>
                <a:gridCol w="1033582">
                  <a:extLst>
                    <a:ext uri="{9D8B030D-6E8A-4147-A177-3AD203B41FA5}">
                      <a16:colId xmlns:a16="http://schemas.microsoft.com/office/drawing/2014/main" val="1213596226"/>
                    </a:ext>
                  </a:extLst>
                </a:gridCol>
                <a:gridCol w="1633419">
                  <a:extLst>
                    <a:ext uri="{9D8B030D-6E8A-4147-A177-3AD203B41FA5}">
                      <a16:colId xmlns:a16="http://schemas.microsoft.com/office/drawing/2014/main" val="3710081504"/>
                    </a:ext>
                  </a:extLst>
                </a:gridCol>
              </a:tblGrid>
              <a:tr h="3107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Доходы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66"/>
                  </a:ext>
                </a:extLst>
              </a:tr>
              <a:tr h="2686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Статья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Количество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Цена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Стоимость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Ссылки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88014060"/>
                  </a:ext>
                </a:extLst>
              </a:tr>
              <a:tr h="92093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Продажа долгосрочной подписки на продукт организациям, учреждениям образования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15 вузов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200 000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3 000 000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19957628"/>
                  </a:ext>
                </a:extLst>
              </a:tr>
              <a:tr h="140793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Продажа долгосрочной подписки на продукт организациям, учреждениям образования с расширенным функционалом использования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 вузов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300 000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1 500 000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32633898"/>
                  </a:ext>
                </a:extLst>
              </a:tr>
              <a:tr h="4960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Публикация рекламы вузов на сайте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1 050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https://alladvertising.ru/info/reklama_price.html</a:t>
                      </a:r>
                      <a:r>
                        <a:rPr lang="ru-RU" sz="1600" b="0" u="none" strike="noStrike" dirty="0">
                          <a:solidFill>
                            <a:schemeClr val="tx2"/>
                          </a:solidFill>
                          <a:effectLst/>
                          <a:latin typeface="Arial Nova" panose="020B0504020202020204" pitchFamily="34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0980431"/>
                  </a:ext>
                </a:extLst>
              </a:tr>
              <a:tr h="268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4 501 050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37757076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9CC4BCF-7A30-45C8-B2E2-0F463CE71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829137"/>
              </p:ext>
            </p:extLst>
          </p:nvPr>
        </p:nvGraphicFramePr>
        <p:xfrm>
          <a:off x="8458200" y="1633490"/>
          <a:ext cx="3581400" cy="393863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235661">
                  <a:extLst>
                    <a:ext uri="{9D8B030D-6E8A-4147-A177-3AD203B41FA5}">
                      <a16:colId xmlns:a16="http://schemas.microsoft.com/office/drawing/2014/main" val="2721148166"/>
                    </a:ext>
                  </a:extLst>
                </a:gridCol>
                <a:gridCol w="1345739">
                  <a:extLst>
                    <a:ext uri="{9D8B030D-6E8A-4147-A177-3AD203B41FA5}">
                      <a16:colId xmlns:a16="http://schemas.microsoft.com/office/drawing/2014/main" val="2927773169"/>
                    </a:ext>
                  </a:extLst>
                </a:gridCol>
              </a:tblGrid>
              <a:tr h="764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Доходы за 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4 501 050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30198802"/>
                  </a:ext>
                </a:extLst>
              </a:tr>
              <a:tr h="764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Расходы за 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3 283 272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02163771"/>
                  </a:ext>
                </a:extLst>
              </a:tr>
              <a:tr h="764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Прибыль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1 217 778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17346316"/>
                  </a:ext>
                </a:extLst>
              </a:tr>
              <a:tr h="764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Налог на прибыль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243 556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90246705"/>
                  </a:ext>
                </a:extLst>
              </a:tr>
              <a:tr h="878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Чистая прибыль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974 222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70892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3107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A0ECA7F-423B-4D1C-8681-6CE31BB24B8E}"/>
              </a:ext>
            </a:extLst>
          </p:cNvPr>
          <p:cNvSpPr txBox="1">
            <a:spLocks/>
          </p:cNvSpPr>
          <p:nvPr/>
        </p:nvSpPr>
        <p:spPr>
          <a:xfrm flipH="1">
            <a:off x="1027110" y="213070"/>
            <a:ext cx="9993313" cy="1360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Перспективы развития проекта </a:t>
            </a:r>
          </a:p>
          <a:p>
            <a:r>
              <a:rPr lang="ru-RU" sz="4800" kern="0" dirty="0">
                <a:solidFill>
                  <a:schemeClr val="tx1"/>
                </a:solidFill>
                <a:latin typeface="Arial Nova Cond" panose="020B0506020202020204" pitchFamily="34" charset="0"/>
              </a:rPr>
              <a:t>за пределами интенсива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72C9D88-95CE-4087-8434-B248F96B3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93819"/>
              </p:ext>
            </p:extLst>
          </p:nvPr>
        </p:nvGraphicFramePr>
        <p:xfrm>
          <a:off x="260326" y="1754847"/>
          <a:ext cx="11671347" cy="3925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9052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D862F-9727-42CE-B12A-2BD8DA9A05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>
                <a:latin typeface="Arial Nova Cond" panose="020B0506020202020204" pitchFamily="34" charset="0"/>
              </a:rPr>
              <a:t>Итоги</a:t>
            </a:r>
            <a:r>
              <a:rPr lang="ru-RU" sz="6600" dirty="0"/>
              <a:t>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001EC29-3475-461D-96EC-203A06569F2C}"/>
              </a:ext>
            </a:extLst>
          </p:cNvPr>
          <p:cNvGrpSpPr/>
          <p:nvPr/>
        </p:nvGrpSpPr>
        <p:grpSpPr>
          <a:xfrm>
            <a:off x="600951" y="1324106"/>
            <a:ext cx="10990098" cy="4875543"/>
            <a:chOff x="668305" y="1552706"/>
            <a:chExt cx="10990098" cy="4875543"/>
          </a:xfrm>
        </p:grpSpPr>
        <p:sp>
          <p:nvSpPr>
            <p:cNvPr id="4" name="Облачко с текстом: прямоугольное со скругленными углами 3">
              <a:extLst>
                <a:ext uri="{FF2B5EF4-FFF2-40B4-BE49-F238E27FC236}">
                  <a16:creationId xmlns:a16="http://schemas.microsoft.com/office/drawing/2014/main" id="{063C0386-FABC-4E8A-8BB5-10DC62BC0159}"/>
                </a:ext>
              </a:extLst>
            </p:cNvPr>
            <p:cNvSpPr/>
            <p:nvPr/>
          </p:nvSpPr>
          <p:spPr>
            <a:xfrm>
              <a:off x="668305" y="1552706"/>
              <a:ext cx="5322920" cy="770400"/>
            </a:xfrm>
            <a:prstGeom prst="wedgeRoundRectCallout">
              <a:avLst>
                <a:gd name="adj1" fmla="val -48482"/>
                <a:gd name="adj2" fmla="val 66779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ru-RU" sz="17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Какую цель вы ставили перед собой в начале интенсива, удалось ли её достичь?</a:t>
              </a:r>
              <a:endParaRPr lang="ru-RU" sz="1700" dirty="0">
                <a:solidFill>
                  <a:srgbClr val="FFFFFF"/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" name="Облачко с текстом: прямоугольное со скругленными углами 4">
              <a:extLst>
                <a:ext uri="{FF2B5EF4-FFF2-40B4-BE49-F238E27FC236}">
                  <a16:creationId xmlns:a16="http://schemas.microsoft.com/office/drawing/2014/main" id="{80C27A95-B915-4245-A053-08D87F33226E}"/>
                </a:ext>
              </a:extLst>
            </p:cNvPr>
            <p:cNvSpPr/>
            <p:nvPr/>
          </p:nvSpPr>
          <p:spPr>
            <a:xfrm>
              <a:off x="668305" y="3784690"/>
              <a:ext cx="5913470" cy="588700"/>
            </a:xfrm>
            <a:prstGeom prst="wedgeRoundRectCallout">
              <a:avLst>
                <a:gd name="adj1" fmla="val -49091"/>
                <a:gd name="adj2" fmla="val 76392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7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Как была устроена работа в команде/над проектом? </a:t>
              </a:r>
            </a:p>
          </p:txBody>
        </p:sp>
        <p:sp>
          <p:nvSpPr>
            <p:cNvPr id="6" name="Облачко с текстом: прямоугольное со скругленными углами 5">
              <a:extLst>
                <a:ext uri="{FF2B5EF4-FFF2-40B4-BE49-F238E27FC236}">
                  <a16:creationId xmlns:a16="http://schemas.microsoft.com/office/drawing/2014/main" id="{76154407-3518-4D9F-86E1-4A2B5AF0D3AC}"/>
                </a:ext>
              </a:extLst>
            </p:cNvPr>
            <p:cNvSpPr/>
            <p:nvPr/>
          </p:nvSpPr>
          <p:spPr>
            <a:xfrm>
              <a:off x="4003000" y="4590226"/>
              <a:ext cx="7655403" cy="1838023"/>
            </a:xfrm>
            <a:prstGeom prst="wedgeRoundRectCallout">
              <a:avLst>
                <a:gd name="adj1" fmla="val 45772"/>
                <a:gd name="adj2" fmla="val 58950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7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Первые встречи были не с командой, а с отдельными участниками. Затем был организован чат, где проходило общение и первая встреча команды в усеченном составе прошла в Зуме. </a:t>
              </a:r>
            </a:p>
            <a:p>
              <a:r>
                <a:rPr lang="ru-RU" sz="17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Позже еженедельные встречи проводились регулярно, в основном вечером  в </a:t>
              </a:r>
              <a:r>
                <a:rPr lang="ru-RU" sz="17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З</a:t>
              </a:r>
              <a:r>
                <a:rPr lang="ru-RU" sz="17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уме. Обсуждались предстоящие работы, возникающие вопросы и проблемы, предстоящие мероприятия и дедлайны.</a:t>
              </a:r>
            </a:p>
          </p:txBody>
        </p:sp>
        <p:sp>
          <p:nvSpPr>
            <p:cNvPr id="7" name="Облачко с текстом: прямоугольное со скругленными углами 6">
              <a:extLst>
                <a:ext uri="{FF2B5EF4-FFF2-40B4-BE49-F238E27FC236}">
                  <a16:creationId xmlns:a16="http://schemas.microsoft.com/office/drawing/2014/main" id="{932ED12F-10A8-4764-8FF0-7440143BCD4D}"/>
                </a:ext>
              </a:extLst>
            </p:cNvPr>
            <p:cNvSpPr/>
            <p:nvPr/>
          </p:nvSpPr>
          <p:spPr>
            <a:xfrm>
              <a:off x="4003000" y="2539217"/>
              <a:ext cx="7655403" cy="770400"/>
            </a:xfrm>
            <a:prstGeom prst="wedgeRoundRectCallout">
              <a:avLst>
                <a:gd name="adj1" fmla="val 46941"/>
                <a:gd name="adj2" fmla="val 69982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7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Сделать веб-платформу с привязкой к базам данным, которая будет автоматизировано создавать документ ОПОП. Цель достигнута.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5662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BA00F75-4957-4957-B812-E6370A6769DD}"/>
              </a:ext>
            </a:extLst>
          </p:cNvPr>
          <p:cNvGrpSpPr/>
          <p:nvPr/>
        </p:nvGrpSpPr>
        <p:grpSpPr>
          <a:xfrm>
            <a:off x="684687" y="360039"/>
            <a:ext cx="10822626" cy="6139261"/>
            <a:chOff x="937009" y="245739"/>
            <a:chExt cx="10822626" cy="6139261"/>
          </a:xfrm>
        </p:grpSpPr>
        <p:sp>
          <p:nvSpPr>
            <p:cNvPr id="2" name="Облачко с текстом: прямоугольное со скругленными углами 1">
              <a:extLst>
                <a:ext uri="{FF2B5EF4-FFF2-40B4-BE49-F238E27FC236}">
                  <a16:creationId xmlns:a16="http://schemas.microsoft.com/office/drawing/2014/main" id="{5B2A9802-61A8-4F23-8AAF-B7EFEDE536E6}"/>
                </a:ext>
              </a:extLst>
            </p:cNvPr>
            <p:cNvSpPr/>
            <p:nvPr/>
          </p:nvSpPr>
          <p:spPr>
            <a:xfrm>
              <a:off x="937009" y="245739"/>
              <a:ext cx="6225790" cy="773391"/>
            </a:xfrm>
            <a:prstGeom prst="wedgeRoundRectCallout">
              <a:avLst>
                <a:gd name="adj1" fmla="val -51331"/>
                <a:gd name="adj2" fmla="val 80226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Чему удалось научиться? Какие ошибки были допущены, которые удалось или только предстоит исправить</a:t>
              </a:r>
            </a:p>
          </p:txBody>
        </p:sp>
        <p:sp>
          <p:nvSpPr>
            <p:cNvPr id="3" name="Облачко с текстом: прямоугольное со скругленными углами 2">
              <a:extLst>
                <a:ext uri="{FF2B5EF4-FFF2-40B4-BE49-F238E27FC236}">
                  <a16:creationId xmlns:a16="http://schemas.microsoft.com/office/drawing/2014/main" id="{13565C49-8EA6-4942-91F7-213BD8FFB727}"/>
                </a:ext>
              </a:extLst>
            </p:cNvPr>
            <p:cNvSpPr/>
            <p:nvPr/>
          </p:nvSpPr>
          <p:spPr>
            <a:xfrm>
              <a:off x="937009" y="2479266"/>
              <a:ext cx="5734903" cy="542053"/>
            </a:xfrm>
            <a:prstGeom prst="wedgeRoundRectCallout">
              <a:avLst>
                <a:gd name="adj1" fmla="val -49520"/>
                <a:gd name="adj2" fmla="val 73436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Какие были и</a:t>
              </a:r>
              <a:r>
                <a:rPr lang="ru-RU" sz="16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нсайты, достижения во время проекта?</a:t>
              </a:r>
            </a:p>
          </p:txBody>
        </p:sp>
        <p:sp>
          <p:nvSpPr>
            <p:cNvPr id="4" name="Облачко с текстом: прямоугольное со скругленными углами 3">
              <a:extLst>
                <a:ext uri="{FF2B5EF4-FFF2-40B4-BE49-F238E27FC236}">
                  <a16:creationId xmlns:a16="http://schemas.microsoft.com/office/drawing/2014/main" id="{CE8A3387-FDB9-4571-81B3-36EC2CC19B33}"/>
                </a:ext>
              </a:extLst>
            </p:cNvPr>
            <p:cNvSpPr/>
            <p:nvPr/>
          </p:nvSpPr>
          <p:spPr>
            <a:xfrm>
              <a:off x="3833035" y="1156826"/>
              <a:ext cx="7926600" cy="1153624"/>
            </a:xfrm>
            <a:prstGeom prst="wedgeRoundRectCallout">
              <a:avLst>
                <a:gd name="adj1" fmla="val 48479"/>
                <a:gd name="adj2" fmla="val 81174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Освоили выстраивание нужных диалогов и научились находить нужные ресурсы (люди, ПО). </a:t>
              </a:r>
            </a:p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Ошибки: позднее начало создания конечного продукта. На данный момент проблема решена, осталось доделать платформу.</a:t>
              </a:r>
            </a:p>
          </p:txBody>
        </p:sp>
        <p:sp>
          <p:nvSpPr>
            <p:cNvPr id="5" name="Облачко с текстом: прямоугольное со скругленными углами 4">
              <a:extLst>
                <a:ext uri="{FF2B5EF4-FFF2-40B4-BE49-F238E27FC236}">
                  <a16:creationId xmlns:a16="http://schemas.microsoft.com/office/drawing/2014/main" id="{62D3A06B-0409-4B49-AFEB-BA5FE5A17720}"/>
                </a:ext>
              </a:extLst>
            </p:cNvPr>
            <p:cNvSpPr/>
            <p:nvPr/>
          </p:nvSpPr>
          <p:spPr>
            <a:xfrm>
              <a:off x="2878756" y="3229809"/>
              <a:ext cx="8880879" cy="966372"/>
            </a:xfrm>
            <a:prstGeom prst="wedgeRoundRectCallout">
              <a:avLst>
                <a:gd name="adj1" fmla="val 48479"/>
                <a:gd name="adj2" fmla="val 81174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Самое сложное – координация работы в команде, необходимо на начальном этапе разграничить поле деятельности, а также регламентировать встречу команды (процесс </a:t>
              </a:r>
              <a:r>
                <a:rPr lang="ru-RU" sz="1600" dirty="0" err="1">
                  <a:solidFill>
                    <a:srgbClr val="FFFFFF"/>
                  </a:solidFill>
                  <a:latin typeface="Arial Nova" panose="020B0504020202020204" pitchFamily="34" charset="0"/>
                </a:rPr>
                <a:t>созвона</a:t>
              </a:r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). Но благодаря отличной работе лидера все получилось.</a:t>
              </a:r>
            </a:p>
          </p:txBody>
        </p:sp>
        <p:sp>
          <p:nvSpPr>
            <p:cNvPr id="6" name="Облачко с текстом: прямоугольное со скругленными углами 5">
              <a:extLst>
                <a:ext uri="{FF2B5EF4-FFF2-40B4-BE49-F238E27FC236}">
                  <a16:creationId xmlns:a16="http://schemas.microsoft.com/office/drawing/2014/main" id="{3D6435F1-942B-4B6B-A42D-934295684D6D}"/>
                </a:ext>
              </a:extLst>
            </p:cNvPr>
            <p:cNvSpPr/>
            <p:nvPr/>
          </p:nvSpPr>
          <p:spPr>
            <a:xfrm>
              <a:off x="3833035" y="5231376"/>
              <a:ext cx="7926600" cy="1153624"/>
            </a:xfrm>
            <a:prstGeom prst="wedgeRoundRectCallout">
              <a:avLst>
                <a:gd name="adj1" fmla="val 48479"/>
                <a:gd name="adj2" fmla="val 81174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Не бойтесь выходить из зоны комфорта: искать нужных людей вне кафедры, университета.</a:t>
              </a:r>
            </a:p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Не затягивайте работу над проектом. Стабильно посещайте брифинги и мероприятия от Университета 20.35.</a:t>
              </a:r>
            </a:p>
          </p:txBody>
        </p:sp>
        <p:sp>
          <p:nvSpPr>
            <p:cNvPr id="7" name="Облачко с текстом: прямоугольное со скругленными углами 6">
              <a:extLst>
                <a:ext uri="{FF2B5EF4-FFF2-40B4-BE49-F238E27FC236}">
                  <a16:creationId xmlns:a16="http://schemas.microsoft.com/office/drawing/2014/main" id="{DA2EF216-016C-4B6F-8962-3157F848F7C9}"/>
                </a:ext>
              </a:extLst>
            </p:cNvPr>
            <p:cNvSpPr/>
            <p:nvPr/>
          </p:nvSpPr>
          <p:spPr>
            <a:xfrm>
              <a:off x="937009" y="4432133"/>
              <a:ext cx="5734903" cy="542053"/>
            </a:xfrm>
            <a:prstGeom prst="wedgeRoundRectCallout">
              <a:avLst>
                <a:gd name="adj1" fmla="val -49520"/>
                <a:gd name="adj2" fmla="val 73436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FFFFFF"/>
                  </a:solidFill>
                  <a:latin typeface="Arial Nova" panose="020B0504020202020204" pitchFamily="34" charset="0"/>
                </a:rPr>
                <a:t>Что пожелаете будущим студентам интенсива?</a:t>
              </a:r>
              <a:endParaRPr lang="ru-RU" sz="1600" b="0" i="0" u="none" strike="noStrike" dirty="0">
                <a:solidFill>
                  <a:srgbClr val="FFFFFF"/>
                </a:solidFill>
                <a:effectLst/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7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0C034-FADF-49C9-90BC-77B140BB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828" y="1921500"/>
            <a:ext cx="6267449" cy="1315200"/>
          </a:xfrm>
        </p:spPr>
        <p:txBody>
          <a:bodyPr/>
          <a:lstStyle/>
          <a:p>
            <a:r>
              <a:rPr lang="ru-RU" sz="5867" b="1" dirty="0">
                <a:solidFill>
                  <a:srgbClr val="434343"/>
                </a:solidFill>
                <a:latin typeface="Arial Nova Cond" panose="020B0506020202020204" pitchFamily="34" charset="0"/>
              </a:rPr>
              <a:t>СКБ «КУБИК-234»</a:t>
            </a:r>
            <a:endParaRPr lang="ru-RU" sz="2400" dirty="0">
              <a:latin typeface="Arial Nova Cond" panose="020B0506020202020204" pitchFamily="34" charset="0"/>
            </a:endParaRPr>
          </a:p>
        </p:txBody>
      </p:sp>
      <p:pic>
        <p:nvPicPr>
          <p:cNvPr id="5" name="Рисунок 4" descr="Изображение выглядит как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75626460-6847-4B12-906C-59D991FF0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825" y="715856"/>
            <a:ext cx="5426288" cy="5426288"/>
          </a:xfrm>
          <a:prstGeom prst="rect">
            <a:avLst/>
          </a:prstGeom>
          <a:effectLst>
            <a:outerShdw blurRad="165100" sx="102000" sy="102000" algn="ctr" rotWithShape="0">
              <a:prstClr val="black">
                <a:alpha val="16000"/>
              </a:prstClr>
            </a:outerShdw>
          </a:effec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917B49-9E1E-4D90-B2CF-9E5563787FE3}"/>
              </a:ext>
            </a:extLst>
          </p:cNvPr>
          <p:cNvCxnSpPr/>
          <p:nvPr/>
        </p:nvCxnSpPr>
        <p:spPr>
          <a:xfrm flipH="1">
            <a:off x="5991226" y="3314700"/>
            <a:ext cx="6200775" cy="24000"/>
          </a:xfrm>
          <a:prstGeom prst="line">
            <a:avLst/>
          </a:prstGeom>
          <a:ln w="38100">
            <a:solidFill>
              <a:srgbClr val="F53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145387D-4A3C-460D-8338-381AD00540B9}"/>
              </a:ext>
            </a:extLst>
          </p:cNvPr>
          <p:cNvSpPr txBox="1"/>
          <p:nvPr/>
        </p:nvSpPr>
        <p:spPr>
          <a:xfrm>
            <a:off x="5991226" y="3621301"/>
            <a:ext cx="61832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«Конструктор образовательных программ»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УГАТУ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Заказчик: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Рабочая группа рынка НТИ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EduNet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  <a:cs typeface="Arial"/>
                <a:sym typeface="Arial"/>
              </a:rPr>
              <a:t> (заказной проект)</a:t>
            </a:r>
          </a:p>
        </p:txBody>
      </p:sp>
    </p:spTree>
    <p:extLst>
      <p:ext uri="{BB962C8B-B14F-4D97-AF65-F5344CB8AC3E}">
        <p14:creationId xmlns:p14="http://schemas.microsoft.com/office/powerpoint/2010/main" val="3484764609"/>
      </p:ext>
    </p:extLst>
  </p:cSld>
  <p:clrMapOvr>
    <a:masterClrMapping/>
  </p:clrMapOvr>
</p:sld>
</file>

<file path=ppt/theme/theme1.xml><?xml version="1.0" encoding="utf-8"?>
<a:theme xmlns:a="http://schemas.openxmlformats.org/drawingml/2006/main" name="Geo">
  <a:themeElements>
    <a:clrScheme name="Simple Light">
      <a:dk1>
        <a:srgbClr val="434343"/>
      </a:dk1>
      <a:lt1>
        <a:srgbClr val="E9E6E1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1DCDC3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" id="{13F738F3-833F-4AF7-AAD3-0B9B6B85F5BC}" vid="{2BDCA3E3-6464-44DA-BE96-9ED031BC025E}"/>
    </a:ext>
  </a:extLst>
</a:theme>
</file>

<file path=ppt/theme/theme2.xml><?xml version="1.0" encoding="utf-8"?>
<a:theme xmlns:a="http://schemas.openxmlformats.org/drawingml/2006/main" name="My Creative CV XL by Slidesgo">
  <a:themeElements>
    <a:clrScheme name="Simple Light">
      <a:dk1>
        <a:srgbClr val="434343"/>
      </a:dk1>
      <a:lt1>
        <a:srgbClr val="E9E6E1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1DCDC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1548</Words>
  <Application>Microsoft Office PowerPoint</Application>
  <PresentationFormat>Широкоэкранный</PresentationFormat>
  <Paragraphs>275</Paragraphs>
  <Slides>15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9" baseType="lpstr">
      <vt:lpstr>Arial</vt:lpstr>
      <vt:lpstr>Arial Nova</vt:lpstr>
      <vt:lpstr>Arial Nova Cond</vt:lpstr>
      <vt:lpstr>Arvo</vt:lpstr>
      <vt:lpstr>Barlow Condensed</vt:lpstr>
      <vt:lpstr>Barlow Condensed Medium</vt:lpstr>
      <vt:lpstr>Barlow Condensed SemiBold</vt:lpstr>
      <vt:lpstr>Calibri</vt:lpstr>
      <vt:lpstr>Fira Sans Extra Condensed Medium</vt:lpstr>
      <vt:lpstr>Montserrat Light</vt:lpstr>
      <vt:lpstr>Roboto Condensed</vt:lpstr>
      <vt:lpstr>SF Pro Display</vt:lpstr>
      <vt:lpstr>Geo</vt:lpstr>
      <vt:lpstr>My Creative CV XL by Slidesgo</vt:lpstr>
      <vt:lpstr>СКБ «КУБИК-234»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 «виртуальных товаров»</vt:lpstr>
      <vt:lpstr>БИЗНЕС-МОДЕЛЬ ОСТЕРВАЛЬДЕРА-ПИНЬЕ</vt:lpstr>
      <vt:lpstr>Экономика проекта</vt:lpstr>
      <vt:lpstr>Экономика проекта</vt:lpstr>
      <vt:lpstr>Экономика проекта</vt:lpstr>
      <vt:lpstr>Экономика проекта</vt:lpstr>
      <vt:lpstr>Презентация PowerPoint</vt:lpstr>
      <vt:lpstr>Итоги </vt:lpstr>
      <vt:lpstr>Презентация PowerPoint</vt:lpstr>
      <vt:lpstr>СКБ «КУБИК-234»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СКБ «КУБИК-234»</dc:title>
  <dc:creator>Азалия И Закирова</dc:creator>
  <cp:lastModifiedBy>Азалия И Закирова</cp:lastModifiedBy>
  <cp:revision>3</cp:revision>
  <dcterms:created xsi:type="dcterms:W3CDTF">2021-12-07T16:36:22Z</dcterms:created>
  <dcterms:modified xsi:type="dcterms:W3CDTF">2021-12-08T06:18:03Z</dcterms:modified>
</cp:coreProperties>
</file>