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58" r:id="rId6"/>
    <p:sldId id="261" r:id="rId7"/>
    <p:sldId id="268" r:id="rId8"/>
    <p:sldId id="271" r:id="rId9"/>
    <p:sldId id="263" r:id="rId10"/>
    <p:sldId id="264" r:id="rId11"/>
    <p:sldId id="272" r:id="rId12"/>
    <p:sldId id="267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F4769-82A0-450E-9398-DC40E23C1BCF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CE5141-2BD0-4460-82D1-DE3CB1AECA2C}">
      <dgm:prSet phldrT="[Текст]"/>
      <dgm:spPr>
        <a:solidFill>
          <a:schemeClr val="accent6"/>
        </a:solidFill>
      </dgm:spPr>
      <dgm:t>
        <a:bodyPr/>
        <a:lstStyle/>
        <a:p>
          <a:pPr algn="l"/>
          <a:r>
            <a:rPr lang="ru-RU" dirty="0"/>
            <a:t>Агропромышленный комплекс в России растёт, увеличиваются объемы производства молока в животноводческих комплексах</a:t>
          </a:r>
        </a:p>
      </dgm:t>
    </dgm:pt>
    <dgm:pt modelId="{9CFF129E-4626-4F48-9B7D-9169C99FAC6F}" type="parTrans" cxnId="{9A317BFD-194C-49FB-AAAE-6DD468137443}">
      <dgm:prSet/>
      <dgm:spPr/>
      <dgm:t>
        <a:bodyPr/>
        <a:lstStyle/>
        <a:p>
          <a:endParaRPr lang="ru-RU"/>
        </a:p>
      </dgm:t>
    </dgm:pt>
    <dgm:pt modelId="{89542F51-9DDB-4E44-B017-0BD85189CE89}" type="sibTrans" cxnId="{9A317BFD-194C-49FB-AAAE-6DD468137443}">
      <dgm:prSet/>
      <dgm:spPr/>
      <dgm:t>
        <a:bodyPr/>
        <a:lstStyle/>
        <a:p>
          <a:endParaRPr lang="ru-RU"/>
        </a:p>
      </dgm:t>
    </dgm:pt>
    <dgm:pt modelId="{BF3F9591-3DD0-441D-9A97-D4278BBDA854}">
      <dgm:prSet phldrT="[Текст]"/>
      <dgm:spPr>
        <a:solidFill>
          <a:schemeClr val="accent5"/>
        </a:solidFill>
      </dgm:spPr>
      <dgm:t>
        <a:bodyPr/>
        <a:lstStyle/>
        <a:p>
          <a:r>
            <a:rPr lang="ru-RU" dirty="0"/>
            <a:t>Чем больше коров в хозяйстве, тем больше заболеваемость маститом среди КРС*</a:t>
          </a:r>
        </a:p>
      </dgm:t>
    </dgm:pt>
    <dgm:pt modelId="{946B9D24-7332-4B5A-9621-D174688448AC}" type="parTrans" cxnId="{E00E41DA-991C-4688-AC67-DABB84B7EEBA}">
      <dgm:prSet/>
      <dgm:spPr/>
      <dgm:t>
        <a:bodyPr/>
        <a:lstStyle/>
        <a:p>
          <a:endParaRPr lang="ru-RU"/>
        </a:p>
      </dgm:t>
    </dgm:pt>
    <dgm:pt modelId="{08283094-6382-4C10-A001-C5014F812553}" type="sibTrans" cxnId="{E00E41DA-991C-4688-AC67-DABB84B7EEBA}">
      <dgm:prSet/>
      <dgm:spPr/>
      <dgm:t>
        <a:bodyPr/>
        <a:lstStyle/>
        <a:p>
          <a:endParaRPr lang="ru-RU"/>
        </a:p>
      </dgm:t>
    </dgm:pt>
    <dgm:pt modelId="{3DE9D58A-C3E3-40B5-A55C-D3632BAD15F5}" type="pres">
      <dgm:prSet presAssocID="{292F4769-82A0-450E-9398-DC40E23C1BCF}" presName="diagram" presStyleCnt="0">
        <dgm:presLayoutVars>
          <dgm:dir/>
          <dgm:resizeHandles val="exact"/>
        </dgm:presLayoutVars>
      </dgm:prSet>
      <dgm:spPr/>
    </dgm:pt>
    <dgm:pt modelId="{15090398-C86C-424F-865B-EDA36BF65E46}" type="pres">
      <dgm:prSet presAssocID="{10CE5141-2BD0-4460-82D1-DE3CB1AECA2C}" presName="arrow" presStyleLbl="node1" presStyleIdx="0" presStyleCnt="2" custScaleY="87941">
        <dgm:presLayoutVars>
          <dgm:bulletEnabled val="1"/>
        </dgm:presLayoutVars>
      </dgm:prSet>
      <dgm:spPr/>
    </dgm:pt>
    <dgm:pt modelId="{775110BE-9CDE-4D79-BD85-A23F280FFF11}" type="pres">
      <dgm:prSet presAssocID="{BF3F9591-3DD0-441D-9A97-D4278BBDA854}" presName="arrow" presStyleLbl="node1" presStyleIdx="1" presStyleCnt="2" custScaleY="86735">
        <dgm:presLayoutVars>
          <dgm:bulletEnabled val="1"/>
        </dgm:presLayoutVars>
      </dgm:prSet>
      <dgm:spPr/>
    </dgm:pt>
  </dgm:ptLst>
  <dgm:cxnLst>
    <dgm:cxn modelId="{E9E2D6BF-8577-475D-9386-C3FB609D2849}" type="presOf" srcId="{BF3F9591-3DD0-441D-9A97-D4278BBDA854}" destId="{775110BE-9CDE-4D79-BD85-A23F280FFF11}" srcOrd="0" destOrd="0" presId="urn:microsoft.com/office/officeart/2005/8/layout/arrow5"/>
    <dgm:cxn modelId="{E00E41DA-991C-4688-AC67-DABB84B7EEBA}" srcId="{292F4769-82A0-450E-9398-DC40E23C1BCF}" destId="{BF3F9591-3DD0-441D-9A97-D4278BBDA854}" srcOrd="1" destOrd="0" parTransId="{946B9D24-7332-4B5A-9621-D174688448AC}" sibTransId="{08283094-6382-4C10-A001-C5014F812553}"/>
    <dgm:cxn modelId="{D6DB00E0-BFB3-472F-9B8A-B0FD9150F317}" type="presOf" srcId="{10CE5141-2BD0-4460-82D1-DE3CB1AECA2C}" destId="{15090398-C86C-424F-865B-EDA36BF65E46}" srcOrd="0" destOrd="0" presId="urn:microsoft.com/office/officeart/2005/8/layout/arrow5"/>
    <dgm:cxn modelId="{D77F33F4-A24D-4A0C-ACB8-2BD4D7E14F63}" type="presOf" srcId="{292F4769-82A0-450E-9398-DC40E23C1BCF}" destId="{3DE9D58A-C3E3-40B5-A55C-D3632BAD15F5}" srcOrd="0" destOrd="0" presId="urn:microsoft.com/office/officeart/2005/8/layout/arrow5"/>
    <dgm:cxn modelId="{9A317BFD-194C-49FB-AAAE-6DD468137443}" srcId="{292F4769-82A0-450E-9398-DC40E23C1BCF}" destId="{10CE5141-2BD0-4460-82D1-DE3CB1AECA2C}" srcOrd="0" destOrd="0" parTransId="{9CFF129E-4626-4F48-9B7D-9169C99FAC6F}" sibTransId="{89542F51-9DDB-4E44-B017-0BD85189CE89}"/>
    <dgm:cxn modelId="{D1AA2576-E78B-4A8A-8339-0FECA71729F5}" type="presParOf" srcId="{3DE9D58A-C3E3-40B5-A55C-D3632BAD15F5}" destId="{15090398-C86C-424F-865B-EDA36BF65E46}" srcOrd="0" destOrd="0" presId="urn:microsoft.com/office/officeart/2005/8/layout/arrow5"/>
    <dgm:cxn modelId="{E506BA91-B4C4-4CB6-A49D-BBFC28FB8C04}" type="presParOf" srcId="{3DE9D58A-C3E3-40B5-A55C-D3632BAD15F5}" destId="{775110BE-9CDE-4D79-BD85-A23F280FFF11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20D773-A60B-402A-8962-45FB3294164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F786AF-1F02-4FF9-8E87-CEC322936E0D}">
      <dgm:prSet phldrT="[Текст]" custT="1"/>
      <dgm:spPr>
        <a:solidFill>
          <a:schemeClr val="accent5"/>
        </a:solidFill>
      </dgm:spPr>
      <dgm:t>
        <a:bodyPr/>
        <a:lstStyle/>
        <a:p>
          <a:r>
            <a:rPr lang="ru-RU" sz="2400" dirty="0"/>
            <a:t>Одна корова с маститом, способна испортить большие партии молока – в комплексе на 4000 голов, попадание маститного молока способно забраковать партию в 80000 тонн - </a:t>
          </a:r>
          <a:r>
            <a:rPr lang="ru-RU" sz="2800" b="1" dirty="0"/>
            <a:t>2 160 000 </a:t>
          </a:r>
          <a:r>
            <a:rPr lang="ru-RU" sz="2400" b="1" dirty="0"/>
            <a:t>рублей потеряно</a:t>
          </a:r>
          <a:r>
            <a:rPr lang="ru-RU" sz="2400" dirty="0"/>
            <a:t>.</a:t>
          </a:r>
        </a:p>
      </dgm:t>
    </dgm:pt>
    <dgm:pt modelId="{ADBCA78A-1055-45CB-A0B0-710FD27AC0ED}" type="parTrans" cxnId="{8EADF311-021F-4D09-BABF-E23B6FAE711F}">
      <dgm:prSet/>
      <dgm:spPr/>
      <dgm:t>
        <a:bodyPr/>
        <a:lstStyle/>
        <a:p>
          <a:endParaRPr lang="ru-RU"/>
        </a:p>
      </dgm:t>
    </dgm:pt>
    <dgm:pt modelId="{676F4CDB-669F-42D6-9955-5E3C5BCE6C82}" type="sibTrans" cxnId="{8EADF311-021F-4D09-BABF-E23B6FAE711F}">
      <dgm:prSet/>
      <dgm:spPr/>
      <dgm:t>
        <a:bodyPr/>
        <a:lstStyle/>
        <a:p>
          <a:endParaRPr lang="ru-RU"/>
        </a:p>
      </dgm:t>
    </dgm:pt>
    <dgm:pt modelId="{F5528445-1866-4F80-B985-C7BCC48E9D39}">
      <dgm:prSet phldrT="[Текст]" phldr="1"/>
      <dgm:spPr/>
      <dgm:t>
        <a:bodyPr/>
        <a:lstStyle/>
        <a:p>
          <a:endParaRPr lang="ru-RU"/>
        </a:p>
      </dgm:t>
    </dgm:pt>
    <dgm:pt modelId="{AC4BAD0E-F004-4DDF-B18D-6D505A9D7AB5}" type="parTrans" cxnId="{0FADEC85-6EFA-4936-B1F6-37AE4960990F}">
      <dgm:prSet/>
      <dgm:spPr/>
      <dgm:t>
        <a:bodyPr/>
        <a:lstStyle/>
        <a:p>
          <a:endParaRPr lang="ru-RU"/>
        </a:p>
      </dgm:t>
    </dgm:pt>
    <dgm:pt modelId="{3E1C7635-541A-439B-A061-34ABF4FF99B1}" type="sibTrans" cxnId="{0FADEC85-6EFA-4936-B1F6-37AE4960990F}">
      <dgm:prSet/>
      <dgm:spPr/>
      <dgm:t>
        <a:bodyPr/>
        <a:lstStyle/>
        <a:p>
          <a:endParaRPr lang="ru-RU"/>
        </a:p>
      </dgm:t>
    </dgm:pt>
    <dgm:pt modelId="{4C2694BA-32A4-451B-8303-0C1FC4DF56EE}" type="pres">
      <dgm:prSet presAssocID="{8120D773-A60B-402A-8962-45FB3294164F}" presName="linear" presStyleCnt="0">
        <dgm:presLayoutVars>
          <dgm:animLvl val="lvl"/>
          <dgm:resizeHandles val="exact"/>
        </dgm:presLayoutVars>
      </dgm:prSet>
      <dgm:spPr/>
    </dgm:pt>
    <dgm:pt modelId="{5DFE039F-6310-413C-9A2A-4F9287037BAF}" type="pres">
      <dgm:prSet presAssocID="{C4F786AF-1F02-4FF9-8E87-CEC322936E0D}" presName="parentText" presStyleLbl="node1" presStyleIdx="0" presStyleCnt="1" custLinFactNeighborX="14598" custLinFactNeighborY="-66806">
        <dgm:presLayoutVars>
          <dgm:chMax val="0"/>
          <dgm:bulletEnabled val="1"/>
        </dgm:presLayoutVars>
      </dgm:prSet>
      <dgm:spPr/>
    </dgm:pt>
    <dgm:pt modelId="{35C7CF0A-C10B-43E3-8E58-3A7E83EF0AE6}" type="pres">
      <dgm:prSet presAssocID="{C4F786AF-1F02-4FF9-8E87-CEC322936E0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EADF311-021F-4D09-BABF-E23B6FAE711F}" srcId="{8120D773-A60B-402A-8962-45FB3294164F}" destId="{C4F786AF-1F02-4FF9-8E87-CEC322936E0D}" srcOrd="0" destOrd="0" parTransId="{ADBCA78A-1055-45CB-A0B0-710FD27AC0ED}" sibTransId="{676F4CDB-669F-42D6-9955-5E3C5BCE6C82}"/>
    <dgm:cxn modelId="{3110D321-FCC6-4DE0-A4BB-8C60865F00B7}" type="presOf" srcId="{8120D773-A60B-402A-8962-45FB3294164F}" destId="{4C2694BA-32A4-451B-8303-0C1FC4DF56EE}" srcOrd="0" destOrd="0" presId="urn:microsoft.com/office/officeart/2005/8/layout/vList2"/>
    <dgm:cxn modelId="{B2C66B3E-B46E-422F-B6F4-60088F1F596C}" type="presOf" srcId="{C4F786AF-1F02-4FF9-8E87-CEC322936E0D}" destId="{5DFE039F-6310-413C-9A2A-4F9287037BAF}" srcOrd="0" destOrd="0" presId="urn:microsoft.com/office/officeart/2005/8/layout/vList2"/>
    <dgm:cxn modelId="{93F1E171-C56E-4A53-9291-448663BE034A}" type="presOf" srcId="{F5528445-1866-4F80-B985-C7BCC48E9D39}" destId="{35C7CF0A-C10B-43E3-8E58-3A7E83EF0AE6}" srcOrd="0" destOrd="0" presId="urn:microsoft.com/office/officeart/2005/8/layout/vList2"/>
    <dgm:cxn modelId="{0FADEC85-6EFA-4936-B1F6-37AE4960990F}" srcId="{C4F786AF-1F02-4FF9-8E87-CEC322936E0D}" destId="{F5528445-1866-4F80-B985-C7BCC48E9D39}" srcOrd="0" destOrd="0" parTransId="{AC4BAD0E-F004-4DDF-B18D-6D505A9D7AB5}" sibTransId="{3E1C7635-541A-439B-A061-34ABF4FF99B1}"/>
    <dgm:cxn modelId="{A4C408CB-655A-4C63-B0E6-980279AB5B82}" type="presParOf" srcId="{4C2694BA-32A4-451B-8303-0C1FC4DF56EE}" destId="{5DFE039F-6310-413C-9A2A-4F9287037BAF}" srcOrd="0" destOrd="0" presId="urn:microsoft.com/office/officeart/2005/8/layout/vList2"/>
    <dgm:cxn modelId="{5583ECD0-3F3E-4A65-A08C-B9C883A58661}" type="presParOf" srcId="{4C2694BA-32A4-451B-8303-0C1FC4DF56EE}" destId="{35C7CF0A-C10B-43E3-8E58-3A7E83EF0AE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3717C4-AFA5-4963-B07A-68E4CCB4E21B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42BF6D-9D64-412C-AF13-24FA54C6D454}">
      <dgm:prSet phldrT="[Текст]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en-US" dirty="0"/>
            <a:t>TAM</a:t>
          </a:r>
          <a:endParaRPr lang="ru-RU" dirty="0"/>
        </a:p>
        <a:p>
          <a:r>
            <a:rPr lang="en-US" dirty="0"/>
            <a:t>480</a:t>
          </a:r>
          <a:r>
            <a:rPr lang="ru-RU" dirty="0"/>
            <a:t> млн </a:t>
          </a:r>
          <a:r>
            <a:rPr lang="ru-RU" dirty="0" err="1"/>
            <a:t>руб</a:t>
          </a:r>
          <a:r>
            <a:rPr lang="en-US" dirty="0"/>
            <a:t>.</a:t>
          </a:r>
          <a:endParaRPr lang="ru-RU" dirty="0"/>
        </a:p>
      </dgm:t>
    </dgm:pt>
    <dgm:pt modelId="{06D798E6-7769-4999-ACFF-3E59EDA5DFC2}" type="parTrans" cxnId="{93FDA9C7-D9C0-4E22-9E5E-FFB916513776}">
      <dgm:prSet/>
      <dgm:spPr/>
      <dgm:t>
        <a:bodyPr/>
        <a:lstStyle/>
        <a:p>
          <a:endParaRPr lang="ru-RU"/>
        </a:p>
      </dgm:t>
    </dgm:pt>
    <dgm:pt modelId="{D5A994C0-82DF-4C8A-8EEE-494923FB07F8}" type="sibTrans" cxnId="{93FDA9C7-D9C0-4E22-9E5E-FFB916513776}">
      <dgm:prSet/>
      <dgm:spPr/>
      <dgm:t>
        <a:bodyPr/>
        <a:lstStyle/>
        <a:p>
          <a:endParaRPr lang="ru-RU"/>
        </a:p>
      </dgm:t>
    </dgm:pt>
    <dgm:pt modelId="{4C5FB986-F850-48C3-A82F-ED423FF5A8DC}">
      <dgm:prSet phldrT="[Текст]"/>
      <dgm:spPr>
        <a:solidFill>
          <a:schemeClr val="accent1">
            <a:lumMod val="25000"/>
          </a:schemeClr>
        </a:solidFill>
      </dgm:spPr>
      <dgm:t>
        <a:bodyPr/>
        <a:lstStyle/>
        <a:p>
          <a:r>
            <a:rPr lang="en-US" dirty="0"/>
            <a:t>SAM</a:t>
          </a:r>
          <a:endParaRPr lang="ru-RU" dirty="0"/>
        </a:p>
        <a:p>
          <a:r>
            <a:rPr lang="ru-RU" dirty="0"/>
            <a:t>84,2 млн </a:t>
          </a:r>
          <a:r>
            <a:rPr lang="ru-RU" dirty="0" err="1"/>
            <a:t>руб</a:t>
          </a:r>
          <a:r>
            <a:rPr lang="en-US" dirty="0"/>
            <a:t>.</a:t>
          </a:r>
          <a:endParaRPr lang="ru-RU" dirty="0"/>
        </a:p>
      </dgm:t>
    </dgm:pt>
    <dgm:pt modelId="{67230A39-AB61-4E35-BFA3-72606280FCD8}" type="parTrans" cxnId="{8CA25F5F-2DA8-4DDF-9E3D-E2C6433887F3}">
      <dgm:prSet/>
      <dgm:spPr/>
      <dgm:t>
        <a:bodyPr/>
        <a:lstStyle/>
        <a:p>
          <a:endParaRPr lang="ru-RU"/>
        </a:p>
      </dgm:t>
    </dgm:pt>
    <dgm:pt modelId="{1773CBE1-FF71-48EB-AC44-F548130D11E5}" type="sibTrans" cxnId="{8CA25F5F-2DA8-4DDF-9E3D-E2C6433887F3}">
      <dgm:prSet/>
      <dgm:spPr/>
      <dgm:t>
        <a:bodyPr/>
        <a:lstStyle/>
        <a:p>
          <a:endParaRPr lang="ru-RU"/>
        </a:p>
      </dgm:t>
    </dgm:pt>
    <dgm:pt modelId="{24181A27-180E-42FD-BFCE-F54D895F74E9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dirty="0"/>
            <a:t>SOM</a:t>
          </a:r>
          <a:endParaRPr lang="ru-RU" dirty="0"/>
        </a:p>
        <a:p>
          <a:r>
            <a:rPr lang="ru-RU" dirty="0"/>
            <a:t> 4,2 млн </a:t>
          </a:r>
          <a:r>
            <a:rPr lang="ru-RU" dirty="0" err="1"/>
            <a:t>руб</a:t>
          </a:r>
          <a:r>
            <a:rPr lang="en-US" dirty="0"/>
            <a:t>.</a:t>
          </a:r>
          <a:endParaRPr lang="ru-RU" dirty="0"/>
        </a:p>
      </dgm:t>
    </dgm:pt>
    <dgm:pt modelId="{D7DE96DE-9578-48C8-8C1F-8DA85A5A0261}" type="parTrans" cxnId="{D071BE3A-5CC7-4730-BD7B-5B98B20B3D4A}">
      <dgm:prSet/>
      <dgm:spPr/>
      <dgm:t>
        <a:bodyPr/>
        <a:lstStyle/>
        <a:p>
          <a:endParaRPr lang="ru-RU"/>
        </a:p>
      </dgm:t>
    </dgm:pt>
    <dgm:pt modelId="{36D08E36-D157-4690-8D97-862A996969DC}" type="sibTrans" cxnId="{D071BE3A-5CC7-4730-BD7B-5B98B20B3D4A}">
      <dgm:prSet/>
      <dgm:spPr/>
      <dgm:t>
        <a:bodyPr/>
        <a:lstStyle/>
        <a:p>
          <a:endParaRPr lang="ru-RU"/>
        </a:p>
      </dgm:t>
    </dgm:pt>
    <dgm:pt modelId="{309FCF2A-873F-440B-9519-49D0EA43FE53}" type="pres">
      <dgm:prSet presAssocID="{983717C4-AFA5-4963-B07A-68E4CCB4E21B}" presName="Name0" presStyleCnt="0">
        <dgm:presLayoutVars>
          <dgm:chMax val="7"/>
          <dgm:resizeHandles val="exact"/>
        </dgm:presLayoutVars>
      </dgm:prSet>
      <dgm:spPr/>
    </dgm:pt>
    <dgm:pt modelId="{C102A6AF-266E-4FD9-B450-B53D208C2DC7}" type="pres">
      <dgm:prSet presAssocID="{983717C4-AFA5-4963-B07A-68E4CCB4E21B}" presName="comp1" presStyleCnt="0"/>
      <dgm:spPr/>
    </dgm:pt>
    <dgm:pt modelId="{7C409864-A11C-47B2-A29D-05AB9E02C043}" type="pres">
      <dgm:prSet presAssocID="{983717C4-AFA5-4963-B07A-68E4CCB4E21B}" presName="circle1" presStyleLbl="node1" presStyleIdx="0" presStyleCnt="3"/>
      <dgm:spPr/>
    </dgm:pt>
    <dgm:pt modelId="{7BC0BD63-4725-481C-8B6D-9163CE757501}" type="pres">
      <dgm:prSet presAssocID="{983717C4-AFA5-4963-B07A-68E4CCB4E21B}" presName="c1text" presStyleLbl="node1" presStyleIdx="0" presStyleCnt="3">
        <dgm:presLayoutVars>
          <dgm:bulletEnabled val="1"/>
        </dgm:presLayoutVars>
      </dgm:prSet>
      <dgm:spPr/>
    </dgm:pt>
    <dgm:pt modelId="{43CD7493-F75F-4A81-BB8F-704700FF82A9}" type="pres">
      <dgm:prSet presAssocID="{983717C4-AFA5-4963-B07A-68E4CCB4E21B}" presName="comp2" presStyleCnt="0"/>
      <dgm:spPr/>
    </dgm:pt>
    <dgm:pt modelId="{145C944E-7586-42F6-AAED-AE86645C99D6}" type="pres">
      <dgm:prSet presAssocID="{983717C4-AFA5-4963-B07A-68E4CCB4E21B}" presName="circle2" presStyleLbl="node1" presStyleIdx="1" presStyleCnt="3"/>
      <dgm:spPr/>
    </dgm:pt>
    <dgm:pt modelId="{1EF31ED4-C99F-48B9-AB00-9CC8FBAA78BD}" type="pres">
      <dgm:prSet presAssocID="{983717C4-AFA5-4963-B07A-68E4CCB4E21B}" presName="c2text" presStyleLbl="node1" presStyleIdx="1" presStyleCnt="3">
        <dgm:presLayoutVars>
          <dgm:bulletEnabled val="1"/>
        </dgm:presLayoutVars>
      </dgm:prSet>
      <dgm:spPr/>
    </dgm:pt>
    <dgm:pt modelId="{B4417B65-7482-44EC-A652-C2C529F020B6}" type="pres">
      <dgm:prSet presAssocID="{983717C4-AFA5-4963-B07A-68E4CCB4E21B}" presName="comp3" presStyleCnt="0"/>
      <dgm:spPr/>
    </dgm:pt>
    <dgm:pt modelId="{B0FA0FA3-50F0-4DA6-89F4-4C561EA5B0E0}" type="pres">
      <dgm:prSet presAssocID="{983717C4-AFA5-4963-B07A-68E4CCB4E21B}" presName="circle3" presStyleLbl="node1" presStyleIdx="2" presStyleCnt="3"/>
      <dgm:spPr/>
    </dgm:pt>
    <dgm:pt modelId="{19B8D8E7-72E1-4DAB-94E7-2C9117A026CC}" type="pres">
      <dgm:prSet presAssocID="{983717C4-AFA5-4963-B07A-68E4CCB4E21B}" presName="c3text" presStyleLbl="node1" presStyleIdx="2" presStyleCnt="3">
        <dgm:presLayoutVars>
          <dgm:bulletEnabled val="1"/>
        </dgm:presLayoutVars>
      </dgm:prSet>
      <dgm:spPr/>
    </dgm:pt>
  </dgm:ptLst>
  <dgm:cxnLst>
    <dgm:cxn modelId="{D071BE3A-5CC7-4730-BD7B-5B98B20B3D4A}" srcId="{983717C4-AFA5-4963-B07A-68E4CCB4E21B}" destId="{24181A27-180E-42FD-BFCE-F54D895F74E9}" srcOrd="2" destOrd="0" parTransId="{D7DE96DE-9578-48C8-8C1F-8DA85A5A0261}" sibTransId="{36D08E36-D157-4690-8D97-862A996969DC}"/>
    <dgm:cxn modelId="{8CA25F5F-2DA8-4DDF-9E3D-E2C6433887F3}" srcId="{983717C4-AFA5-4963-B07A-68E4CCB4E21B}" destId="{4C5FB986-F850-48C3-A82F-ED423FF5A8DC}" srcOrd="1" destOrd="0" parTransId="{67230A39-AB61-4E35-BFA3-72606280FCD8}" sibTransId="{1773CBE1-FF71-48EB-AC44-F548130D11E5}"/>
    <dgm:cxn modelId="{26A60F65-526B-491B-AF62-B1618FAEDA21}" type="presOf" srcId="{24181A27-180E-42FD-BFCE-F54D895F74E9}" destId="{B0FA0FA3-50F0-4DA6-89F4-4C561EA5B0E0}" srcOrd="0" destOrd="0" presId="urn:microsoft.com/office/officeart/2005/8/layout/venn2"/>
    <dgm:cxn modelId="{2BA3814F-E171-4925-B79F-90CC332002AC}" type="presOf" srcId="{983717C4-AFA5-4963-B07A-68E4CCB4E21B}" destId="{309FCF2A-873F-440B-9519-49D0EA43FE53}" srcOrd="0" destOrd="0" presId="urn:microsoft.com/office/officeart/2005/8/layout/venn2"/>
    <dgm:cxn modelId="{C3D67F54-324F-47EC-998F-DA9048AD50CB}" type="presOf" srcId="{F342BF6D-9D64-412C-AF13-24FA54C6D454}" destId="{7BC0BD63-4725-481C-8B6D-9163CE757501}" srcOrd="1" destOrd="0" presId="urn:microsoft.com/office/officeart/2005/8/layout/venn2"/>
    <dgm:cxn modelId="{70D2AF90-2C23-437B-9E36-D03B446BB077}" type="presOf" srcId="{4C5FB986-F850-48C3-A82F-ED423FF5A8DC}" destId="{1EF31ED4-C99F-48B9-AB00-9CC8FBAA78BD}" srcOrd="1" destOrd="0" presId="urn:microsoft.com/office/officeart/2005/8/layout/venn2"/>
    <dgm:cxn modelId="{9DC5799F-69FC-4C7D-804B-AB4B50F4E741}" type="presOf" srcId="{4C5FB986-F850-48C3-A82F-ED423FF5A8DC}" destId="{145C944E-7586-42F6-AAED-AE86645C99D6}" srcOrd="0" destOrd="0" presId="urn:microsoft.com/office/officeart/2005/8/layout/venn2"/>
    <dgm:cxn modelId="{A3973BB4-FAD7-4AA0-A453-BB6CA89F6D70}" type="presOf" srcId="{F342BF6D-9D64-412C-AF13-24FA54C6D454}" destId="{7C409864-A11C-47B2-A29D-05AB9E02C043}" srcOrd="0" destOrd="0" presId="urn:microsoft.com/office/officeart/2005/8/layout/venn2"/>
    <dgm:cxn modelId="{93FDA9C7-D9C0-4E22-9E5E-FFB916513776}" srcId="{983717C4-AFA5-4963-B07A-68E4CCB4E21B}" destId="{F342BF6D-9D64-412C-AF13-24FA54C6D454}" srcOrd="0" destOrd="0" parTransId="{06D798E6-7769-4999-ACFF-3E59EDA5DFC2}" sibTransId="{D5A994C0-82DF-4C8A-8EEE-494923FB07F8}"/>
    <dgm:cxn modelId="{1F0CBCC8-E667-47F1-B2C4-F0B8C79AB049}" type="presOf" srcId="{24181A27-180E-42FD-BFCE-F54D895F74E9}" destId="{19B8D8E7-72E1-4DAB-94E7-2C9117A026CC}" srcOrd="1" destOrd="0" presId="urn:microsoft.com/office/officeart/2005/8/layout/venn2"/>
    <dgm:cxn modelId="{65723825-B9C5-4632-9946-EA8B4B36838E}" type="presParOf" srcId="{309FCF2A-873F-440B-9519-49D0EA43FE53}" destId="{C102A6AF-266E-4FD9-B450-B53D208C2DC7}" srcOrd="0" destOrd="0" presId="urn:microsoft.com/office/officeart/2005/8/layout/venn2"/>
    <dgm:cxn modelId="{0E2E88B3-6565-4087-98C8-7F33756CF6FB}" type="presParOf" srcId="{C102A6AF-266E-4FD9-B450-B53D208C2DC7}" destId="{7C409864-A11C-47B2-A29D-05AB9E02C043}" srcOrd="0" destOrd="0" presId="urn:microsoft.com/office/officeart/2005/8/layout/venn2"/>
    <dgm:cxn modelId="{EC83163F-3EDD-4796-8B45-478ABE5B98F2}" type="presParOf" srcId="{C102A6AF-266E-4FD9-B450-B53D208C2DC7}" destId="{7BC0BD63-4725-481C-8B6D-9163CE757501}" srcOrd="1" destOrd="0" presId="urn:microsoft.com/office/officeart/2005/8/layout/venn2"/>
    <dgm:cxn modelId="{C6B4B131-5CA7-4E61-8E9E-E1DB4A65C915}" type="presParOf" srcId="{309FCF2A-873F-440B-9519-49D0EA43FE53}" destId="{43CD7493-F75F-4A81-BB8F-704700FF82A9}" srcOrd="1" destOrd="0" presId="urn:microsoft.com/office/officeart/2005/8/layout/venn2"/>
    <dgm:cxn modelId="{59C1654F-74C1-4279-845B-EC56FE4847FE}" type="presParOf" srcId="{43CD7493-F75F-4A81-BB8F-704700FF82A9}" destId="{145C944E-7586-42F6-AAED-AE86645C99D6}" srcOrd="0" destOrd="0" presId="urn:microsoft.com/office/officeart/2005/8/layout/venn2"/>
    <dgm:cxn modelId="{9CFBFF95-0A80-43A9-94DC-1CEFA4002D54}" type="presParOf" srcId="{43CD7493-F75F-4A81-BB8F-704700FF82A9}" destId="{1EF31ED4-C99F-48B9-AB00-9CC8FBAA78BD}" srcOrd="1" destOrd="0" presId="urn:microsoft.com/office/officeart/2005/8/layout/venn2"/>
    <dgm:cxn modelId="{F5D3CB5D-16C9-4C3F-8EFC-F1DE3AFA908E}" type="presParOf" srcId="{309FCF2A-873F-440B-9519-49D0EA43FE53}" destId="{B4417B65-7482-44EC-A652-C2C529F020B6}" srcOrd="2" destOrd="0" presId="urn:microsoft.com/office/officeart/2005/8/layout/venn2"/>
    <dgm:cxn modelId="{D80615C2-CAC0-4937-A3CA-0FA684BC1F3E}" type="presParOf" srcId="{B4417B65-7482-44EC-A652-C2C529F020B6}" destId="{B0FA0FA3-50F0-4DA6-89F4-4C561EA5B0E0}" srcOrd="0" destOrd="0" presId="urn:microsoft.com/office/officeart/2005/8/layout/venn2"/>
    <dgm:cxn modelId="{58768135-B4DC-4708-A426-4FA2B539D8AE}" type="presParOf" srcId="{B4417B65-7482-44EC-A652-C2C529F020B6}" destId="{19B8D8E7-72E1-4DAB-94E7-2C9117A026C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90398-C86C-424F-865B-EDA36BF65E46}">
      <dsp:nvSpPr>
        <dsp:cNvPr id="0" name=""/>
        <dsp:cNvSpPr/>
      </dsp:nvSpPr>
      <dsp:spPr>
        <a:xfrm rot="16200000">
          <a:off x="820" y="727516"/>
          <a:ext cx="5155740" cy="4534009"/>
        </a:xfrm>
        <a:prstGeom prst="downArrow">
          <a:avLst>
            <a:gd name="adj1" fmla="val 50000"/>
            <a:gd name="adj2" fmla="val 35000"/>
          </a:avLst>
        </a:prstGeom>
        <a:solidFill>
          <a:schemeClr val="accent6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Агропромышленный комплекс в России растёт, увеличиваются объемы производства молока в животноводческих комплексах</a:t>
          </a:r>
        </a:p>
      </dsp:txBody>
      <dsp:txXfrm rot="5400000">
        <a:off x="311686" y="1705585"/>
        <a:ext cx="3740557" cy="2577870"/>
      </dsp:txXfrm>
    </dsp:sp>
    <dsp:sp modelId="{775110BE-9CDE-4D79-BD85-A23F280FFF11}">
      <dsp:nvSpPr>
        <dsp:cNvPr id="0" name=""/>
        <dsp:cNvSpPr/>
      </dsp:nvSpPr>
      <dsp:spPr>
        <a:xfrm rot="5400000">
          <a:off x="5455455" y="758605"/>
          <a:ext cx="5155740" cy="4471831"/>
        </a:xfrm>
        <a:prstGeom prst="downArrow">
          <a:avLst>
            <a:gd name="adj1" fmla="val 50000"/>
            <a:gd name="adj2" fmla="val 35000"/>
          </a:avLst>
        </a:prstGeom>
        <a:solidFill>
          <a:schemeClr val="accent5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Чем больше коров в хозяйстве, тем больше заболеваемость маститом среди КРС*</a:t>
          </a:r>
        </a:p>
      </dsp:txBody>
      <dsp:txXfrm rot="-5400000">
        <a:off x="6579980" y="1705585"/>
        <a:ext cx="3689261" cy="25778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E039F-6310-413C-9A2A-4F9287037BAF}">
      <dsp:nvSpPr>
        <dsp:cNvPr id="0" name=""/>
        <dsp:cNvSpPr/>
      </dsp:nvSpPr>
      <dsp:spPr>
        <a:xfrm>
          <a:off x="0" y="615483"/>
          <a:ext cx="8128000" cy="1673100"/>
        </a:xfrm>
        <a:prstGeom prst="roundRect">
          <a:avLst/>
        </a:prstGeom>
        <a:solidFill>
          <a:schemeClr val="accent5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Одна корова с маститом, способна испортить большие партии молока – в комплексе на 4000 голов, попадание маститного молока способно забраковать партию в 80000 тонн - </a:t>
          </a:r>
          <a:r>
            <a:rPr lang="ru-RU" sz="2800" b="1" kern="1200" dirty="0"/>
            <a:t>2 160 000 </a:t>
          </a:r>
          <a:r>
            <a:rPr lang="ru-RU" sz="2400" b="1" kern="1200" dirty="0"/>
            <a:t>рублей потеряно</a:t>
          </a:r>
          <a:r>
            <a:rPr lang="ru-RU" sz="2400" kern="1200" dirty="0"/>
            <a:t>.</a:t>
          </a:r>
        </a:p>
      </dsp:txBody>
      <dsp:txXfrm>
        <a:off x="81674" y="697157"/>
        <a:ext cx="7964652" cy="1509752"/>
      </dsp:txXfrm>
    </dsp:sp>
    <dsp:sp modelId="{35C7CF0A-C10B-43E3-8E58-3A7E83EF0AE6}">
      <dsp:nvSpPr>
        <dsp:cNvPr id="0" name=""/>
        <dsp:cNvSpPr/>
      </dsp:nvSpPr>
      <dsp:spPr>
        <a:xfrm>
          <a:off x="0" y="3007683"/>
          <a:ext cx="81280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5100" kern="1200"/>
        </a:p>
      </dsp:txBody>
      <dsp:txXfrm>
        <a:off x="0" y="3007683"/>
        <a:ext cx="8128000" cy="1076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09864-A11C-47B2-A29D-05AB9E02C043}">
      <dsp:nvSpPr>
        <dsp:cNvPr id="0" name=""/>
        <dsp:cNvSpPr/>
      </dsp:nvSpPr>
      <dsp:spPr>
        <a:xfrm>
          <a:off x="1354666" y="0"/>
          <a:ext cx="5418667" cy="5418667"/>
        </a:xfrm>
        <a:prstGeom prst="ellipse">
          <a:avLst/>
        </a:prstGeom>
        <a:solidFill>
          <a:schemeClr val="tx1">
            <a:lumMod val="85000"/>
            <a:lumOff val="15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TAM</a:t>
          </a:r>
          <a:endParaRPr lang="ru-RU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480</a:t>
          </a:r>
          <a:r>
            <a:rPr lang="ru-RU" sz="1600" kern="1200" dirty="0"/>
            <a:t> млн </a:t>
          </a:r>
          <a:r>
            <a:rPr lang="ru-RU" sz="1600" kern="1200" dirty="0" err="1"/>
            <a:t>руб</a:t>
          </a:r>
          <a:r>
            <a:rPr lang="en-US" sz="1600" kern="1200" dirty="0"/>
            <a:t>.</a:t>
          </a:r>
          <a:endParaRPr lang="ru-RU" sz="1600" kern="1200" dirty="0"/>
        </a:p>
      </dsp:txBody>
      <dsp:txXfrm>
        <a:off x="3117087" y="270933"/>
        <a:ext cx="1893824" cy="812800"/>
      </dsp:txXfrm>
    </dsp:sp>
    <dsp:sp modelId="{145C944E-7586-42F6-AAED-AE86645C99D6}">
      <dsp:nvSpPr>
        <dsp:cNvPr id="0" name=""/>
        <dsp:cNvSpPr/>
      </dsp:nvSpPr>
      <dsp:spPr>
        <a:xfrm>
          <a:off x="2031999" y="1354666"/>
          <a:ext cx="4064000" cy="4064000"/>
        </a:xfrm>
        <a:prstGeom prst="ellipse">
          <a:avLst/>
        </a:prstGeom>
        <a:solidFill>
          <a:schemeClr val="accent1">
            <a:lumMod val="25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SAM</a:t>
          </a:r>
          <a:endParaRPr lang="ru-RU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84,2 млн </a:t>
          </a:r>
          <a:r>
            <a:rPr lang="ru-RU" sz="1600" kern="1200" dirty="0" err="1"/>
            <a:t>руб</a:t>
          </a:r>
          <a:r>
            <a:rPr lang="en-US" sz="1600" kern="1200" dirty="0"/>
            <a:t>.</a:t>
          </a:r>
          <a:endParaRPr lang="ru-RU" sz="1600" kern="1200" dirty="0"/>
        </a:p>
      </dsp:txBody>
      <dsp:txXfrm>
        <a:off x="3117087" y="1608666"/>
        <a:ext cx="1893824" cy="762000"/>
      </dsp:txXfrm>
    </dsp:sp>
    <dsp:sp modelId="{B0FA0FA3-50F0-4DA6-89F4-4C561EA5B0E0}">
      <dsp:nvSpPr>
        <dsp:cNvPr id="0" name=""/>
        <dsp:cNvSpPr/>
      </dsp:nvSpPr>
      <dsp:spPr>
        <a:xfrm>
          <a:off x="2709333" y="2709333"/>
          <a:ext cx="2709333" cy="2709333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SOM</a:t>
          </a:r>
          <a:endParaRPr lang="ru-RU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 4,2 млн </a:t>
          </a:r>
          <a:r>
            <a:rPr lang="ru-RU" sz="1600" kern="1200" dirty="0" err="1"/>
            <a:t>руб</a:t>
          </a:r>
          <a:r>
            <a:rPr lang="en-US" sz="1600" kern="1200" dirty="0"/>
            <a:t>.</a:t>
          </a:r>
          <a:endParaRPr lang="ru-RU" sz="1600" kern="1200" dirty="0"/>
        </a:p>
      </dsp:txBody>
      <dsp:txXfrm>
        <a:off x="3106105" y="3386666"/>
        <a:ext cx="1915788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11A99-32C0-4C2A-B144-2F5230DA40F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14733-B936-400F-A15B-6EB2137375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80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4733-B936-400F-A15B-6EB21373758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701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4733-B936-400F-A15B-6EB21373758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3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58826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407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09814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521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52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78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19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5110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6897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361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998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CE1C7D6-2B31-4768-B6B5-B053C9EC9413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52374E80-785D-4588-977B-4F0A668F395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4917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48978F-68D9-B70A-6D22-1EF056A63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247" y="0"/>
            <a:ext cx="3950985" cy="384431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848389-7E93-0E25-3371-831D103EB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6" y="3450284"/>
            <a:ext cx="8361229" cy="2098226"/>
          </a:xfrm>
        </p:spPr>
        <p:txBody>
          <a:bodyPr/>
          <a:lstStyle/>
          <a:p>
            <a:r>
              <a:rPr lang="ru-RU" sz="3600" dirty="0"/>
              <a:t>Автоматический анализатор молока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F323FA-9896-3AB9-45C5-40F2DACD55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«Светоч»</a:t>
            </a:r>
          </a:p>
        </p:txBody>
      </p:sp>
    </p:spTree>
    <p:extLst>
      <p:ext uri="{BB962C8B-B14F-4D97-AF65-F5344CB8AC3E}">
        <p14:creationId xmlns:p14="http://schemas.microsoft.com/office/powerpoint/2010/main" val="2508114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5F882-ECF5-4FDD-61E6-989471C7C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Актуальность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E6A0F6-DE46-CE9E-736A-E2278D813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362" y="2467273"/>
            <a:ext cx="1975275" cy="1923454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1E3F205-D0F2-3D06-111B-8E5D25C4C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9107395"/>
              </p:ext>
            </p:extLst>
          </p:nvPr>
        </p:nvGraphicFramePr>
        <p:xfrm>
          <a:off x="789992" y="434478"/>
          <a:ext cx="10612016" cy="5989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5EFA2BC-F818-50A5-82E0-6A0A91D4A879}"/>
              </a:ext>
            </a:extLst>
          </p:cNvPr>
          <p:cNvSpPr txBox="1"/>
          <p:nvPr/>
        </p:nvSpPr>
        <p:spPr>
          <a:xfrm>
            <a:off x="789992" y="4858961"/>
            <a:ext cx="310709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dirty="0">
                <a:effectLst/>
                <a:latin typeface="Lab Grotesque"/>
              </a:rPr>
              <a:t>С 2024 года Минсельхоз России введет новые механизмы господдержки производителей молока, что позволит к 2030 году достичь самообеспеченности молоком не менее </a:t>
            </a:r>
            <a:r>
              <a:rPr lang="ru-RU" sz="1400" b="1" i="0" dirty="0">
                <a:effectLst/>
                <a:latin typeface="Lab Grotesque"/>
              </a:rPr>
              <a:t>90%</a:t>
            </a:r>
            <a:r>
              <a:rPr lang="ru-RU" sz="1400" b="0" i="0" dirty="0">
                <a:effectLst/>
                <a:latin typeface="Lab Grotesque"/>
              </a:rPr>
              <a:t> (в 2022 году — </a:t>
            </a:r>
            <a:r>
              <a:rPr lang="ru-RU" sz="1400" b="1" i="0" dirty="0">
                <a:effectLst/>
                <a:latin typeface="Lab Grotesque"/>
              </a:rPr>
              <a:t>84,3%</a:t>
            </a:r>
            <a:r>
              <a:rPr lang="ru-RU" sz="1400" b="0" i="0" dirty="0">
                <a:effectLst/>
                <a:latin typeface="Lab Grotesque"/>
              </a:rPr>
              <a:t>).</a:t>
            </a:r>
            <a:endParaRPr lang="ru-RU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E63AFD-36FE-A45E-3E33-BD0B7D3434B1}"/>
              </a:ext>
            </a:extLst>
          </p:cNvPr>
          <p:cNvSpPr txBox="1"/>
          <p:nvPr/>
        </p:nvSpPr>
        <p:spPr>
          <a:xfrm>
            <a:off x="8294916" y="4858961"/>
            <a:ext cx="29453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*По данным Росстата  С 2018 по 2019 годы общий процент заболеваемости маститов по Ростовской области был </a:t>
            </a:r>
            <a:r>
              <a:rPr lang="ru-RU" sz="1400" b="1" dirty="0"/>
              <a:t>26 %</a:t>
            </a:r>
            <a:r>
              <a:rPr lang="ru-RU" sz="1400" dirty="0"/>
              <a:t>. В 2020 году процент заболеваемости вырос еще на </a:t>
            </a:r>
            <a:r>
              <a:rPr lang="ru-RU" sz="1400" b="1" dirty="0"/>
              <a:t>8 %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512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A41EF1B-804B-757C-494A-9135B74EEC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296241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129365-CD3C-A69D-B76C-0858D8CA31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8788" y="4012164"/>
            <a:ext cx="2383212" cy="2845836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E77775D-1EDF-78B3-17D4-B148EBE62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Проблема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FF8432-4D12-1382-0275-E613A422F6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2800" y="0"/>
            <a:ext cx="1203924" cy="117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70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7B9CF2-7AE0-5F95-81AC-7CED53958AAF}"/>
              </a:ext>
            </a:extLst>
          </p:cNvPr>
          <p:cNvSpPr txBox="1"/>
          <p:nvPr/>
        </p:nvSpPr>
        <p:spPr>
          <a:xfrm>
            <a:off x="1796142" y="1304754"/>
            <a:ext cx="875211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Наш Анализатор молока «Светоч» работающий на основе закона преломления света в молочной среде. Специализируется на большом объеме проходящего сквозь него.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8377E6-94BF-B4B6-979F-4FDB799F0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615" y="2597416"/>
            <a:ext cx="8132769" cy="2334970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C396FC6-4029-51CA-A4B3-C023385D7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Решение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DF8ED2-D7EC-9A79-F669-A0CEC0FE8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1201016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45FB5-424C-AE63-CE0E-C1C95706C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31559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Как «Светоч» работает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2781D3-C538-4C28-AAF7-002535E53369}"/>
              </a:ext>
            </a:extLst>
          </p:cNvPr>
          <p:cNvSpPr txBox="1"/>
          <p:nvPr/>
        </p:nvSpPr>
        <p:spPr>
          <a:xfrm>
            <a:off x="6668957" y="855721"/>
            <a:ext cx="5742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Свет, проходя сквозь воздух, стекло и воду имеет разную степень отклонения от своего изначального пути. Чем плотнее или </a:t>
            </a:r>
            <a:r>
              <a:rPr lang="ru-RU" sz="1600" dirty="0" err="1"/>
              <a:t>разреженнее</a:t>
            </a:r>
            <a:r>
              <a:rPr lang="ru-RU" sz="1600" dirty="0"/>
              <a:t> среда, тем больше отклонение.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6BDE14-88ED-DD85-7D1B-0F8548EA8780}"/>
              </a:ext>
            </a:extLst>
          </p:cNvPr>
          <p:cNvSpPr txBox="1"/>
          <p:nvPr/>
        </p:nvSpPr>
        <p:spPr>
          <a:xfrm>
            <a:off x="793101" y="855721"/>
            <a:ext cx="423609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Найдя плотность молока и взяв её за эталон, мы способны находить изменения в молоке. Молоко поступает в анализатор – прозрачный цилиндр просвечивается светом в определенной конфигурации. При мастите или других болезнях влияющих на плотность молока свет отклонится от эталонного значения и будет запечатлён на световом датчике.</a:t>
            </a:r>
          </a:p>
          <a:p>
            <a:r>
              <a:rPr lang="ru-RU" sz="1600" dirty="0"/>
              <a:t>Благодаря особенностям анализатора – системе клапанов, найденное бракованное молоко будет стекать в отдельный резервуар и будет произведено звуковое оповещение, а здоровое найдёт своё место в общей системе хранения, после проводится автоматическая промывка.</a:t>
            </a:r>
          </a:p>
          <a:p>
            <a:r>
              <a:rPr lang="ru-RU" sz="1600" dirty="0"/>
              <a:t>Анализатор устанавливается на нижнюю часть панели доильного аппарата. Каждая чашечка установки соединяется со своим резервуаром в анализаторе.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011013-269E-032D-E314-0A3D0507D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368" y="1817459"/>
            <a:ext cx="6484775" cy="486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84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444D5-7CF4-4227-9576-36A64E932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550" y="333375"/>
            <a:ext cx="9601200" cy="1485900"/>
          </a:xfrm>
        </p:spPr>
        <p:txBody>
          <a:bodyPr/>
          <a:lstStyle/>
          <a:p>
            <a:pPr algn="ctr"/>
            <a:r>
              <a:rPr lang="ru-RU" dirty="0"/>
              <a:t>Анализ рынка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8D6EB35-E8B2-598B-8A92-80C601044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788" y="1428750"/>
            <a:ext cx="4579776" cy="3581400"/>
          </a:xfrm>
        </p:spPr>
        <p:txBody>
          <a:bodyPr>
            <a:normAutofit/>
          </a:bodyPr>
          <a:lstStyle/>
          <a:p>
            <a:r>
              <a:rPr lang="ru-RU" dirty="0"/>
              <a:t>В России более 1200 молочных ферм.</a:t>
            </a:r>
          </a:p>
          <a:p>
            <a:r>
              <a:rPr lang="ru-RU" dirty="0"/>
              <a:t>На больших животноводческих комплексах (от 3000 голов) может быть от 2х «Каруселей». </a:t>
            </a:r>
            <a:endParaRPr lang="en-US" dirty="0"/>
          </a:p>
          <a:p>
            <a:r>
              <a:rPr lang="ru-RU" dirty="0"/>
              <a:t>На одну «Карусель» нужно установить 40 анализаторов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CDDDB1-A4D6-F9BA-6C13-45A11A769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0984" y="0"/>
            <a:ext cx="1201016" cy="1170533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53711B8-82C1-2EE0-5470-54EA0E6E21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89093"/>
              </p:ext>
            </p:extLst>
          </p:nvPr>
        </p:nvGraphicFramePr>
        <p:xfrm>
          <a:off x="4383314" y="11705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68223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0B87F-C264-999A-6249-162A485D8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7262"/>
            <a:ext cx="9601200" cy="1485900"/>
          </a:xfrm>
        </p:spPr>
        <p:txBody>
          <a:bodyPr/>
          <a:lstStyle/>
          <a:p>
            <a:pPr algn="ctr"/>
            <a:r>
              <a:rPr lang="ru-RU" dirty="0"/>
              <a:t>Конкуренты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8584E36-06B7-483B-2FC8-192D10174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471571"/>
              </p:ext>
            </p:extLst>
          </p:nvPr>
        </p:nvGraphicFramePr>
        <p:xfrm>
          <a:off x="782217" y="998376"/>
          <a:ext cx="11263602" cy="54837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77267">
                  <a:extLst>
                    <a:ext uri="{9D8B030D-6E8A-4147-A177-3AD203B41FA5}">
                      <a16:colId xmlns:a16="http://schemas.microsoft.com/office/drawing/2014/main" val="3751231617"/>
                    </a:ext>
                  </a:extLst>
                </a:gridCol>
                <a:gridCol w="1877267">
                  <a:extLst>
                    <a:ext uri="{9D8B030D-6E8A-4147-A177-3AD203B41FA5}">
                      <a16:colId xmlns:a16="http://schemas.microsoft.com/office/drawing/2014/main" val="348728159"/>
                    </a:ext>
                  </a:extLst>
                </a:gridCol>
                <a:gridCol w="1877267">
                  <a:extLst>
                    <a:ext uri="{9D8B030D-6E8A-4147-A177-3AD203B41FA5}">
                      <a16:colId xmlns:a16="http://schemas.microsoft.com/office/drawing/2014/main" val="2601978654"/>
                    </a:ext>
                  </a:extLst>
                </a:gridCol>
                <a:gridCol w="1877267">
                  <a:extLst>
                    <a:ext uri="{9D8B030D-6E8A-4147-A177-3AD203B41FA5}">
                      <a16:colId xmlns:a16="http://schemas.microsoft.com/office/drawing/2014/main" val="1721840964"/>
                    </a:ext>
                  </a:extLst>
                </a:gridCol>
                <a:gridCol w="1877267">
                  <a:extLst>
                    <a:ext uri="{9D8B030D-6E8A-4147-A177-3AD203B41FA5}">
                      <a16:colId xmlns:a16="http://schemas.microsoft.com/office/drawing/2014/main" val="1120459535"/>
                    </a:ext>
                  </a:extLst>
                </a:gridCol>
                <a:gridCol w="1877267">
                  <a:extLst>
                    <a:ext uri="{9D8B030D-6E8A-4147-A177-3AD203B41FA5}">
                      <a16:colId xmlns:a16="http://schemas.microsoft.com/office/drawing/2014/main" val="3133150089"/>
                    </a:ext>
                  </a:extLst>
                </a:gridCol>
              </a:tblGrid>
              <a:tr h="940924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прибора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FF00"/>
                          </a:solidFill>
                        </a:rPr>
                        <a:t>«Светоч»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«</a:t>
                      </a:r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Милтек-3</a:t>
                      </a:r>
                      <a:r>
                        <a:rPr lang="ru-RU" dirty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«</a:t>
                      </a:r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МАСТИТОН</a:t>
                      </a:r>
                      <a:r>
                        <a:rPr lang="ru-RU" dirty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«</a:t>
                      </a:r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Мастит-Тест</a:t>
                      </a:r>
                      <a:r>
                        <a:rPr lang="ru-RU" dirty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«</a:t>
                      </a:r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Милтек-1</a:t>
                      </a:r>
                      <a:r>
                        <a:rPr lang="ru-RU" dirty="0"/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184401"/>
                  </a:ext>
                </a:extLst>
              </a:tr>
              <a:tr h="1135700">
                <a:tc>
                  <a:txBody>
                    <a:bodyPr/>
                    <a:lstStyle/>
                    <a:p>
                      <a:r>
                        <a:rPr lang="ru-RU" dirty="0"/>
                        <a:t>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18750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15700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13100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74179"/>
                  </a:ext>
                </a:extLst>
              </a:tr>
              <a:tr h="1135700">
                <a:tc>
                  <a:txBody>
                    <a:bodyPr/>
                    <a:lstStyle/>
                    <a:p>
                      <a:r>
                        <a:rPr lang="ru-RU" dirty="0"/>
                        <a:t>Использует реагенты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41677"/>
                  </a:ext>
                </a:extLst>
              </a:tr>
              <a:tr h="1135700">
                <a:tc>
                  <a:txBody>
                    <a:bodyPr/>
                    <a:lstStyle/>
                    <a:p>
                      <a:r>
                        <a:rPr lang="ru-RU" dirty="0"/>
                        <a:t>Время анализа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 сек.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 сек.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 сек.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 мин.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 сек.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66059"/>
                  </a:ext>
                </a:extLst>
              </a:tr>
              <a:tr h="1135700">
                <a:tc>
                  <a:txBody>
                    <a:bodyPr/>
                    <a:lstStyle/>
                    <a:p>
                      <a:r>
                        <a:rPr lang="ru-RU" dirty="0"/>
                        <a:t>Система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Проточная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Стационарная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Переносной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Переносной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Переносной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885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584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215" y="600381"/>
            <a:ext cx="2101232" cy="2170417"/>
          </a:xfrm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r>
              <a:rPr lang="ru-RU" sz="2700" b="1" dirty="0"/>
              <a:t>Ключевые партнеры</a:t>
            </a:r>
            <a:br>
              <a:rPr lang="ru-RU" sz="2700" b="1" dirty="0"/>
            </a:br>
            <a:r>
              <a:rPr lang="ru-RU" sz="1800" dirty="0"/>
              <a:t>Агрохолдинги</a:t>
            </a:r>
            <a:br>
              <a:rPr lang="ru-RU" sz="1800" dirty="0"/>
            </a:br>
            <a:r>
              <a:rPr lang="ru-RU" sz="1800" dirty="0"/>
              <a:t>Животноводческие комплексы</a:t>
            </a:r>
            <a:br>
              <a:rPr lang="ru-RU" sz="1800" dirty="0"/>
            </a:br>
            <a:r>
              <a:rPr lang="ru-RU" sz="1800" dirty="0"/>
              <a:t>Изготовители доильных аппаратов</a:t>
            </a:r>
            <a:br>
              <a:rPr lang="ru-RU" sz="1800" dirty="0"/>
            </a:br>
            <a:br>
              <a:rPr lang="ru-RU" sz="1800" dirty="0"/>
            </a:br>
            <a:endParaRPr lang="ru-RU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4463079" y="0"/>
            <a:ext cx="2826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Бизнес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модель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983" y="600381"/>
            <a:ext cx="204004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Ключевые виды деятельности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Изготовление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Продажа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Franklin Gothic Book" panose="020B0503020102020204"/>
              </a:rPr>
              <a:t>Калибровка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67052" y="2571750"/>
            <a:ext cx="2000223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Ключевые ресурсы</a:t>
            </a:r>
          </a:p>
          <a:p>
            <a:pPr marL="277109" marR="0" lvl="0" indent="-277109" algn="l" defTabSz="27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600" spc="-1" dirty="0">
                <a:solidFill>
                  <a:srgbClr val="000000"/>
                </a:solidFill>
              </a:rPr>
              <a:t>Финансы на разработку и производство</a:t>
            </a:r>
          </a:p>
          <a:p>
            <a:pPr marL="277109" marR="0" lvl="0" indent="-277109" algn="l" defTabSz="27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600" spc="-1" dirty="0">
                <a:solidFill>
                  <a:srgbClr val="000000"/>
                </a:solidFill>
              </a:rPr>
              <a:t>Трудовые выплаты</a:t>
            </a:r>
          </a:p>
          <a:p>
            <a:pPr marL="277109" marR="0" lvl="0" indent="-277109" algn="l" defTabSz="27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600" spc="-1" dirty="0">
                <a:solidFill>
                  <a:srgbClr val="000000"/>
                </a:solidFill>
              </a:rPr>
              <a:t>Патент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5560" y="600381"/>
            <a:ext cx="2040041" cy="2369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Ценностные предложения</a:t>
            </a:r>
          </a:p>
          <a:p>
            <a:pPr marL="342900" marR="0" lvl="0" indent="-342900" algn="l" defTabSz="27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Исключение брака молока</a:t>
            </a:r>
          </a:p>
          <a:p>
            <a:pPr marL="342900" marR="0" lvl="0" indent="-342900" algn="l" defTabSz="27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Простота в использовании</a:t>
            </a:r>
          </a:p>
          <a:p>
            <a:pPr marL="342900" marR="0" lvl="0" indent="-342900" algn="l" defTabSz="27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600" spc="-1" dirty="0">
                <a:solidFill>
                  <a:srgbClr val="000000"/>
                </a:solidFill>
                <a:latin typeface="+mj-lt"/>
              </a:rPr>
              <a:t>Быстрый анализ</a:t>
            </a:r>
          </a:p>
          <a:p>
            <a:pPr marL="0" marR="0" lvl="0" indent="0" algn="l" defTabSz="27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84068" y="554807"/>
            <a:ext cx="2826415" cy="291567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Взаимоотношения с клиентами</a:t>
            </a:r>
          </a:p>
          <a:p>
            <a:pPr marL="0" marR="0" lvl="0" indent="0" algn="l" defTabSz="277109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4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Arial"/>
                <a:cs typeface="+mn-cs"/>
              </a:rPr>
              <a:t>Социальные сети</a:t>
            </a:r>
          </a:p>
          <a:p>
            <a:pPr marL="0" marR="0" lvl="0" indent="0" algn="l" defTabSz="277109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4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Собственный сайт.</a:t>
            </a:r>
          </a:p>
          <a:p>
            <a:pPr marL="0" marR="0" lvl="0" indent="0" algn="l" defTabSz="277109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4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Маркет-плейсы</a:t>
            </a: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.</a:t>
            </a:r>
          </a:p>
          <a:p>
            <a:pPr marL="0" marR="0" lvl="0" indent="0" algn="l" defTabSz="277109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4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Участие в </a:t>
            </a:r>
            <a:r>
              <a:rPr kumimoji="0" lang="ru-RU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агро</a:t>
            </a: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-мероприятиях, выставках</a:t>
            </a:r>
          </a:p>
          <a:p>
            <a:pPr marL="0" marR="0" lvl="0" indent="0" algn="l" defTabSz="277109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4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Продвижение через спец-СМИ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4068" y="3478346"/>
            <a:ext cx="282641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Каналы сбыта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Собственный сайт.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Партнеры.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10483" y="554807"/>
            <a:ext cx="2520989" cy="20928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Потребительский сегмент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Корпоративная B2B продажа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Агрохолдинги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Животноводческие комплексы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9817" y="5333424"/>
            <a:ext cx="553162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Структура издержек</a:t>
            </a:r>
          </a:p>
          <a:p>
            <a:pPr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Расходы на</a:t>
            </a:r>
            <a:r>
              <a:rPr lang="ru-RU" sz="1600" dirty="0">
                <a:solidFill>
                  <a:prstClr val="black"/>
                </a:solidFill>
                <a:latin typeface="Franklin Gothic Book" panose="020B0503020102020204"/>
              </a:rPr>
              <a:t> и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зготовление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анализатора.</a:t>
            </a:r>
          </a:p>
          <a:p>
            <a:pPr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Расходы на реализацию.</a:t>
            </a:r>
          </a:p>
          <a:p>
            <a:pPr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Расходы на рекламу.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5030" y="5333424"/>
            <a:ext cx="5641909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Потоки поступления доходов</a:t>
            </a:r>
          </a:p>
          <a:p>
            <a:pPr marL="0" marR="0" lvl="0" indent="0" algn="l" defTabSz="27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Arial"/>
                <a:cs typeface="+mn-cs"/>
              </a:rPr>
              <a:t>Продажа.</a:t>
            </a:r>
          </a:p>
          <a:p>
            <a:pPr marL="0" marR="0" lvl="0" indent="0" algn="l" defTabSz="27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Услуга калибровки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717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7B5D0-2CCE-0EB4-9AB1-300420FE3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Финансовый план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ED17DA-6064-069F-72AF-3118B336F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28749"/>
            <a:ext cx="9601200" cy="511200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Розничная стоимость анализатора </a:t>
            </a:r>
            <a:r>
              <a:rPr lang="ru-RU" sz="2200" b="1" dirty="0"/>
              <a:t>11000</a:t>
            </a:r>
            <a:r>
              <a:rPr lang="ru-RU" dirty="0"/>
              <a:t> рублей</a:t>
            </a:r>
          </a:p>
          <a:p>
            <a:r>
              <a:rPr lang="ru-RU" dirty="0"/>
              <a:t>Первоначальная инвестиция (Изготовление 10 анализаторов, мастер-шаблон, патент) = </a:t>
            </a:r>
            <a:r>
              <a:rPr lang="ru-RU" sz="2200" b="1" dirty="0"/>
              <a:t>184800</a:t>
            </a:r>
            <a:r>
              <a:rPr lang="ru-RU" dirty="0"/>
              <a:t> рублей</a:t>
            </a:r>
          </a:p>
          <a:p>
            <a:r>
              <a:rPr lang="ru-RU" dirty="0"/>
              <a:t>Производство легкой электроники способно собрать продукт за </a:t>
            </a:r>
            <a:r>
              <a:rPr lang="ru-RU" sz="2200" b="1" dirty="0"/>
              <a:t>7480</a:t>
            </a:r>
            <a:r>
              <a:rPr lang="ru-RU" dirty="0"/>
              <a:t> рублей</a:t>
            </a:r>
          </a:p>
          <a:p>
            <a:r>
              <a:rPr lang="ru-RU" dirty="0"/>
              <a:t>В себестоимость входит изготовление, доставка, упаковка, процент дистрибьютору, налоги</a:t>
            </a:r>
          </a:p>
          <a:p>
            <a:r>
              <a:rPr lang="ru-RU" dirty="0"/>
              <a:t>Ежемесячные расходы</a:t>
            </a:r>
          </a:p>
          <a:p>
            <a:pPr marL="0" indent="0">
              <a:buNone/>
            </a:pPr>
            <a:r>
              <a:rPr lang="ru-RU" dirty="0"/>
              <a:t>Затраты на рекламу </a:t>
            </a:r>
            <a:r>
              <a:rPr lang="ru-RU" sz="2200" b="1" dirty="0"/>
              <a:t>3800</a:t>
            </a:r>
            <a:r>
              <a:rPr lang="ru-RU" dirty="0"/>
              <a:t> рублей</a:t>
            </a:r>
          </a:p>
          <a:p>
            <a:pPr marL="0" indent="0">
              <a:buNone/>
            </a:pPr>
            <a:r>
              <a:rPr lang="ru-RU" dirty="0"/>
              <a:t>Затраты на выплаты сотрудникам </a:t>
            </a:r>
            <a:r>
              <a:rPr lang="ru-RU" sz="2200" b="1" dirty="0"/>
              <a:t>40000</a:t>
            </a:r>
            <a:r>
              <a:rPr lang="ru-RU" dirty="0"/>
              <a:t> рублей</a:t>
            </a:r>
          </a:p>
          <a:p>
            <a:pPr marL="0" indent="0">
              <a:buNone/>
            </a:pPr>
            <a:r>
              <a:rPr lang="ru-RU" dirty="0"/>
              <a:t>Затраты на сайт = </a:t>
            </a:r>
            <a:r>
              <a:rPr lang="ru-RU" sz="2200" b="1" dirty="0"/>
              <a:t>2000 </a:t>
            </a:r>
            <a:r>
              <a:rPr lang="ru-RU" dirty="0"/>
              <a:t>рублей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dirty="0"/>
              <a:t>Точка безубыточности в первый месяц начала продаж</a:t>
            </a:r>
          </a:p>
          <a:p>
            <a:r>
              <a:rPr lang="ru-RU" b="1" dirty="0"/>
              <a:t>Возврат инвестиций через 4 месяца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36B736-F0AB-7B49-AEBE-D06658973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0984" y="0"/>
            <a:ext cx="1201016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01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487714-7FB4-48D9-7B42-69FFAAFD9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План развития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2DB02E-FA84-CD22-4717-63E441C43DE3}"/>
              </a:ext>
            </a:extLst>
          </p:cNvPr>
          <p:cNvSpPr txBox="1"/>
          <p:nvPr/>
        </p:nvSpPr>
        <p:spPr>
          <a:xfrm>
            <a:off x="2211355" y="1595534"/>
            <a:ext cx="79216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 хотим отдать изготовление продукта на аутсорсинг производствам электроники и в последствии продавать готовый товар Агрохолдингам и  животноводческим комплексам. </a:t>
            </a:r>
          </a:p>
          <a:p>
            <a:r>
              <a:rPr lang="ru-RU" dirty="0"/>
              <a:t>Необходимый персонал: Секретарь-бухгалтер, дистрибьютор. </a:t>
            </a:r>
          </a:p>
          <a:p>
            <a:r>
              <a:rPr lang="ru-RU" dirty="0"/>
              <a:t>Первое вложение - стоимость десяти анализаторов для испытаний в экспериментальной группе животноводческого комплекса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76C032-DB8A-AD17-A3E2-009673C57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0"/>
            <a:ext cx="1201016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99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4F1861-8EC3-812B-B84F-A7F6D6D4B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0984" y="26048"/>
            <a:ext cx="1201016" cy="1170533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4000500" y="3533774"/>
            <a:ext cx="895350" cy="4667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8450" y="76200"/>
            <a:ext cx="9601200" cy="742950"/>
          </a:xfrm>
        </p:spPr>
        <p:txBody>
          <a:bodyPr/>
          <a:lstStyle/>
          <a:p>
            <a:r>
              <a:rPr lang="ru-RU" dirty="0"/>
              <a:t>Дорожная карта проекта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52500" y="1428749"/>
            <a:ext cx="3048000" cy="52482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2000" dirty="0"/>
              <a:t>Проработка идеи создания анализатора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Анализ рынка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Анализ конкурентов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Участие в акселерационной программе «</a:t>
            </a:r>
            <a:r>
              <a:rPr lang="ru-RU" sz="2000" dirty="0" err="1"/>
              <a:t>Агростарт</a:t>
            </a:r>
            <a:r>
              <a:rPr lang="ru-RU" sz="2000" dirty="0"/>
              <a:t>»</a:t>
            </a:r>
          </a:p>
          <a:p>
            <a:endParaRPr lang="ru-RU" sz="2000" dirty="0"/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38700" y="1428749"/>
            <a:ext cx="3048000" cy="52482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ru-RU" sz="2000" dirty="0"/>
              <a:t>Разработка функционального прототипа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Подача заявки на патент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Разработка сайта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763000" y="1409699"/>
            <a:ext cx="3048000" cy="52482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ru-RU" sz="2000" dirty="0"/>
              <a:t>Тестирование функционального прототипа в полевых условиях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Доработка функционального прототипа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Первые продажи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7886700" y="3533775"/>
            <a:ext cx="895350" cy="4667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933575" y="885825"/>
            <a:ext cx="1024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2023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38700" y="862339"/>
            <a:ext cx="2911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/>
              <a:t>1-2 квартал 2024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82050" y="88582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3-4 квартал 2024</a:t>
            </a:r>
          </a:p>
        </p:txBody>
      </p:sp>
    </p:spTree>
    <p:extLst>
      <p:ext uri="{BB962C8B-B14F-4D97-AF65-F5344CB8AC3E}">
        <p14:creationId xmlns:p14="http://schemas.microsoft.com/office/powerpoint/2010/main" val="3217268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B67A2-1517-49E4-A753-6F567049E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Команда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6DE37B-746E-689D-F8D6-441AA8ABD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801" y="2761861"/>
            <a:ext cx="1793139" cy="17370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AC954E-D443-CAD8-804B-E8FCD147F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318" y="2761861"/>
            <a:ext cx="1737079" cy="17370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A5402C-C711-130A-EEDD-68B3CFF10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8343" y="2761859"/>
            <a:ext cx="1737079" cy="17370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536B45-EC53-4DE8-EC9B-1EADC208D852}"/>
              </a:ext>
            </a:extLst>
          </p:cNvPr>
          <p:cNvSpPr txBox="1"/>
          <p:nvPr/>
        </p:nvSpPr>
        <p:spPr>
          <a:xfrm>
            <a:off x="2340312" y="4592244"/>
            <a:ext cx="179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Лидер команды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97BA24-BD60-B799-BC5C-2F833B7B6AC2}"/>
              </a:ext>
            </a:extLst>
          </p:cNvPr>
          <p:cNvSpPr txBox="1"/>
          <p:nvPr/>
        </p:nvSpPr>
        <p:spPr>
          <a:xfrm>
            <a:off x="5372801" y="4592244"/>
            <a:ext cx="111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Аналитик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F67D10-F576-4507-F7EC-AD81FD96EEA3}"/>
              </a:ext>
            </a:extLst>
          </p:cNvPr>
          <p:cNvSpPr txBox="1"/>
          <p:nvPr/>
        </p:nvSpPr>
        <p:spPr>
          <a:xfrm>
            <a:off x="8433318" y="4592244"/>
            <a:ext cx="1343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Маркетолог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260904-7E85-0688-61EB-170C157ADB98}"/>
              </a:ext>
            </a:extLst>
          </p:cNvPr>
          <p:cNvSpPr txBox="1"/>
          <p:nvPr/>
        </p:nvSpPr>
        <p:spPr>
          <a:xfrm>
            <a:off x="2340312" y="5054882"/>
            <a:ext cx="1765110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Еремеев Семён Юрьевич</a:t>
            </a:r>
          </a:p>
          <a:p>
            <a:r>
              <a:rPr lang="ru-RU" sz="1050" dirty="0"/>
              <a:t>Телефон: 89505754042</a:t>
            </a:r>
          </a:p>
          <a:p>
            <a:r>
              <a:rPr lang="en-US" sz="1050" dirty="0"/>
              <a:t>Email</a:t>
            </a:r>
            <a:r>
              <a:rPr lang="ru-RU" sz="1050" dirty="0"/>
              <a:t>: </a:t>
            </a:r>
            <a:r>
              <a:rPr lang="en-US" sz="1050" dirty="0"/>
              <a:t>enforge0122@gmail.com</a:t>
            </a:r>
            <a:endParaRPr lang="ru-RU" sz="10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D176D8-2F64-20B2-E046-2C95E42FB1D4}"/>
              </a:ext>
            </a:extLst>
          </p:cNvPr>
          <p:cNvSpPr txBox="1"/>
          <p:nvPr/>
        </p:nvSpPr>
        <p:spPr>
          <a:xfrm>
            <a:off x="5372801" y="4961576"/>
            <a:ext cx="1408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Замазий</a:t>
            </a:r>
            <a:r>
              <a:rPr lang="ru-RU" dirty="0"/>
              <a:t> </a:t>
            </a:r>
            <a:r>
              <a:rPr lang="ru-RU" dirty="0" err="1"/>
              <a:t>Арианна</a:t>
            </a:r>
            <a:r>
              <a:rPr lang="ru-RU" dirty="0"/>
              <a:t> Евгеньевна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C8C8F9-B21F-201B-ADA1-300EF24AF951}"/>
              </a:ext>
            </a:extLst>
          </p:cNvPr>
          <p:cNvSpPr txBox="1"/>
          <p:nvPr/>
        </p:nvSpPr>
        <p:spPr>
          <a:xfrm>
            <a:off x="8433318" y="4961576"/>
            <a:ext cx="1343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 </a:t>
            </a:r>
          </a:p>
          <a:p>
            <a:r>
              <a:rPr lang="ru-RU" dirty="0"/>
              <a:t>Илья Вадимович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AADE64-CAA6-3763-7121-25CC755741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0984" y="4665"/>
            <a:ext cx="1201016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42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A07BA-FC9D-002C-CC90-13B9C3131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highlight>
                  <a:srgbClr val="FFFF00"/>
                </a:highlight>
              </a:rPr>
              <a:t>Спасибо за внимание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CA6970C-B93D-87D5-3EF3-7850988702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669" y="2286000"/>
            <a:ext cx="2395061" cy="3581400"/>
          </a:xfrm>
        </p:spPr>
      </p:pic>
    </p:spTree>
    <p:extLst>
      <p:ext uri="{BB962C8B-B14F-4D97-AF65-F5344CB8AC3E}">
        <p14:creationId xmlns:p14="http://schemas.microsoft.com/office/powerpoint/2010/main" val="2604227272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5754</TotalTime>
  <Words>693</Words>
  <Application>Microsoft Office PowerPoint</Application>
  <PresentationFormat>Широкоэкранный</PresentationFormat>
  <Paragraphs>134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Franklin Gothic Book</vt:lpstr>
      <vt:lpstr>Lab Grotesque</vt:lpstr>
      <vt:lpstr>Уголки</vt:lpstr>
      <vt:lpstr>Автоматический анализатор молока</vt:lpstr>
      <vt:lpstr>Актуальность</vt:lpstr>
      <vt:lpstr>Проблема</vt:lpstr>
      <vt:lpstr>Решение</vt:lpstr>
      <vt:lpstr>Как «Светоч» работает ?</vt:lpstr>
      <vt:lpstr>Анализ рынка</vt:lpstr>
      <vt:lpstr>Конкуренты</vt:lpstr>
      <vt:lpstr>Ключевые партнеры Агрохолдинги Животноводческие комплексы Изготовители доильных аппаратов  </vt:lpstr>
      <vt:lpstr>Финансовый план </vt:lpstr>
      <vt:lpstr>План развития</vt:lpstr>
      <vt:lpstr>Дорожная карта проекта</vt:lpstr>
      <vt:lpstr>Команда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Автоматический анализатор молока</dc:title>
  <dc:creator>nooldoom@mail.ru</dc:creator>
  <cp:lastModifiedBy>nooldoom@mail.ru</cp:lastModifiedBy>
  <cp:revision>11</cp:revision>
  <dcterms:created xsi:type="dcterms:W3CDTF">2023-11-26T11:07:25Z</dcterms:created>
  <dcterms:modified xsi:type="dcterms:W3CDTF">2023-12-05T16:53:34Z</dcterms:modified>
</cp:coreProperties>
</file>