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7"/>
  </p:notesMasterIdLst>
  <p:sldIdLst>
    <p:sldId id="309" r:id="rId2"/>
    <p:sldId id="312" r:id="rId3"/>
    <p:sldId id="313" r:id="rId4"/>
    <p:sldId id="314" r:id="rId5"/>
    <p:sldId id="269" r:id="rId6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93" userDrawn="1">
          <p15:clr>
            <a:srgbClr val="A4A3A4"/>
          </p15:clr>
        </p15:guide>
        <p15:guide id="3" orient="horz" pos="150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CAF17"/>
    <a:srgbClr val="9F00FF"/>
    <a:srgbClr val="B5D8E1"/>
    <a:srgbClr val="FD493D"/>
    <a:srgbClr val="FBB3C1"/>
    <a:srgbClr val="FF2F2D"/>
    <a:srgbClr val="8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635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1270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rgbClr val="FFFFFF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/>
      <a:tcStyle>
        <a:tcBdr/>
        <a:fill>
          <a:solidFill>
            <a:srgbClr val="E8EBF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523" autoAdjust="0"/>
    <p:restoredTop sz="94687"/>
  </p:normalViewPr>
  <p:slideViewPr>
    <p:cSldViewPr snapToGrid="0" snapToObjects="1" showGuides="1">
      <p:cViewPr varScale="1">
        <p:scale>
          <a:sx n="104" d="100"/>
          <a:sy n="104" d="100"/>
        </p:scale>
        <p:origin x="616" y="208"/>
      </p:cViewPr>
      <p:guideLst>
        <p:guide orient="horz" pos="2160"/>
        <p:guide pos="393"/>
        <p:guide orient="horz" pos="150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Shape 145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6" name="Shape 146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Calibri"/>
      </a:defRPr>
    </a:lvl1pPr>
    <a:lvl2pPr indent="228600" latinLnBrk="0">
      <a:defRPr sz="1200">
        <a:latin typeface="+mj-lt"/>
        <a:ea typeface="+mj-ea"/>
        <a:cs typeface="+mj-cs"/>
        <a:sym typeface="Calibri"/>
      </a:defRPr>
    </a:lvl2pPr>
    <a:lvl3pPr indent="457200" latinLnBrk="0">
      <a:defRPr sz="1200">
        <a:latin typeface="+mj-lt"/>
        <a:ea typeface="+mj-ea"/>
        <a:cs typeface="+mj-cs"/>
        <a:sym typeface="Calibri"/>
      </a:defRPr>
    </a:lvl3pPr>
    <a:lvl4pPr indent="685800" latinLnBrk="0">
      <a:defRPr sz="1200">
        <a:latin typeface="+mj-lt"/>
        <a:ea typeface="+mj-ea"/>
        <a:cs typeface="+mj-cs"/>
        <a:sym typeface="Calibri"/>
      </a:defRPr>
    </a:lvl4pPr>
    <a:lvl5pPr indent="914400" latinLnBrk="0">
      <a:defRPr sz="1200">
        <a:latin typeface="+mj-lt"/>
        <a:ea typeface="+mj-ea"/>
        <a:cs typeface="+mj-cs"/>
        <a:sym typeface="Calibri"/>
      </a:defRPr>
    </a:lvl5pPr>
    <a:lvl6pPr indent="1143000" latinLnBrk="0">
      <a:defRPr sz="1200">
        <a:latin typeface="+mj-lt"/>
        <a:ea typeface="+mj-ea"/>
        <a:cs typeface="+mj-cs"/>
        <a:sym typeface="Calibri"/>
      </a:defRPr>
    </a:lvl6pPr>
    <a:lvl7pPr indent="1371600" latinLnBrk="0">
      <a:defRPr sz="1200">
        <a:latin typeface="+mj-lt"/>
        <a:ea typeface="+mj-ea"/>
        <a:cs typeface="+mj-cs"/>
        <a:sym typeface="Calibri"/>
      </a:defRPr>
    </a:lvl7pPr>
    <a:lvl8pPr indent="1600200" latinLnBrk="0">
      <a:defRPr sz="1200">
        <a:latin typeface="+mj-lt"/>
        <a:ea typeface="+mj-ea"/>
        <a:cs typeface="+mj-cs"/>
        <a:sym typeface="Calibri"/>
      </a:defRPr>
    </a:lvl8pPr>
    <a:lvl9pPr indent="1828800" latinLnBrk="0">
      <a:defRPr sz="1200">
        <a:latin typeface="+mj-lt"/>
        <a:ea typeface="+mj-ea"/>
        <a:cs typeface="+mj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971729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12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1524000" y="3602037"/>
            <a:ext cx="9144000" cy="1655766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0" algn="ctr">
              <a:buSzTx/>
              <a:buFontTx/>
              <a:buNone/>
              <a:defRPr sz="2400"/>
            </a:lvl2pPr>
            <a:lvl3pPr marL="0" indent="0" algn="ctr">
              <a:buSzTx/>
              <a:buFontTx/>
              <a:buNone/>
              <a:defRPr sz="2400"/>
            </a:lvl3pPr>
            <a:lvl4pPr marL="0" indent="0" algn="ctr">
              <a:buSzTx/>
              <a:buFontTx/>
              <a:buNone/>
              <a:defRPr sz="2400"/>
            </a:lvl4pPr>
            <a:lvl5pPr marL="0" indent="0" algn="ctr">
              <a:buSzTx/>
              <a:buFontTx/>
              <a:buNone/>
              <a:defRPr sz="24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Текст заголовка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21" name="Уровень текста 1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2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30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831850" y="4589462"/>
            <a:ext cx="10515600" cy="1500191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31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Текст 2"/>
          <p:cNvSpPr txBox="1"/>
          <p:nvPr/>
        </p:nvSpPr>
        <p:spPr>
          <a:xfrm>
            <a:off x="510703" y="1925952"/>
            <a:ext cx="6518934" cy="701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sp>
        <p:nvSpPr>
          <p:cNvPr id="39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40" name="Текст 2"/>
          <p:cNvSpPr txBox="1"/>
          <p:nvPr/>
        </p:nvSpPr>
        <p:spPr>
          <a:xfrm>
            <a:off x="6944993" y="3175193"/>
            <a:ext cx="4345769" cy="11582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Плюсы</a:t>
            </a:r>
            <a:endParaRPr sz="1200"/>
          </a:p>
          <a:p>
            <a:pPr>
              <a:defRPr sz="12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120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Минусы</a:t>
            </a:r>
            <a:endParaRPr sz="1200"/>
          </a:p>
          <a:p>
            <a:pPr>
              <a:defRPr sz="12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120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Сомнительные моменты</a:t>
            </a:r>
          </a:p>
        </p:txBody>
      </p:sp>
      <p:sp>
        <p:nvSpPr>
          <p:cNvPr id="41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grpSp>
        <p:nvGrpSpPr>
          <p:cNvPr id="44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42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43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pic>
        <p:nvPicPr>
          <p:cNvPr id="45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48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46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47" name="3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3</a:t>
              </a:r>
            </a:p>
          </p:txBody>
        </p:sp>
      </p:grpSp>
      <p:grpSp>
        <p:nvGrpSpPr>
          <p:cNvPr id="51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49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B5D8E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50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5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Прямоугольник 1"/>
          <p:cNvSpPr/>
          <p:nvPr/>
        </p:nvSpPr>
        <p:spPr>
          <a:xfrm>
            <a:off x="5483225" y="0"/>
            <a:ext cx="6708775" cy="6873241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60" name="Текст 2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pic>
        <p:nvPicPr>
          <p:cNvPr id="61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62" name="Текст 2"/>
          <p:cNvSpPr txBox="1"/>
          <p:nvPr/>
        </p:nvSpPr>
        <p:spPr>
          <a:xfrm>
            <a:off x="6249911" y="227512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1</a:t>
            </a:r>
          </a:p>
        </p:txBody>
      </p:sp>
      <p:sp>
        <p:nvSpPr>
          <p:cNvPr id="63" name="Текст 2"/>
          <p:cNvSpPr txBox="1"/>
          <p:nvPr/>
        </p:nvSpPr>
        <p:spPr>
          <a:xfrm>
            <a:off x="6141718" y="3165168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3</a:t>
            </a:r>
          </a:p>
        </p:txBody>
      </p:sp>
      <p:sp>
        <p:nvSpPr>
          <p:cNvPr id="64" name="Текст 2"/>
          <p:cNvSpPr txBox="1"/>
          <p:nvPr/>
        </p:nvSpPr>
        <p:spPr>
          <a:xfrm>
            <a:off x="9319724" y="1625929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2</a:t>
            </a:r>
          </a:p>
        </p:txBody>
      </p:sp>
      <p:sp>
        <p:nvSpPr>
          <p:cNvPr id="65" name="Текст 2"/>
          <p:cNvSpPr txBox="1"/>
          <p:nvPr/>
        </p:nvSpPr>
        <p:spPr>
          <a:xfrm>
            <a:off x="9832523" y="4088596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4</a:t>
            </a:r>
          </a:p>
        </p:txBody>
      </p:sp>
      <p:sp>
        <p:nvSpPr>
          <p:cNvPr id="66" name="Текст 2"/>
          <p:cNvSpPr txBox="1"/>
          <p:nvPr/>
        </p:nvSpPr>
        <p:spPr>
          <a:xfrm>
            <a:off x="6207392" y="4738556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7" name="Текст 2"/>
          <p:cNvSpPr txBox="1"/>
          <p:nvPr/>
        </p:nvSpPr>
        <p:spPr>
          <a:xfrm>
            <a:off x="6297379" y="1736275"/>
            <a:ext cx="1565012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8" name="Текст 2"/>
          <p:cNvSpPr txBox="1"/>
          <p:nvPr/>
        </p:nvSpPr>
        <p:spPr>
          <a:xfrm>
            <a:off x="9353136" y="3153597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9" name="Текст 2"/>
          <p:cNvSpPr txBox="1"/>
          <p:nvPr/>
        </p:nvSpPr>
        <p:spPr>
          <a:xfrm>
            <a:off x="9901276" y="5614599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70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71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74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72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A24EF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73" name="6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6</a:t>
              </a:r>
            </a:p>
          </p:txBody>
        </p:sp>
      </p:grpSp>
      <p:grpSp>
        <p:nvGrpSpPr>
          <p:cNvPr id="77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75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76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78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79" name="Соединительная линия уступом 2"/>
          <p:cNvSpPr/>
          <p:nvPr/>
        </p:nvSpPr>
        <p:spPr>
          <a:xfrm>
            <a:off x="7111999" y="1187053"/>
            <a:ext cx="2162014" cy="13239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0" name="Соединительная линия уступом 26"/>
          <p:cNvSpPr/>
          <p:nvPr/>
        </p:nvSpPr>
        <p:spPr>
          <a:xfrm rot="10800000" flipV="1">
            <a:off x="7298266" y="2878664"/>
            <a:ext cx="1828805" cy="10668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1" name="Соединительная линия уступом 29"/>
          <p:cNvSpPr/>
          <p:nvPr/>
        </p:nvSpPr>
        <p:spPr>
          <a:xfrm>
            <a:off x="7298266" y="4347023"/>
            <a:ext cx="2319867" cy="8225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Текст 2"/>
          <p:cNvSpPr txBox="1"/>
          <p:nvPr/>
        </p:nvSpPr>
        <p:spPr>
          <a:xfrm>
            <a:off x="498318" y="1526966"/>
            <a:ext cx="9290344" cy="15478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>
            <a:lvl1pPr algn="ctr">
              <a:defRPr sz="72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НАЗВАНИЕ  РАЗДЕЛА</a:t>
            </a:r>
          </a:p>
        </p:txBody>
      </p:sp>
      <p:sp>
        <p:nvSpPr>
          <p:cNvPr id="90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05" name="Текст 2"/>
          <p:cNvSpPr txBox="1"/>
          <p:nvPr/>
        </p:nvSpPr>
        <p:spPr>
          <a:xfrm>
            <a:off x="540509" y="836534"/>
            <a:ext cx="6518934" cy="701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pic>
        <p:nvPicPr>
          <p:cNvPr id="106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aphicFrame>
        <p:nvGraphicFramePr>
          <p:cNvPr id="107" name="Таблица 3"/>
          <p:cNvGraphicFramePr/>
          <p:nvPr/>
        </p:nvGraphicFramePr>
        <p:xfrm>
          <a:off x="623887" y="1633920"/>
          <a:ext cx="10712586" cy="4389600"/>
        </p:xfrm>
        <a:graphic>
          <a:graphicData uri="http://schemas.openxmlformats.org/drawingml/2006/table">
            <a:tbl>
              <a:tblPr firstRow="1">
                <a:tableStyleId>{4C3C2611-4C71-4FC5-86AE-919BDF0F9419}</a:tableStyleId>
              </a:tblPr>
              <a:tblGrid>
                <a:gridCol w="178543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pSp>
        <p:nvGrpSpPr>
          <p:cNvPr id="110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08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09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grpSp>
        <p:nvGrpSpPr>
          <p:cNvPr id="113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111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12" name="4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4</a:t>
              </a:r>
            </a:p>
          </p:txBody>
        </p:sp>
      </p:grpSp>
      <p:grpSp>
        <p:nvGrpSpPr>
          <p:cNvPr id="116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14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115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11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2022-11-09 02.38.22.jpg" descr="2022-11-09 02.38.2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8067" y="-3"/>
            <a:ext cx="4880971" cy="6858004"/>
          </a:xfrm>
          <a:prstGeom prst="rect">
            <a:avLst/>
          </a:prstGeom>
          <a:ln w="12700">
            <a:miter lim="400000"/>
          </a:ln>
        </p:spPr>
      </p:pic>
      <p:pic>
        <p:nvPicPr>
          <p:cNvPr id="125" name="Рисунок 9" descr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126" name="Текст 2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sp>
        <p:nvSpPr>
          <p:cNvPr id="127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128" name="Рисунок 9" descr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31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29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30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grpSp>
        <p:nvGrpSpPr>
          <p:cNvPr id="134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132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33" name="7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7</a:t>
              </a:r>
            </a:p>
          </p:txBody>
        </p:sp>
      </p:grpSp>
      <p:grpSp>
        <p:nvGrpSpPr>
          <p:cNvPr id="137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35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136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138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139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r>
              <a:t>Текст заголовка</a:t>
            </a:r>
          </a:p>
        </p:txBody>
      </p:sp>
      <p:sp>
        <p:nvSpPr>
          <p:cNvPr id="3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lvl1pPr algn="r">
              <a:defRPr sz="1200">
                <a:solidFill>
                  <a:srgbClr val="888888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1234438" marR="0" indent="-320038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Прямоугольник 10"/>
          <p:cNvSpPr/>
          <p:nvPr/>
        </p:nvSpPr>
        <p:spPr>
          <a:xfrm>
            <a:off x="-50390" y="-20380"/>
            <a:ext cx="12343836" cy="6898758"/>
          </a:xfrm>
          <a:prstGeom prst="rect">
            <a:avLst/>
          </a:prstGeom>
          <a:solidFill>
            <a:srgbClr val="9F00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8F00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 dirty="0"/>
          </a:p>
        </p:txBody>
      </p:sp>
      <p:sp>
        <p:nvSpPr>
          <p:cNvPr id="15" name="Прямоугольник">
            <a:extLst>
              <a:ext uri="{FF2B5EF4-FFF2-40B4-BE49-F238E27FC236}">
                <a16:creationId xmlns:a16="http://schemas.microsoft.com/office/drawing/2014/main" id="{52404081-C23B-458B-B2BD-C56D5699789B}"/>
              </a:ext>
            </a:extLst>
          </p:cNvPr>
          <p:cNvSpPr/>
          <p:nvPr/>
        </p:nvSpPr>
        <p:spPr>
          <a:xfrm>
            <a:off x="11269840" y="3443995"/>
            <a:ext cx="1023606" cy="1724677"/>
          </a:xfrm>
          <a:prstGeom prst="rect">
            <a:avLst/>
          </a:prstGeom>
          <a:solidFill>
            <a:srgbClr val="ADDAE3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B5D8E1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50" name="Прямоугольник 13"/>
          <p:cNvSpPr/>
          <p:nvPr/>
        </p:nvSpPr>
        <p:spPr>
          <a:xfrm>
            <a:off x="6527800" y="-20382"/>
            <a:ext cx="4754963" cy="2285863"/>
          </a:xfrm>
          <a:prstGeom prst="rect">
            <a:avLst/>
          </a:prstGeom>
          <a:solidFill>
            <a:srgbClr val="FF2F2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D493D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 dirty="0"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6B54E817-36BD-2103-7561-D27F5D8F11B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2600" y="6148"/>
            <a:ext cx="2659741" cy="2032849"/>
          </a:xfrm>
          <a:prstGeom prst="rect">
            <a:avLst/>
          </a:prstGeom>
        </p:spPr>
      </p:pic>
      <p:sp>
        <p:nvSpPr>
          <p:cNvPr id="11" name="Прямоугольник">
            <a:extLst>
              <a:ext uri="{FF2B5EF4-FFF2-40B4-BE49-F238E27FC236}">
                <a16:creationId xmlns:a16="http://schemas.microsoft.com/office/drawing/2014/main" id="{4D7D9675-1F53-4C62-AFF8-FDB5CAECD734}"/>
              </a:ext>
            </a:extLst>
          </p:cNvPr>
          <p:cNvSpPr/>
          <p:nvPr/>
        </p:nvSpPr>
        <p:spPr>
          <a:xfrm>
            <a:off x="6527800" y="4550023"/>
            <a:ext cx="4754963" cy="2328356"/>
          </a:xfrm>
          <a:prstGeom prst="rect">
            <a:avLst/>
          </a:prstGeom>
          <a:solidFill>
            <a:srgbClr val="FFAC00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CAF17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C93C75E9-CAF8-40B2-ADD8-A28B747B65A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99" t="21304" r="12396" b="10056"/>
          <a:stretch/>
        </p:blipFill>
        <p:spPr>
          <a:xfrm>
            <a:off x="6883558" y="4629433"/>
            <a:ext cx="4017824" cy="2626234"/>
          </a:xfrm>
          <a:prstGeom prst="rect">
            <a:avLst/>
          </a:prstGeom>
        </p:spPr>
      </p:pic>
      <p:sp>
        <p:nvSpPr>
          <p:cNvPr id="16" name="Прямоугольник">
            <a:extLst>
              <a:ext uri="{FF2B5EF4-FFF2-40B4-BE49-F238E27FC236}">
                <a16:creationId xmlns:a16="http://schemas.microsoft.com/office/drawing/2014/main" id="{933E26C1-A6AA-46B2-98AB-A9B28853CBFF}"/>
              </a:ext>
            </a:extLst>
          </p:cNvPr>
          <p:cNvSpPr/>
          <p:nvPr/>
        </p:nvSpPr>
        <p:spPr>
          <a:xfrm>
            <a:off x="11282763" y="-20380"/>
            <a:ext cx="1010683" cy="1719716"/>
          </a:xfrm>
          <a:prstGeom prst="rect">
            <a:avLst/>
          </a:prstGeom>
          <a:solidFill>
            <a:srgbClr val="FFAC00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CAF17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8" name="Прямоугольник 13">
            <a:extLst>
              <a:ext uri="{FF2B5EF4-FFF2-40B4-BE49-F238E27FC236}">
                <a16:creationId xmlns:a16="http://schemas.microsoft.com/office/drawing/2014/main" id="{71D7A6E6-A0AE-4CB9-802E-597CAF9C28F7}"/>
              </a:ext>
            </a:extLst>
          </p:cNvPr>
          <p:cNvSpPr/>
          <p:nvPr/>
        </p:nvSpPr>
        <p:spPr>
          <a:xfrm>
            <a:off x="11278491" y="5153701"/>
            <a:ext cx="1017146" cy="1724678"/>
          </a:xfrm>
          <a:prstGeom prst="rect">
            <a:avLst/>
          </a:prstGeom>
          <a:solidFill>
            <a:srgbClr val="FF2F2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D493D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 dirty="0"/>
          </a:p>
        </p:txBody>
      </p:sp>
      <p:sp>
        <p:nvSpPr>
          <p:cNvPr id="17" name="Прямоугольник 10">
            <a:extLst>
              <a:ext uri="{FF2B5EF4-FFF2-40B4-BE49-F238E27FC236}">
                <a16:creationId xmlns:a16="http://schemas.microsoft.com/office/drawing/2014/main" id="{98D5CBDA-944D-483B-A0BF-F15FC3F46EA7}"/>
              </a:ext>
            </a:extLst>
          </p:cNvPr>
          <p:cNvSpPr/>
          <p:nvPr/>
        </p:nvSpPr>
        <p:spPr>
          <a:xfrm>
            <a:off x="11278492" y="1689328"/>
            <a:ext cx="1010684" cy="1765072"/>
          </a:xfrm>
          <a:prstGeom prst="rect">
            <a:avLst/>
          </a:prstGeom>
          <a:solidFill>
            <a:srgbClr val="9F00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8F00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1" name="Текст 2">
            <a:extLst>
              <a:ext uri="{FF2B5EF4-FFF2-40B4-BE49-F238E27FC236}">
                <a16:creationId xmlns:a16="http://schemas.microsoft.com/office/drawing/2014/main" id="{ECC9C9A2-EC9C-494F-9AF0-8039944A4F15}"/>
              </a:ext>
            </a:extLst>
          </p:cNvPr>
          <p:cNvSpPr txBox="1"/>
          <p:nvPr/>
        </p:nvSpPr>
        <p:spPr>
          <a:xfrm>
            <a:off x="882911" y="2265482"/>
            <a:ext cx="5098380" cy="21236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/>
          <a:p>
            <a:pPr>
              <a:defRPr sz="48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6600" dirty="0"/>
              <a:t>Акселератор</a:t>
            </a:r>
            <a:endParaRPr sz="6600" dirty="0"/>
          </a:p>
          <a:p>
            <a:pPr>
              <a:defRPr sz="48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6600" b="1" dirty="0"/>
              <a:t>МИФИ</a:t>
            </a:r>
            <a:endParaRPr sz="6600" b="1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2AD6BCB-6690-493E-B3D7-3BD95E43C4F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27800" y="2264162"/>
            <a:ext cx="4750691" cy="2285859"/>
          </a:xfrm>
          <a:prstGeom prst="rect">
            <a:avLst/>
          </a:prstGeom>
        </p:spPr>
      </p:pic>
      <p:sp>
        <p:nvSpPr>
          <p:cNvPr id="14" name="Текст 2">
            <a:extLst>
              <a:ext uri="{FF2B5EF4-FFF2-40B4-BE49-F238E27FC236}">
                <a16:creationId xmlns:a16="http://schemas.microsoft.com/office/drawing/2014/main" id="{81D72B44-B10F-47EE-ABA6-2ED6D55454E5}"/>
              </a:ext>
            </a:extLst>
          </p:cNvPr>
          <p:cNvSpPr txBox="1"/>
          <p:nvPr/>
        </p:nvSpPr>
        <p:spPr>
          <a:xfrm>
            <a:off x="6718300" y="3082273"/>
            <a:ext cx="4353674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en-US" sz="3600" dirty="0" err="1">
                <a:solidFill>
                  <a:schemeClr val="tx1"/>
                </a:solidFill>
              </a:rPr>
              <a:t>CarCheck</a:t>
            </a:r>
            <a:endParaRPr sz="3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8826506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97681B8-A84F-4E1D-9528-B15647E71B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49275"/>
          </a:xfrm>
        </p:spPr>
        <p:txBody>
          <a:bodyPr>
            <a:normAutofit/>
          </a:bodyPr>
          <a:lstStyle/>
          <a:p>
            <a:r>
              <a:rPr lang="ru-RU" sz="3200" dirty="0"/>
              <a:t>Описание проекта и технического решения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DAE3E83-AE57-49A7-8F39-A4A5734838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999745"/>
            <a:ext cx="10515600" cy="4681728"/>
          </a:xfrm>
        </p:spPr>
        <p:txBody>
          <a:bodyPr>
            <a:normAutofit/>
          </a:bodyPr>
          <a:lstStyle/>
          <a:p>
            <a:r>
              <a:rPr lang="ru-RU" sz="1400" dirty="0">
                <a:effectLst/>
              </a:rPr>
              <a:t>Проект </a:t>
            </a:r>
            <a:r>
              <a:rPr lang="en-US" sz="1400" dirty="0" err="1">
                <a:effectLst/>
              </a:rPr>
              <a:t>CarCheck</a:t>
            </a:r>
            <a:r>
              <a:rPr lang="en-US" sz="1400" dirty="0">
                <a:effectLst/>
              </a:rPr>
              <a:t> </a:t>
            </a:r>
            <a:r>
              <a:rPr lang="ru-RU" sz="1400" dirty="0">
                <a:effectLst/>
              </a:rPr>
              <a:t>направлен на создание решения для пользователей каршеринговых автомобилей, позволяющего более точно и оперативно оценивать текущее состояние машин, доступных для аренды. Это мобильное приложение предоставляет информацию о пробеге, количестве ДТП и состоянии автомобиля, собранную как от пользователей, так и из официальных баз данных, таких как «Автотека». Основная цель проекта — повысить уровень прозрачности и доверия к каршерингу за счет возможности анализа объективных данных о состоянии транспортных средств.</a:t>
            </a:r>
          </a:p>
          <a:p>
            <a:pPr marL="0" indent="0" algn="just">
              <a:lnSpc>
                <a:spcPct val="120000"/>
              </a:lnSpc>
              <a:buNone/>
            </a:pPr>
            <a:r>
              <a:rPr lang="ru-RU" sz="1400" dirty="0">
                <a:cs typeface="Calibri" panose="020F0502020204030204" pitchFamily="34" charset="0"/>
              </a:rPr>
              <a:t>Техническое решение проекта будет состоять из данных компонентов</a:t>
            </a:r>
            <a:r>
              <a:rPr lang="en-US" sz="1400" dirty="0">
                <a:cs typeface="Calibri" panose="020F0502020204030204" pitchFamily="34" charset="0"/>
              </a:rPr>
              <a:t>:</a:t>
            </a:r>
            <a:endParaRPr lang="en-US" sz="1400" dirty="0">
              <a:effectLst/>
              <a:cs typeface="Calibri" panose="020F0502020204030204" pitchFamily="34" charset="0"/>
            </a:endParaRPr>
          </a:p>
          <a:p>
            <a:r>
              <a:rPr lang="en-US" sz="1400" dirty="0">
                <a:effectLst/>
              </a:rPr>
              <a:t>1. API </a:t>
            </a:r>
            <a:r>
              <a:rPr lang="ru-RU" sz="1400" dirty="0">
                <a:effectLst/>
              </a:rPr>
              <a:t>для интеграции данных: Использование </a:t>
            </a:r>
            <a:r>
              <a:rPr lang="en-US" sz="1400" dirty="0">
                <a:effectLst/>
              </a:rPr>
              <a:t>RESTful API </a:t>
            </a:r>
            <a:r>
              <a:rPr lang="ru-RU" sz="1400" dirty="0">
                <a:effectLst/>
              </a:rPr>
              <a:t>для получения информации о пробеге, ДТП и состоянии автомобилей из внешних баз данных, таких как «Автотека».</a:t>
            </a:r>
          </a:p>
          <a:p>
            <a:r>
              <a:rPr lang="ru-RU" sz="1400" dirty="0">
                <a:effectLst/>
              </a:rPr>
              <a:t>2. Облачное хранилище: Для хранения данных пользователей, отзывов и оценок автомобилей будет использоваться облачное хранилище, такое как </a:t>
            </a:r>
            <a:r>
              <a:rPr lang="en-US" sz="1400" dirty="0">
                <a:effectLst/>
              </a:rPr>
              <a:t>Amazon S3. </a:t>
            </a:r>
            <a:r>
              <a:rPr lang="ru-RU" sz="1400" dirty="0">
                <a:effectLst/>
              </a:rPr>
              <a:t>Это обеспечит безопасность данных и их доступность для пользователей.</a:t>
            </a:r>
          </a:p>
          <a:p>
            <a:r>
              <a:rPr lang="ru-RU" sz="1400" dirty="0">
                <a:effectLst/>
              </a:rPr>
              <a:t>3. База данных: Реляционная или </a:t>
            </a:r>
            <a:r>
              <a:rPr lang="en-US" sz="1400" dirty="0">
                <a:effectLst/>
              </a:rPr>
              <a:t>NoSQL </a:t>
            </a:r>
            <a:r>
              <a:rPr lang="ru-RU" sz="1400" dirty="0">
                <a:effectLst/>
              </a:rPr>
              <a:t>база данных (например, </a:t>
            </a:r>
            <a:r>
              <a:rPr lang="en-US" sz="1400" dirty="0">
                <a:effectLst/>
              </a:rPr>
              <a:t>PostgreSQL) </a:t>
            </a:r>
            <a:r>
              <a:rPr lang="ru-RU" sz="1400" dirty="0">
                <a:effectLst/>
              </a:rPr>
              <a:t>для управления данными пользователей, автомобилей и оценок. Это позволит эффективно обрабатывать запросы и хранить структурированные данные.</a:t>
            </a:r>
          </a:p>
          <a:p>
            <a:r>
              <a:rPr lang="ru-RU" sz="1400" dirty="0">
                <a:effectLst/>
              </a:rPr>
              <a:t>4. Мобильные платформы: Разработка мобильного приложения будет осуществляться с использованием технологий кроссплатформенной разработки, такой как </a:t>
            </a:r>
            <a:r>
              <a:rPr lang="en-US" sz="1400" dirty="0">
                <a:effectLst/>
              </a:rPr>
              <a:t>React Native, </a:t>
            </a:r>
            <a:r>
              <a:rPr lang="ru-RU" sz="1400" dirty="0">
                <a:effectLst/>
              </a:rPr>
              <a:t>что позволит создать единое приложение для </a:t>
            </a:r>
            <a:r>
              <a:rPr lang="en-US" sz="1400" dirty="0">
                <a:effectLst/>
              </a:rPr>
              <a:t>iOS </a:t>
            </a:r>
            <a:r>
              <a:rPr lang="ru-RU" sz="1400" dirty="0">
                <a:effectLst/>
              </a:rPr>
              <a:t>и </a:t>
            </a:r>
            <a:r>
              <a:rPr lang="en-US" sz="1400" dirty="0">
                <a:effectLst/>
              </a:rPr>
              <a:t>Android.</a:t>
            </a:r>
          </a:p>
          <a:p>
            <a:r>
              <a:rPr lang="en-US" sz="1400" dirty="0">
                <a:effectLst/>
              </a:rPr>
              <a:t>5. </a:t>
            </a:r>
            <a:r>
              <a:rPr lang="ru-RU" sz="1400" dirty="0">
                <a:effectLst/>
              </a:rPr>
              <a:t>Аналитические инструменты: Интеграция инструментов аналитики, таких как </a:t>
            </a:r>
            <a:r>
              <a:rPr lang="en-US" sz="1400" dirty="0">
                <a:effectLst/>
              </a:rPr>
              <a:t>Google Analytics </a:t>
            </a:r>
            <a:r>
              <a:rPr lang="ru-RU" sz="1400" dirty="0">
                <a:effectLst/>
              </a:rPr>
              <a:t>или </a:t>
            </a:r>
            <a:r>
              <a:rPr lang="en-US" sz="1400" dirty="0">
                <a:effectLst/>
              </a:rPr>
              <a:t>Amplitude, </a:t>
            </a:r>
            <a:r>
              <a:rPr lang="ru-RU" sz="1400" dirty="0">
                <a:effectLst/>
              </a:rPr>
              <a:t>для сбора и анализа данных о поведении пользователей в приложении. Это поможет оптимизировать пользовательский опыт и улучшить функциональность приложения. 6. Интеграция картографических сервисов (например, </a:t>
            </a:r>
            <a:r>
              <a:rPr lang="en-US" sz="1400" dirty="0">
                <a:effectLst/>
              </a:rPr>
              <a:t>Google Maps API </a:t>
            </a:r>
            <a:r>
              <a:rPr lang="ru-RU" sz="1400" dirty="0">
                <a:effectLst/>
              </a:rPr>
              <a:t>или </a:t>
            </a:r>
            <a:r>
              <a:rPr lang="en-US" sz="1400" dirty="0">
                <a:effectLst/>
              </a:rPr>
              <a:t>OpenStreetMap) </a:t>
            </a:r>
            <a:r>
              <a:rPr lang="ru-RU" sz="1400" dirty="0">
                <a:effectLst/>
              </a:rPr>
              <a:t>для визуализации дорожной сети и состояния дорог в реальном времени.</a:t>
            </a:r>
          </a:p>
          <a:p>
            <a:pPr marL="0" indent="0">
              <a:buNone/>
            </a:pPr>
            <a:endParaRPr lang="ru-RU" sz="1800" dirty="0"/>
          </a:p>
        </p:txBody>
      </p:sp>
    </p:spTree>
    <p:extLst>
      <p:ext uri="{BB962C8B-B14F-4D97-AF65-F5344CB8AC3E}">
        <p14:creationId xmlns:p14="http://schemas.microsoft.com/office/powerpoint/2010/main" val="4251145217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3B556D0-D2A4-4466-8CC3-1DCB89E448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68731"/>
          </a:xfrm>
        </p:spPr>
        <p:txBody>
          <a:bodyPr>
            <a:noAutofit/>
          </a:bodyPr>
          <a:lstStyle/>
          <a:p>
            <a:r>
              <a:rPr lang="ru-RU" sz="3200" dirty="0"/>
              <a:t>Описание бизнес-модели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87C485C-B57A-4C60-9B62-A211ABC45A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328928"/>
            <a:ext cx="10515600" cy="484803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10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1. Проект </a:t>
            </a:r>
            <a:r>
              <a:rPr lang="en-US" sz="1000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CarCheck</a:t>
            </a:r>
            <a:r>
              <a:rPr lang="en-US" sz="10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0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планирует несколько источников монетизации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10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Подписка для клиентов приложения.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10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Партнерские программы: Сотрудничество с автостраховщиками и сервисами по ремонту автомобилей. 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10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Реклама: Интеграция контекстной рекламы в приложении, связанной с автомобилями, автопроизводителями, сервисами и другими услугами, связанными с машинами.</a:t>
            </a:r>
          </a:p>
          <a:p>
            <a:pPr marL="0" indent="0">
              <a:buNone/>
            </a:pPr>
            <a:r>
              <a:rPr lang="ru-RU" sz="10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2. Взаимоотношения с поставщиками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10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Сотрудничество с базами данных, такими как «Автотека», для получения актуальной информации о ДТП, техническом состоянии и пробеге автомобилей.</a:t>
            </a:r>
          </a:p>
          <a:p>
            <a:pPr marL="0" indent="0">
              <a:buNone/>
            </a:pPr>
            <a:r>
              <a:rPr lang="ru-RU" sz="10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3. Способы привлечения ресурсов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10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Инвестирование: Привлечение заинтересованных компаний(страховых или юридических). 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10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Гранты и программы поддержки: Поиск субсидий и государственных программ, направленных на поддержку стартапов в области технологий и улучшения городской инфраструктуры.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10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Краудфандинг: Проведение кампании для привлечения средств от заинтересованных пользователей и любителей каршеринга.</a:t>
            </a:r>
          </a:p>
          <a:p>
            <a:pPr marL="0" indent="0">
              <a:buNone/>
            </a:pPr>
            <a:r>
              <a:rPr lang="ru-RU" sz="10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4. Каналы продвижения и сбыта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10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Цифровой маркетинг: Использование рекламных кампаний в социальных сетях (</a:t>
            </a:r>
            <a:r>
              <a:rPr lang="en-US" sz="10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VK, Telegram), </a:t>
            </a:r>
            <a:r>
              <a:rPr lang="ru-RU" sz="10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контекстной рекламы (</a:t>
            </a:r>
            <a:r>
              <a:rPr lang="en-US" sz="10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Google Ads) 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10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Сотрудничество с блогерами и влиятельными лицами: Привлечение лидеров мнений в автомобильной нише для продвижения приложения и создания доверия к нему.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0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PR-</a:t>
            </a:r>
            <a:r>
              <a:rPr lang="ru-RU" sz="10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кампании: Проведение пресс-релизов и статей в автомобильных изданиях и новостных порталах для повышения осведомленности о решении </a:t>
            </a:r>
            <a:r>
              <a:rPr lang="en-US" sz="1000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CarCheck</a:t>
            </a:r>
            <a:r>
              <a:rPr lang="en-US" sz="10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10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Промоакции и конкурсы: Организация конкурсов и акций среди пользователей каршеринга с призами за участие и распространение информации о приложении.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10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Сетевые мероприятия: Участие в выставках и конференциях, связанных с каршерингом и автомобильной тематикой, для налаживания контактов с потенциальными клиентами и партнерами.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10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Приложение будет доступно в </a:t>
            </a:r>
            <a:r>
              <a:rPr lang="en-US" sz="1000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GooglePlay</a:t>
            </a:r>
            <a:r>
              <a:rPr lang="en-US" sz="10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0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и </a:t>
            </a:r>
            <a:r>
              <a:rPr lang="en-US" sz="10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AppStore. </a:t>
            </a:r>
          </a:p>
        </p:txBody>
      </p:sp>
    </p:spTree>
    <p:extLst>
      <p:ext uri="{BB962C8B-B14F-4D97-AF65-F5344CB8AC3E}">
        <p14:creationId xmlns:p14="http://schemas.microsoft.com/office/powerpoint/2010/main" val="2176126856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DDD1D26-1998-C290-0108-A214D813A8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/>
              <a:t>Ключевые потребители, объем рынка, маркетинговая стратегия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6AB1DC7-BA33-2B11-5D4B-4CA7CA3F9B4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lang="ru-RU" sz="1500" b="0" i="0" dirty="0">
                <a:solidFill>
                  <a:srgbClr val="09090B"/>
                </a:solidFill>
                <a:effectLst/>
              </a:rPr>
              <a:t>Ключевые потребители: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ru-RU" sz="1500" b="0" i="0" dirty="0">
                <a:solidFill>
                  <a:srgbClr val="09090B"/>
                </a:solidFill>
                <a:effectLst/>
              </a:rPr>
              <a:t>Пользователи каршеринговых компаний</a:t>
            </a:r>
            <a:endParaRPr lang="en-US" sz="1500" b="0" i="0" dirty="0">
              <a:solidFill>
                <a:srgbClr val="09090B"/>
              </a:solidFill>
              <a:effectLst/>
            </a:endParaRP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ru-RU" sz="1500" b="0" i="0" dirty="0">
                <a:solidFill>
                  <a:srgbClr val="09090B"/>
                </a:solidFill>
                <a:effectLst/>
              </a:rPr>
              <a:t>Каршеринговые компании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ru-RU" sz="1500" b="0" i="0" dirty="0">
                <a:solidFill>
                  <a:srgbClr val="09090B"/>
                </a:solidFill>
                <a:effectLst/>
              </a:rPr>
              <a:t>Логистические и транспортные компании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ru-RU" sz="1500" dirty="0">
                <a:solidFill>
                  <a:srgbClr val="09090B"/>
                </a:solidFill>
              </a:rPr>
              <a:t>Страховые компании</a:t>
            </a:r>
            <a:endParaRPr lang="ru-RU" sz="1500" b="0" i="0" dirty="0">
              <a:solidFill>
                <a:srgbClr val="09090B"/>
              </a:solidFill>
              <a:effectLst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1500" b="0" i="0" dirty="0">
                <a:solidFill>
                  <a:srgbClr val="09090B"/>
                </a:solidFill>
                <a:effectLst/>
              </a:rPr>
              <a:t>Объем рынка: Проект актуален как на локальном уровне (города и районы), так и на более широком (регионы, страны).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1500" b="0" i="0" dirty="0">
                <a:solidFill>
                  <a:srgbClr val="09090B"/>
                </a:solidFill>
                <a:effectLst/>
              </a:rPr>
              <a:t>Маркетинговая стратегия: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ru-RU" sz="1500" b="0" i="0" dirty="0">
                <a:solidFill>
                  <a:srgbClr val="09090B"/>
                </a:solidFill>
                <a:effectLst/>
              </a:rPr>
              <a:t>Прямые продажи и услуги консультации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ru-RU" sz="1500" b="0" i="0" dirty="0">
                <a:solidFill>
                  <a:srgbClr val="09090B"/>
                </a:solidFill>
                <a:effectLst/>
              </a:rPr>
              <a:t>Участие в выставках и конференциях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ru-RU" sz="1500" b="0" i="0" dirty="0">
                <a:solidFill>
                  <a:srgbClr val="09090B"/>
                </a:solidFill>
                <a:effectLst/>
              </a:rPr>
              <a:t>Партнерство с университетами и научными центрами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71605513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Прямоугольник 7"/>
          <p:cNvSpPr/>
          <p:nvPr/>
        </p:nvSpPr>
        <p:spPr>
          <a:xfrm>
            <a:off x="6103137" y="1742787"/>
            <a:ext cx="6121524" cy="5131928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9F00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90" name="Прямоугольник 10"/>
          <p:cNvSpPr/>
          <p:nvPr/>
        </p:nvSpPr>
        <p:spPr>
          <a:xfrm>
            <a:off x="6103137" y="-6261"/>
            <a:ext cx="6121526" cy="1800326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91" name="Прямоугольник 13"/>
          <p:cNvSpPr/>
          <p:nvPr/>
        </p:nvSpPr>
        <p:spPr>
          <a:xfrm>
            <a:off x="6102381" y="5347906"/>
            <a:ext cx="2372738" cy="1515887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sp>
        <p:nvSpPr>
          <p:cNvPr id="292" name="Прямоугольник 9"/>
          <p:cNvSpPr/>
          <p:nvPr/>
        </p:nvSpPr>
        <p:spPr>
          <a:xfrm>
            <a:off x="8355782" y="-12041"/>
            <a:ext cx="3868878" cy="1811885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ADDAE3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95" name="Текст 2"/>
          <p:cNvSpPr txBox="1"/>
          <p:nvPr/>
        </p:nvSpPr>
        <p:spPr>
          <a:xfrm>
            <a:off x="532009" y="995119"/>
            <a:ext cx="4831212" cy="45293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pPr>
              <a:defRPr sz="72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6900" dirty="0"/>
              <a:t>Спасибо за внимание!</a:t>
            </a:r>
            <a:endParaRPr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11E6A84F-C428-45D9-AD43-C11D53E36ED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572986" y="211790"/>
            <a:ext cx="1312947" cy="1312947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A285C20-220A-41AA-BFFF-A36D5D6099C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3911" y="16715"/>
            <a:ext cx="9700752" cy="685800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3442</TotalTime>
  <Words>607</Words>
  <Application>Microsoft Macintosh PowerPoint</Application>
  <PresentationFormat>Широкоэкранный</PresentationFormat>
  <Paragraphs>41</Paragraphs>
  <Slides>5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12" baseType="lpstr">
      <vt:lpstr>Arial</vt:lpstr>
      <vt:lpstr>Calibri</vt:lpstr>
      <vt:lpstr>Calibri Light</vt:lpstr>
      <vt:lpstr>Gilroy-ExtraBold</vt:lpstr>
      <vt:lpstr>Gilroy-Light</vt:lpstr>
      <vt:lpstr>Helvetica Neue</vt:lpstr>
      <vt:lpstr>Тема Office</vt:lpstr>
      <vt:lpstr>Презентация PowerPoint</vt:lpstr>
      <vt:lpstr>Описание проекта и технического решения</vt:lpstr>
      <vt:lpstr>Описание бизнес-модели</vt:lpstr>
      <vt:lpstr>Ключевые потребители, объем рынка, маркетинговая стратегия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Виктория Бокарева</dc:creator>
  <cp:lastModifiedBy>Microsoft Office User</cp:lastModifiedBy>
  <cp:revision>48</cp:revision>
  <dcterms:modified xsi:type="dcterms:W3CDTF">2024-11-21T09:49:16Z</dcterms:modified>
</cp:coreProperties>
</file>