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metadata" ContentType="application/binary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12192000" cy="6858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2795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7" roundtripDataSignature="AMtx7mgsgrrwmbob8F8KYsy2lhpi1Z6fo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845E6C2D-4DC0-4E57-8B8C-C034422FA5C2}">
  <a:tblStyle styleId="{845E6C2D-4DC0-4E57-8B8C-C034422FA5C2}" styleName="Table_0">
    <a:wholeTbl>
      <a:tcTxStyle b="off" i="off">
        <a:font>
          <a:latin typeface="Gilroy"/>
          <a:ea typeface="Gilroy"/>
          <a:cs typeface="Gilroy"/>
        </a:font>
        <a:schemeClr val="dk1"/>
      </a:tcTxStyle>
      <a:tcStyle>
        <a:tcBdr>
          <a:left>
            <a:ln w="127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lt1"/>
          </a:solidFill>
        </a:fill>
      </a:tcStyle>
    </a:wholeTbl>
    <a:band1H>
      <a:tcTxStyle/>
      <a:tcStyle>
        <a:tcBdr/>
        <a:fill>
          <a:solidFill>
            <a:srgbClr val="F2F8F9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F2F8F9"/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508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l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Gilroy"/>
          <a:ea typeface="Gilroy"/>
          <a:cs typeface="Gilroy"/>
        </a:font>
        <a:schemeClr val="lt1"/>
      </a:tcTxStyle>
      <a:tcStyle>
        <a:tcBdr/>
        <a:fill>
          <a:solidFill>
            <a:schemeClr val="accent5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CFE7F3A4-FA16-4D32-84D3-A6A2D1E29380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-264" y="-86"/>
      </p:cViewPr>
      <p:guideLst>
        <p:guide orient="horz" pos="2795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7" Type="http://customschemas.google.com/relationships/presentationmetadata" Target="meta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" name="Google Shape;4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" name="Google Shape;4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5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6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7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8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9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Заголовок" type="tx">
  <p:cSld name="TITLE_AND_BOD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2"/>
          <p:cNvSpPr txBox="1">
            <a:spLocks noGrp="1"/>
          </p:cNvSpPr>
          <p:nvPr>
            <p:ph type="body" idx="1"/>
          </p:nvPr>
        </p:nvSpPr>
        <p:spPr>
          <a:xfrm>
            <a:off x="600671" y="5929932"/>
            <a:ext cx="10985503" cy="3184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3" name="Google Shape;23;p22"/>
          <p:cNvSpPr txBox="1">
            <a:spLocks noGrp="1"/>
          </p:cNvSpPr>
          <p:nvPr>
            <p:ph type="title"/>
          </p:nvPr>
        </p:nvSpPr>
        <p:spPr>
          <a:xfrm>
            <a:off x="603249" y="1287496"/>
            <a:ext cx="10985503" cy="23241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00"/>
              <a:buFont typeface="Arial"/>
              <a:buNone/>
              <a:defRPr sz="5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4" name="Google Shape;24;p22"/>
          <p:cNvSpPr txBox="1">
            <a:spLocks noGrp="1"/>
          </p:cNvSpPr>
          <p:nvPr>
            <p:ph type="body" idx="2"/>
          </p:nvPr>
        </p:nvSpPr>
        <p:spPr>
          <a:xfrm>
            <a:off x="600672" y="3611595"/>
            <a:ext cx="10985501" cy="952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0"/>
              <a:buFont typeface="Arial"/>
              <a:buNone/>
              <a:defRPr sz="275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5" name="Google Shape;25;p22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Заголовок и объект">
  <p:cSld name="1_Заголовок и объект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>
  <p:cSld name="Заголовок и объект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ользовательский макет">
  <p:cSld name="Пользовательский макет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26"/>
          <p:cNvSpPr txBox="1">
            <a:spLocks noGrp="1"/>
          </p:cNvSpPr>
          <p:nvPr>
            <p:ph type="title"/>
          </p:nvPr>
        </p:nvSpPr>
        <p:spPr>
          <a:xfrm>
            <a:off x="202173" y="318641"/>
            <a:ext cx="10514926" cy="7999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38"/>
              <a:buFont typeface="Arial"/>
              <a:buNone/>
              <a:defRPr sz="3638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Пользовательский макет">
  <p:cSld name="1_Пользовательский макет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8"/>
          <p:cNvSpPr txBox="1">
            <a:spLocks noGrp="1"/>
          </p:cNvSpPr>
          <p:nvPr>
            <p:ph type="title"/>
          </p:nvPr>
        </p:nvSpPr>
        <p:spPr>
          <a:xfrm>
            <a:off x="202173" y="318641"/>
            <a:ext cx="10514926" cy="7999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38"/>
              <a:buFont typeface="Arial"/>
              <a:buNone/>
              <a:defRPr sz="3638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wo Content">
  <p:cSld name="1_Two Conten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13" Type="http://schemas.openxmlformats.org/officeDocument/2006/relationships/image" Target="../media/image5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3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21"/>
          <p:cNvGrpSpPr/>
          <p:nvPr/>
        </p:nvGrpSpPr>
        <p:grpSpPr>
          <a:xfrm>
            <a:off x="-15875" y="6554570"/>
            <a:ext cx="12236450" cy="327002"/>
            <a:chOff x="-15875" y="6554788"/>
            <a:chExt cx="12236450" cy="327025"/>
          </a:xfrm>
        </p:grpSpPr>
        <p:sp>
          <p:nvSpPr>
            <p:cNvPr id="7" name="Google Shape;7;p21"/>
            <p:cNvSpPr/>
            <p:nvPr/>
          </p:nvSpPr>
          <p:spPr>
            <a:xfrm>
              <a:off x="-15875" y="6554788"/>
              <a:ext cx="1503363" cy="327025"/>
            </a:xfrm>
            <a:prstGeom prst="rect">
              <a:avLst/>
            </a:prstGeom>
            <a:blipFill rotWithShape="1">
              <a:blip r:embed="rId9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" name="Google Shape;8;p21"/>
            <p:cNvSpPr/>
            <p:nvPr/>
          </p:nvSpPr>
          <p:spPr>
            <a:xfrm>
              <a:off x="1481138" y="6554788"/>
              <a:ext cx="1501775" cy="327025"/>
            </a:xfrm>
            <a:prstGeom prst="rect">
              <a:avLst/>
            </a:prstGeom>
            <a:blipFill rotWithShape="1">
              <a:blip r:embed="rId10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" name="Google Shape;9;p21"/>
            <p:cNvSpPr/>
            <p:nvPr/>
          </p:nvSpPr>
          <p:spPr>
            <a:xfrm>
              <a:off x="2968625" y="6554788"/>
              <a:ext cx="1501775" cy="327025"/>
            </a:xfrm>
            <a:prstGeom prst="rect">
              <a:avLst/>
            </a:prstGeom>
            <a:blipFill rotWithShape="1">
              <a:blip r:embed="rId11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" name="Google Shape;10;p21"/>
            <p:cNvSpPr/>
            <p:nvPr/>
          </p:nvSpPr>
          <p:spPr>
            <a:xfrm>
              <a:off x="4449763" y="6554788"/>
              <a:ext cx="1503362" cy="327025"/>
            </a:xfrm>
            <a:prstGeom prst="rect">
              <a:avLst/>
            </a:prstGeom>
            <a:blipFill rotWithShape="1">
              <a:blip r:embed="rId12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" name="Google Shape;11;p21"/>
            <p:cNvSpPr/>
            <p:nvPr/>
          </p:nvSpPr>
          <p:spPr>
            <a:xfrm>
              <a:off x="5951538" y="6554788"/>
              <a:ext cx="1501775" cy="327025"/>
            </a:xfrm>
            <a:prstGeom prst="rect">
              <a:avLst/>
            </a:prstGeom>
            <a:blipFill rotWithShape="1">
              <a:blip r:embed="rId11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" name="Google Shape;12;p21"/>
            <p:cNvSpPr/>
            <p:nvPr/>
          </p:nvSpPr>
          <p:spPr>
            <a:xfrm>
              <a:off x="7419975" y="6554788"/>
              <a:ext cx="1501775" cy="327025"/>
            </a:xfrm>
            <a:prstGeom prst="rect">
              <a:avLst/>
            </a:prstGeom>
            <a:blipFill rotWithShape="1">
              <a:blip r:embed="rId13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" name="Google Shape;13;p21"/>
            <p:cNvSpPr/>
            <p:nvPr/>
          </p:nvSpPr>
          <p:spPr>
            <a:xfrm>
              <a:off x="8920163" y="6554788"/>
              <a:ext cx="1503362" cy="327025"/>
            </a:xfrm>
            <a:prstGeom prst="rect">
              <a:avLst/>
            </a:prstGeom>
            <a:blipFill rotWithShape="1">
              <a:blip r:embed="rId9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" name="Google Shape;14;p21"/>
            <p:cNvSpPr/>
            <p:nvPr/>
          </p:nvSpPr>
          <p:spPr>
            <a:xfrm>
              <a:off x="10234613" y="6554788"/>
              <a:ext cx="1503362" cy="327025"/>
            </a:xfrm>
            <a:prstGeom prst="rect">
              <a:avLst/>
            </a:prstGeom>
            <a:blipFill rotWithShape="1">
              <a:blip r:embed="rId12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" name="Google Shape;15;p21"/>
            <p:cNvSpPr/>
            <p:nvPr/>
          </p:nvSpPr>
          <p:spPr>
            <a:xfrm>
              <a:off x="11731625" y="6554788"/>
              <a:ext cx="488950" cy="327025"/>
            </a:xfrm>
            <a:prstGeom prst="rect">
              <a:avLst/>
            </a:prstGeom>
            <a:blipFill rotWithShape="1">
              <a:blip r:embed="rId9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" name="Google Shape;16;p21"/>
          <p:cNvSpPr/>
          <p:nvPr/>
        </p:nvSpPr>
        <p:spPr>
          <a:xfrm>
            <a:off x="11496718" y="-7697"/>
            <a:ext cx="696871" cy="1760415"/>
          </a:xfrm>
          <a:prstGeom prst="rect">
            <a:avLst/>
          </a:prstGeom>
          <a:blipFill rotWithShape="1">
            <a:blip r:embed="rId11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375" tIns="25375" rIns="25375" bIns="253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17;p21"/>
          <p:cNvSpPr/>
          <p:nvPr/>
        </p:nvSpPr>
        <p:spPr>
          <a:xfrm>
            <a:off x="11496718" y="1751131"/>
            <a:ext cx="696871" cy="1760413"/>
          </a:xfrm>
          <a:prstGeom prst="rect">
            <a:avLst/>
          </a:pr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375" tIns="25375" rIns="25375" bIns="253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8;p21"/>
          <p:cNvSpPr/>
          <p:nvPr/>
        </p:nvSpPr>
        <p:spPr>
          <a:xfrm>
            <a:off x="11496718" y="3505195"/>
            <a:ext cx="696871" cy="1760415"/>
          </a:xfrm>
          <a:prstGeom prst="rect">
            <a:avLst/>
          </a:prstGeom>
          <a:blipFill rotWithShape="1">
            <a:blip r:embed="rId1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375" tIns="25375" rIns="25375" bIns="253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19;p21"/>
          <p:cNvSpPr/>
          <p:nvPr/>
        </p:nvSpPr>
        <p:spPr>
          <a:xfrm>
            <a:off x="11496718" y="5264021"/>
            <a:ext cx="696871" cy="1290547"/>
          </a:xfrm>
          <a:prstGeom prst="rect">
            <a:avLst/>
          </a:prstGeom>
          <a:blipFill rotWithShape="1">
            <a:blip r:embed="rId11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375" tIns="25375" rIns="25375" bIns="253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20;p21"/>
          <p:cNvSpPr txBox="1"/>
          <p:nvPr/>
        </p:nvSpPr>
        <p:spPr>
          <a:xfrm>
            <a:off x="8988425" y="6564183"/>
            <a:ext cx="2743200" cy="3077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fld id="{00000000-1234-1234-1234-123412341234}" type="slidenum">
              <a:rPr lang="en-US"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Arial"/>
                <a:buNone/>
              </a:pPr>
              <a:t>‹#›</a:t>
            </a:fld>
            <a:endParaRPr sz="1400" b="1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56" r:id="rId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3562">
          <p15:clr>
            <a:srgbClr val="F26B43"/>
          </p15:clr>
        </p15:guide>
        <p15:guide id="2" pos="633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Google Shape;42;p1" descr="IMG_6814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59892" y="240"/>
            <a:ext cx="12251465" cy="6892441"/>
          </a:xfrm>
          <a:prstGeom prst="rect">
            <a:avLst/>
          </a:prstGeom>
          <a:noFill/>
          <a:ln>
            <a:noFill/>
          </a:ln>
        </p:spPr>
      </p:pic>
      <p:sp>
        <p:nvSpPr>
          <p:cNvPr id="43" name="Google Shape;43;p1"/>
          <p:cNvSpPr txBox="1"/>
          <p:nvPr/>
        </p:nvSpPr>
        <p:spPr>
          <a:xfrm>
            <a:off x="227616" y="2123087"/>
            <a:ext cx="8820600" cy="7329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7701" marR="0" lvl="0" indent="0" algn="l" rtl="0">
              <a:lnSpc>
                <a:spcPct val="101924"/>
              </a:lnSpc>
              <a:spcBef>
                <a:spcPts val="55"/>
              </a:spcBef>
              <a:spcAft>
                <a:spcPts val="0"/>
              </a:spcAft>
              <a:buNone/>
            </a:pPr>
            <a:r>
              <a:rPr lang="ru-RU" sz="4000" b="1" dirty="0" smtClean="0">
                <a:solidFill>
                  <a:srgbClr val="FFFFFF"/>
                </a:solidFill>
              </a:rPr>
              <a:t>КВЕСТЫ ПО СЦЕНАРИЮ</a:t>
            </a:r>
            <a:endParaRPr sz="4000" b="1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4" name="Google Shape;44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9336" y="186317"/>
            <a:ext cx="2104735" cy="1658507"/>
          </a:xfrm>
          <a:prstGeom prst="rect">
            <a:avLst/>
          </a:prstGeom>
          <a:noFill/>
          <a:ln>
            <a:noFill/>
          </a:ln>
        </p:spPr>
      </p:pic>
      <p:pic>
        <p:nvPicPr>
          <p:cNvPr id="45" name="Google Shape;45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375920" y="4265874"/>
            <a:ext cx="1191625" cy="19714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Google Shape;51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8030" y="5877272"/>
            <a:ext cx="1926490" cy="463365"/>
          </a:xfrm>
          <a:prstGeom prst="rect">
            <a:avLst/>
          </a:prstGeom>
          <a:noFill/>
          <a:ln>
            <a:noFill/>
          </a:ln>
        </p:spPr>
      </p:pic>
      <p:sp>
        <p:nvSpPr>
          <p:cNvPr id="52" name="Google Shape;52;p2"/>
          <p:cNvSpPr txBox="1"/>
          <p:nvPr/>
        </p:nvSpPr>
        <p:spPr>
          <a:xfrm>
            <a:off x="360040" y="332656"/>
            <a:ext cx="8472300" cy="49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en-US" sz="32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АКТУАЛЬНОСТЬ ПРОЕКТА</a:t>
            </a:r>
            <a:endParaRPr/>
          </a:p>
        </p:txBody>
      </p:sp>
      <p:sp>
        <p:nvSpPr>
          <p:cNvPr id="10" name="Google Shape;54;p2"/>
          <p:cNvSpPr txBox="1"/>
          <p:nvPr/>
        </p:nvSpPr>
        <p:spPr>
          <a:xfrm>
            <a:off x="882868" y="1769268"/>
            <a:ext cx="8763000" cy="5929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76200" lvl="0" indent="-349250" algn="l" rtl="0">
              <a:lnSpc>
                <a:spcPct val="115000"/>
              </a:lnSpc>
              <a:spcBef>
                <a:spcPts val="700"/>
              </a:spcBef>
              <a:spcAft>
                <a:spcPts val="0"/>
              </a:spcAft>
              <a:buClr>
                <a:schemeClr val="lt1"/>
              </a:buClr>
              <a:buSzPts val="1900"/>
              <a:buAutoNum type="arabicPeriod"/>
            </a:pPr>
            <a:endParaRPr sz="1800">
              <a:solidFill>
                <a:srgbClr val="8BA8B2"/>
              </a:solidFill>
              <a:highlight>
                <a:srgbClr val="081C2A"/>
              </a:highligh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64066" y="1635853"/>
            <a:ext cx="9513116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Целью</a:t>
            </a:r>
            <a:r>
              <a:rPr lang="ru-RU" sz="2800" dirty="0" smtClean="0"/>
              <a:t> </a:t>
            </a:r>
            <a:r>
              <a:rPr lang="ru-RU" sz="2800" b="1" dirty="0" smtClean="0"/>
              <a:t>проекта</a:t>
            </a:r>
            <a:r>
              <a:rPr lang="ru-RU" sz="2800" dirty="0" smtClean="0"/>
              <a:t> является показать заинтересованным лицам какие страшные истории скрываются за вполне обычными достопримечательностями </a:t>
            </a:r>
            <a:r>
              <a:rPr lang="ru-RU" sz="2800" dirty="0" smtClean="0"/>
              <a:t>города Сочи.</a:t>
            </a:r>
          </a:p>
          <a:p>
            <a:endParaRPr lang="ru-RU" sz="2800" dirty="0" smtClean="0"/>
          </a:p>
          <a:p>
            <a:r>
              <a:rPr lang="ru-RU" sz="2800" dirty="0" smtClean="0"/>
              <a:t>Наша </a:t>
            </a:r>
            <a:r>
              <a:rPr lang="ru-RU" sz="2800" dirty="0" smtClean="0"/>
              <a:t>команда ожидает, что туристам понравится данный формат, и они будут </a:t>
            </a:r>
            <a:r>
              <a:rPr lang="ru-RU" sz="2800" dirty="0" smtClean="0"/>
              <a:t>заинтересованы ходить и на другие разработанные нами </a:t>
            </a:r>
            <a:r>
              <a:rPr lang="ru-RU" sz="2800" dirty="0" err="1" smtClean="0"/>
              <a:t>квесты</a:t>
            </a:r>
            <a:r>
              <a:rPr lang="ru-RU" sz="2800" dirty="0" smtClean="0"/>
              <a:t>.</a:t>
            </a:r>
            <a:endParaRPr lang="ru-RU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en-US" sz="32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ПРОБЛЕМА</a:t>
            </a:r>
            <a:endParaRPr/>
          </a:p>
        </p:txBody>
      </p:sp>
      <p:pic>
        <p:nvPicPr>
          <p:cNvPr id="63" name="Google Shape;63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8030" y="5877272"/>
            <a:ext cx="1926490" cy="46336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494950" y="1308683"/>
            <a:ext cx="949633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r>
              <a:rPr lang="ru-RU" sz="2400" b="1" dirty="0" smtClean="0"/>
              <a:t>1) </a:t>
            </a:r>
            <a:r>
              <a:rPr lang="ru-RU" sz="2400" dirty="0" smtClean="0"/>
              <a:t>Пресыщенность </a:t>
            </a:r>
            <a:r>
              <a:rPr lang="ru-RU" sz="2400" dirty="0" smtClean="0"/>
              <a:t>классическими турами, хочется больше </a:t>
            </a:r>
            <a:r>
              <a:rPr lang="ru-RU" sz="2400" dirty="0" smtClean="0"/>
              <a:t>экстрима</a:t>
            </a:r>
          </a:p>
          <a:p>
            <a:pPr marL="342900" indent="-342900">
              <a:buAutoNum type="arabicParenR"/>
            </a:pPr>
            <a:endParaRPr lang="ru-RU" sz="2400" dirty="0" smtClean="0"/>
          </a:p>
          <a:p>
            <a:pPr marL="342900" indent="-342900">
              <a:buAutoNum type="arabicParenR"/>
            </a:pPr>
            <a:endParaRPr lang="ru-RU" sz="2400" dirty="0" smtClean="0"/>
          </a:p>
          <a:p>
            <a:r>
              <a:rPr lang="ru-RU" sz="2400" b="1" dirty="0" smtClean="0"/>
              <a:t>2) </a:t>
            </a:r>
            <a:r>
              <a:rPr lang="ru-RU" sz="2400" dirty="0" smtClean="0"/>
              <a:t>Интерес </a:t>
            </a:r>
            <a:r>
              <a:rPr lang="ru-RU" sz="2400" dirty="0" smtClean="0"/>
              <a:t>к достопримечательностям города </a:t>
            </a:r>
            <a:r>
              <a:rPr lang="ru-RU" sz="2400" dirty="0" smtClean="0"/>
              <a:t>Сочи</a:t>
            </a:r>
          </a:p>
          <a:p>
            <a:endParaRPr lang="ru-RU" sz="2400" dirty="0" smtClean="0"/>
          </a:p>
          <a:p>
            <a:endParaRPr lang="ru-RU" sz="2400" dirty="0" smtClean="0"/>
          </a:p>
          <a:p>
            <a:r>
              <a:rPr lang="ru-RU" sz="2400" b="1" dirty="0" smtClean="0"/>
              <a:t>3) </a:t>
            </a:r>
            <a:r>
              <a:rPr lang="ru-RU" sz="2400" dirty="0" smtClean="0"/>
              <a:t>Поиск </a:t>
            </a:r>
            <a:r>
              <a:rPr lang="ru-RU" sz="2400" dirty="0" smtClean="0"/>
              <a:t>интересных вариантов для свиданий, дней рождений и различных форм досуга.</a:t>
            </a:r>
            <a:endParaRPr lang="ru-RU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4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en-US" sz="32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РЕШЕНИЕ</a:t>
            </a:r>
            <a:endParaRPr/>
          </a:p>
        </p:txBody>
      </p:sp>
      <p:pic>
        <p:nvPicPr>
          <p:cNvPr id="69" name="Google Shape;69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8030" y="5877272"/>
            <a:ext cx="1926490" cy="46336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704675" y="1241571"/>
            <a:ext cx="929500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Решением будет являться отличающаяся от классических туров экскурсия, с элементами </a:t>
            </a:r>
            <a:r>
              <a:rPr lang="ru-RU" sz="2800" dirty="0" err="1" smtClean="0"/>
              <a:t>хоррора</a:t>
            </a:r>
            <a:r>
              <a:rPr lang="ru-RU" sz="2800" dirty="0" smtClean="0"/>
              <a:t>.</a:t>
            </a:r>
            <a:endParaRPr lang="ru-RU" sz="2800" dirty="0" smtClean="0"/>
          </a:p>
          <a:p>
            <a:endParaRPr lang="ru-RU" sz="2800" dirty="0" smtClean="0"/>
          </a:p>
          <a:p>
            <a:r>
              <a:rPr lang="ru-RU" sz="2800" dirty="0" smtClean="0"/>
              <a:t>Экскурсия </a:t>
            </a:r>
            <a:r>
              <a:rPr lang="ru-RU" sz="2800" dirty="0" smtClean="0"/>
              <a:t>в виде </a:t>
            </a:r>
            <a:r>
              <a:rPr lang="ru-RU" sz="2800" dirty="0" err="1" smtClean="0"/>
              <a:t>квеста</a:t>
            </a:r>
            <a:r>
              <a:rPr lang="ru-RU" sz="2800" dirty="0" smtClean="0"/>
              <a:t>, поможет утолить потребность туриста в приключениях и экстриме.</a:t>
            </a:r>
            <a:endParaRPr lang="ru-RU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5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en-US" sz="32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РЫНОК</a:t>
            </a:r>
            <a:endParaRPr/>
          </a:p>
        </p:txBody>
      </p:sp>
      <p:pic>
        <p:nvPicPr>
          <p:cNvPr id="75" name="Google Shape;75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8030" y="5877272"/>
            <a:ext cx="1926490" cy="46336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629174" y="1518407"/>
            <a:ext cx="100584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Наш продукт подходит для B2B </a:t>
            </a:r>
            <a:r>
              <a:rPr lang="ru-RU" sz="2800" dirty="0" smtClean="0"/>
              <a:t>сегмента. Туристическим компаниям наш продукт поможет  разнообразить </a:t>
            </a:r>
            <a:r>
              <a:rPr lang="ru-RU" sz="2800" dirty="0" smtClean="0"/>
              <a:t>свои привычные </a:t>
            </a:r>
            <a:r>
              <a:rPr lang="ru-RU" sz="2800" dirty="0" smtClean="0"/>
              <a:t>поездки </a:t>
            </a:r>
            <a:r>
              <a:rPr lang="ru-RU" sz="2800" dirty="0" smtClean="0"/>
              <a:t>новым туром в формате </a:t>
            </a:r>
            <a:r>
              <a:rPr lang="ru-RU" sz="2800" dirty="0" err="1" smtClean="0"/>
              <a:t>хоррор</a:t>
            </a:r>
            <a:r>
              <a:rPr lang="ru-RU" sz="2800" dirty="0" smtClean="0"/>
              <a:t> </a:t>
            </a:r>
            <a:r>
              <a:rPr lang="ru-RU" sz="2800" dirty="0" err="1" smtClean="0"/>
              <a:t>квеста</a:t>
            </a:r>
            <a:r>
              <a:rPr lang="ru-RU" sz="2800" dirty="0" smtClean="0"/>
              <a:t>.</a:t>
            </a:r>
          </a:p>
          <a:p>
            <a:endParaRPr lang="ru-RU" sz="2800" dirty="0" smtClean="0"/>
          </a:p>
          <a:p>
            <a:r>
              <a:rPr lang="ru-RU" sz="2800" dirty="0" smtClean="0"/>
              <a:t>Также </a:t>
            </a:r>
            <a:r>
              <a:rPr lang="ru-RU" sz="2800" dirty="0" smtClean="0"/>
              <a:t>для B2C клиентов в возрасте от 14 до 40 лет, интересующимися </a:t>
            </a:r>
            <a:r>
              <a:rPr lang="ru-RU" sz="2800" dirty="0" err="1" smtClean="0"/>
              <a:t>квестами</a:t>
            </a:r>
            <a:r>
              <a:rPr lang="ru-RU" sz="2800" dirty="0" smtClean="0"/>
              <a:t> и мистикой.</a:t>
            </a:r>
            <a:endParaRPr lang="ru-RU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6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en-US" sz="32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БИЗНЕС-МОДЕЛЬ</a:t>
            </a:r>
            <a:endParaRPr/>
          </a:p>
        </p:txBody>
      </p:sp>
      <p:pic>
        <p:nvPicPr>
          <p:cNvPr id="81" name="Google Shape;81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8030" y="5877272"/>
            <a:ext cx="1926490" cy="46336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595618" y="1241571"/>
            <a:ext cx="1010873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Набираем группу от 2 до 8 </a:t>
            </a:r>
            <a:r>
              <a:rPr lang="ru-RU" sz="2800" dirty="0" smtClean="0"/>
              <a:t>человек.</a:t>
            </a:r>
          </a:p>
          <a:p>
            <a:endParaRPr lang="ru-RU" sz="2800" dirty="0" smtClean="0"/>
          </a:p>
          <a:p>
            <a:r>
              <a:rPr lang="ru-RU" sz="2800" dirty="0" smtClean="0"/>
              <a:t>Запись </a:t>
            </a:r>
            <a:r>
              <a:rPr lang="ru-RU" sz="2800" dirty="0" smtClean="0"/>
              <a:t>на экскурсию производится по авансу 20% в день бронирования, остальные 80% доплачиваются в день </a:t>
            </a:r>
            <a:r>
              <a:rPr lang="ru-RU" sz="2800" dirty="0" err="1" smtClean="0"/>
              <a:t>квеста</a:t>
            </a:r>
            <a:r>
              <a:rPr lang="ru-RU" sz="2800" dirty="0" smtClean="0"/>
              <a:t>. </a:t>
            </a:r>
            <a:endParaRPr lang="ru-RU" sz="2800" dirty="0" smtClean="0"/>
          </a:p>
          <a:p>
            <a:endParaRPr lang="ru-RU" sz="2800" dirty="0" smtClean="0"/>
          </a:p>
          <a:p>
            <a:r>
              <a:rPr lang="ru-RU" sz="2800" dirty="0" smtClean="0"/>
              <a:t>За </a:t>
            </a:r>
            <a:r>
              <a:rPr lang="ru-RU" sz="2800" dirty="0" smtClean="0"/>
              <a:t>каждого приведенного клиента туроператором мы платим 30% от стоимости тура</a:t>
            </a:r>
            <a:r>
              <a:rPr lang="ru-RU" sz="2400" dirty="0" smtClean="0"/>
              <a:t>.</a:t>
            </a:r>
            <a:endParaRPr lang="ru-RU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7"/>
          <p:cNvSpPr txBox="1"/>
          <p:nvPr/>
        </p:nvSpPr>
        <p:spPr>
          <a:xfrm>
            <a:off x="373450" y="1475678"/>
            <a:ext cx="9115315" cy="30243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075" rIns="0" bIns="0" anchor="t" anchorCtr="0">
            <a:spAutoFit/>
          </a:bodyPr>
          <a:lstStyle/>
          <a:p>
            <a:pPr lvl="0">
              <a:buFont typeface="Arial" pitchFamily="34" charset="0"/>
              <a:buChar char="•"/>
            </a:pPr>
            <a:r>
              <a:rPr lang="ru-RU" sz="2800" dirty="0" smtClean="0"/>
              <a:t>Сформировали концепцию </a:t>
            </a:r>
            <a:r>
              <a:rPr lang="ru-RU" sz="2800" dirty="0" smtClean="0"/>
              <a:t>проекта</a:t>
            </a:r>
            <a:r>
              <a:rPr lang="en-US" sz="2800" dirty="0" smtClean="0"/>
              <a:t>;</a:t>
            </a:r>
            <a:endParaRPr lang="ru-RU" sz="2800" dirty="0" smtClean="0"/>
          </a:p>
          <a:p>
            <a:pPr lvl="0"/>
            <a:endParaRPr lang="ru-RU" sz="2800" dirty="0" smtClean="0"/>
          </a:p>
          <a:p>
            <a:pPr lvl="0">
              <a:buFont typeface="Arial" pitchFamily="34" charset="0"/>
              <a:buChar char="•"/>
            </a:pPr>
            <a:r>
              <a:rPr lang="ru-RU" sz="2800" dirty="0" smtClean="0"/>
              <a:t>Определили </a:t>
            </a:r>
            <a:r>
              <a:rPr lang="ru-RU" sz="2800" dirty="0" smtClean="0"/>
              <a:t>целевую </a:t>
            </a:r>
            <a:r>
              <a:rPr lang="ru-RU" sz="2800" dirty="0" smtClean="0"/>
              <a:t>аудиторию</a:t>
            </a:r>
            <a:r>
              <a:rPr lang="en-US" sz="2800" dirty="0" smtClean="0"/>
              <a:t>;</a:t>
            </a:r>
            <a:endParaRPr lang="ru-RU" sz="2800" dirty="0" smtClean="0"/>
          </a:p>
          <a:p>
            <a:pPr lvl="0"/>
            <a:endParaRPr lang="ru-RU" sz="2800" dirty="0" smtClean="0"/>
          </a:p>
          <a:p>
            <a:pPr lvl="0">
              <a:buFont typeface="Arial" pitchFamily="34" charset="0"/>
              <a:buChar char="•"/>
            </a:pPr>
            <a:r>
              <a:rPr lang="ru-RU" sz="2800" dirty="0" smtClean="0"/>
              <a:t>Сформировали </a:t>
            </a:r>
            <a:r>
              <a:rPr lang="ru-RU" sz="2800" dirty="0" smtClean="0"/>
              <a:t>ценностное </a:t>
            </a:r>
            <a:r>
              <a:rPr lang="ru-RU" sz="2800" dirty="0" smtClean="0"/>
              <a:t>предложение</a:t>
            </a:r>
            <a:r>
              <a:rPr lang="en-US" sz="2800" dirty="0" smtClean="0"/>
              <a:t>;</a:t>
            </a:r>
            <a:endParaRPr lang="ru-RU" sz="2800" dirty="0" smtClean="0"/>
          </a:p>
          <a:p>
            <a:pPr lvl="0"/>
            <a:endParaRPr lang="ru-RU" sz="2800" dirty="0" smtClean="0"/>
          </a:p>
          <a:p>
            <a:pPr lvl="0">
              <a:buFont typeface="Arial" pitchFamily="34" charset="0"/>
              <a:buChar char="•"/>
            </a:pPr>
            <a:r>
              <a:rPr lang="ru-RU" sz="2800" dirty="0" smtClean="0"/>
              <a:t>Разработали </a:t>
            </a:r>
            <a:r>
              <a:rPr lang="ru-RU" sz="2800" dirty="0" smtClean="0"/>
              <a:t>бизнес </a:t>
            </a:r>
            <a:r>
              <a:rPr lang="ru-RU" sz="2800" dirty="0" smtClean="0"/>
              <a:t>модель</a:t>
            </a:r>
            <a:r>
              <a:rPr lang="en-US" sz="2800" dirty="0" smtClean="0"/>
              <a:t>.</a:t>
            </a:r>
            <a:endParaRPr sz="2800" b="1" i="0" u="none" strike="noStrike" cap="none">
              <a:solidFill>
                <a:srgbClr val="1E103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7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en-US" sz="32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ТЕКУЩИЕ РЕЗУЛЬТАТЫ</a:t>
            </a:r>
            <a:endParaRPr/>
          </a:p>
        </p:txBody>
      </p:sp>
      <p:pic>
        <p:nvPicPr>
          <p:cNvPr id="88" name="Google Shape;88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8030" y="5877272"/>
            <a:ext cx="1926490" cy="4633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8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en-US" sz="32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КОМАНДА</a:t>
            </a:r>
            <a:endParaRPr/>
          </a:p>
        </p:txBody>
      </p:sp>
      <p:pic>
        <p:nvPicPr>
          <p:cNvPr id="94" name="Google Shape;94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8030" y="5877272"/>
            <a:ext cx="1926490" cy="46336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880844" y="1996580"/>
            <a:ext cx="749136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err="1" smtClean="0"/>
              <a:t>Ашалян</a:t>
            </a:r>
            <a:r>
              <a:rPr lang="ru-RU" sz="3600" dirty="0" smtClean="0"/>
              <a:t> Ангелина Андреевна</a:t>
            </a:r>
          </a:p>
          <a:p>
            <a:r>
              <a:rPr lang="ru-RU" sz="3600" dirty="0" err="1" smtClean="0"/>
              <a:t>Цабина</a:t>
            </a:r>
            <a:r>
              <a:rPr lang="ru-RU" sz="3600" dirty="0" smtClean="0"/>
              <a:t> Юлия Витальевна</a:t>
            </a:r>
          </a:p>
          <a:p>
            <a:r>
              <a:rPr lang="ru-RU" sz="3600" dirty="0" smtClean="0"/>
              <a:t>Мищенко Софья Яковлевна</a:t>
            </a:r>
            <a:endParaRPr lang="ru-RU" sz="3600" dirty="0" smtClean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9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en-US" sz="32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ПЛАНЫ РАЗВИТИЯ</a:t>
            </a:r>
            <a:endParaRPr/>
          </a:p>
        </p:txBody>
      </p:sp>
      <p:pic>
        <p:nvPicPr>
          <p:cNvPr id="100" name="Google Shape;100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8030" y="5877272"/>
            <a:ext cx="1926490" cy="46336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545284" y="1283516"/>
            <a:ext cx="827993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000" dirty="0" smtClean="0"/>
              <a:t> </a:t>
            </a:r>
            <a:r>
              <a:rPr lang="ru-RU" sz="2800" dirty="0" smtClean="0"/>
              <a:t>Разработка </a:t>
            </a:r>
            <a:r>
              <a:rPr lang="ru-RU" sz="2800" dirty="0" err="1" smtClean="0"/>
              <a:t>квеста</a:t>
            </a:r>
            <a:r>
              <a:rPr lang="en-US" sz="2800" dirty="0" smtClean="0"/>
              <a:t>;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/>
              <a:t> </a:t>
            </a:r>
            <a:r>
              <a:rPr lang="ru-RU" sz="2800" dirty="0" smtClean="0"/>
              <a:t>Провести пробную экскурсию на знакомых</a:t>
            </a:r>
            <a:r>
              <a:rPr lang="en-US" sz="2800" dirty="0" smtClean="0"/>
              <a:t>;</a:t>
            </a:r>
            <a:endParaRPr lang="ru-RU" sz="2800" dirty="0" smtClean="0"/>
          </a:p>
          <a:p>
            <a:pPr>
              <a:buFont typeface="Arial" pitchFamily="34" charset="0"/>
              <a:buChar char="•"/>
            </a:pPr>
            <a:r>
              <a:rPr lang="ru-RU" sz="2800" dirty="0" smtClean="0"/>
              <a:t> </a:t>
            </a:r>
            <a:r>
              <a:rPr lang="ru-RU" sz="2800" dirty="0" smtClean="0"/>
              <a:t>Собрать отзывы</a:t>
            </a:r>
            <a:r>
              <a:rPr lang="en-US" sz="2800" dirty="0" smtClean="0"/>
              <a:t>;</a:t>
            </a:r>
            <a:endParaRPr lang="ru-RU" sz="2800" dirty="0" smtClean="0"/>
          </a:p>
          <a:p>
            <a:pPr>
              <a:buFont typeface="Arial" pitchFamily="34" charset="0"/>
              <a:buChar char="•"/>
            </a:pPr>
            <a:r>
              <a:rPr lang="ru-RU" sz="2800" dirty="0" smtClean="0"/>
              <a:t> </a:t>
            </a:r>
            <a:r>
              <a:rPr lang="ru-RU" sz="2800" dirty="0" smtClean="0"/>
              <a:t>Разработка маркетинговой стратегии</a:t>
            </a:r>
            <a:r>
              <a:rPr lang="en-US" sz="2800" dirty="0" smtClean="0"/>
              <a:t>;</a:t>
            </a:r>
            <a:endParaRPr lang="ru-RU" sz="2800" dirty="0" smtClean="0"/>
          </a:p>
          <a:p>
            <a:pPr>
              <a:buFont typeface="Arial" pitchFamily="34" charset="0"/>
              <a:buChar char="•"/>
            </a:pPr>
            <a:r>
              <a:rPr lang="ru-RU" sz="2800" dirty="0" smtClean="0"/>
              <a:t> </a:t>
            </a:r>
            <a:r>
              <a:rPr lang="ru-RU" sz="2800" dirty="0" smtClean="0"/>
              <a:t>Поиск клиентов</a:t>
            </a:r>
            <a:r>
              <a:rPr lang="en-US" sz="2800" dirty="0" smtClean="0"/>
              <a:t>;</a:t>
            </a:r>
            <a:endParaRPr lang="ru-RU" sz="2800" dirty="0" smtClean="0"/>
          </a:p>
          <a:p>
            <a:pPr>
              <a:buFont typeface="Arial" pitchFamily="34" charset="0"/>
              <a:buChar char="•"/>
            </a:pPr>
            <a:r>
              <a:rPr lang="ru-RU" sz="2800" dirty="0" smtClean="0"/>
              <a:t> </a:t>
            </a:r>
            <a:r>
              <a:rPr lang="ru-RU" sz="2800" dirty="0" smtClean="0"/>
              <a:t>Продажа услуг</a:t>
            </a:r>
            <a:r>
              <a:rPr lang="en-US" sz="2800" dirty="0" smtClean="0"/>
              <a:t>;</a:t>
            </a:r>
            <a:endParaRPr lang="ru-RU" sz="2800" dirty="0" smtClean="0"/>
          </a:p>
          <a:p>
            <a:pPr>
              <a:buFont typeface="Arial" pitchFamily="34" charset="0"/>
              <a:buChar char="•"/>
            </a:pPr>
            <a:r>
              <a:rPr lang="ru-RU" sz="2800" dirty="0" smtClean="0"/>
              <a:t> </a:t>
            </a:r>
            <a:r>
              <a:rPr lang="ru-RU" sz="2800" dirty="0" smtClean="0"/>
              <a:t>Доработка проекта.</a:t>
            </a:r>
            <a:endParaRPr lang="en-US" sz="2800" dirty="0" smtClean="0"/>
          </a:p>
          <a:p>
            <a:endParaRPr lang="ru-RU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0"/>
          <p:cNvSpPr/>
          <p:nvPr/>
        </p:nvSpPr>
        <p:spPr>
          <a:xfrm>
            <a:off x="-15875" y="5229200"/>
            <a:ext cx="1503363" cy="1652614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10"/>
          <p:cNvSpPr/>
          <p:nvPr/>
        </p:nvSpPr>
        <p:spPr>
          <a:xfrm>
            <a:off x="1481138" y="5229200"/>
            <a:ext cx="1501775" cy="1652614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10"/>
          <p:cNvSpPr/>
          <p:nvPr/>
        </p:nvSpPr>
        <p:spPr>
          <a:xfrm>
            <a:off x="2968625" y="5229200"/>
            <a:ext cx="1501775" cy="1652614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10"/>
          <p:cNvSpPr/>
          <p:nvPr/>
        </p:nvSpPr>
        <p:spPr>
          <a:xfrm>
            <a:off x="4449763" y="5229200"/>
            <a:ext cx="1503362" cy="1652614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10"/>
          <p:cNvSpPr/>
          <p:nvPr/>
        </p:nvSpPr>
        <p:spPr>
          <a:xfrm>
            <a:off x="5951538" y="5229200"/>
            <a:ext cx="1501775" cy="1652614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10"/>
          <p:cNvSpPr/>
          <p:nvPr/>
        </p:nvSpPr>
        <p:spPr>
          <a:xfrm>
            <a:off x="7419975" y="5229200"/>
            <a:ext cx="1501775" cy="1652614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10"/>
          <p:cNvSpPr/>
          <p:nvPr/>
        </p:nvSpPr>
        <p:spPr>
          <a:xfrm>
            <a:off x="8920163" y="5229200"/>
            <a:ext cx="1503362" cy="1652614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10"/>
          <p:cNvSpPr/>
          <p:nvPr/>
        </p:nvSpPr>
        <p:spPr>
          <a:xfrm>
            <a:off x="10234613" y="5229200"/>
            <a:ext cx="1503362" cy="1652614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10"/>
          <p:cNvSpPr/>
          <p:nvPr/>
        </p:nvSpPr>
        <p:spPr>
          <a:xfrm>
            <a:off x="11731625" y="5229200"/>
            <a:ext cx="488950" cy="1652614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10"/>
          <p:cNvSpPr txBox="1"/>
          <p:nvPr/>
        </p:nvSpPr>
        <p:spPr>
          <a:xfrm>
            <a:off x="532009" y="465469"/>
            <a:ext cx="4831212" cy="45293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9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СПАСИБО</a:t>
            </a:r>
            <a:r>
              <a:rPr lang="en-US" sz="72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!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КОНТАКТЫ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300" b="0" i="0" u="none" strike="noStrike" cap="none" dirty="0" smtClean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8 918 206 12 04</a:t>
            </a:r>
            <a:endParaRPr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00" b="0" i="0" u="none" strike="noStrike" cap="none" dirty="0" smtClean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Email:</a:t>
            </a:r>
            <a:r>
              <a:rPr lang="ru-RU" sz="2300" b="0" i="0" u="none" strike="noStrike" cap="none" dirty="0" smtClean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300" b="0" i="0" u="none" strike="noStrike" cap="none" dirty="0" smtClean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angelina07ashalyan@gmail.com</a:t>
            </a:r>
            <a:endParaRPr/>
          </a:p>
        </p:txBody>
      </p:sp>
      <p:pic>
        <p:nvPicPr>
          <p:cNvPr id="115" name="Google Shape;115;p10"/>
          <p:cNvPicPr preferRelativeResize="0"/>
          <p:nvPr/>
        </p:nvPicPr>
        <p:blipFill rotWithShape="1">
          <a:blip r:embed="rId8">
            <a:alphaModFix/>
          </a:blip>
          <a:srcRect t="3180" b="3180"/>
          <a:stretch/>
        </p:blipFill>
        <p:spPr>
          <a:xfrm>
            <a:off x="7539279" y="0"/>
            <a:ext cx="3970098" cy="5229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10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13688" y="4565448"/>
            <a:ext cx="1926490" cy="4633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ругая 13">
      <a:dk1>
        <a:srgbClr val="000000"/>
      </a:dk1>
      <a:lt1>
        <a:srgbClr val="FFFFFF"/>
      </a:lt1>
      <a:dk2>
        <a:srgbClr val="000000"/>
      </a:dk2>
      <a:lt2>
        <a:srgbClr val="E7E6E6"/>
      </a:lt2>
      <a:accent1>
        <a:srgbClr val="8F00FF"/>
      </a:accent1>
      <a:accent2>
        <a:srgbClr val="FD493D"/>
      </a:accent2>
      <a:accent3>
        <a:srgbClr val="FCAF17"/>
      </a:accent3>
      <a:accent4>
        <a:srgbClr val="FBB3C1"/>
      </a:accent4>
      <a:accent5>
        <a:srgbClr val="B5D8E1"/>
      </a:accent5>
      <a:accent6>
        <a:srgbClr val="1B1B1B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260</Words>
  <PresentationFormat>Произвольный</PresentationFormat>
  <Paragraphs>52</Paragraphs>
  <Slides>10</Slides>
  <Notes>10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Mikely</dc:creator>
  <cp:lastModifiedBy>angel</cp:lastModifiedBy>
  <cp:revision>4</cp:revision>
  <dcterms:created xsi:type="dcterms:W3CDTF">2022-11-28T09:29:04Z</dcterms:created>
  <dcterms:modified xsi:type="dcterms:W3CDTF">2024-10-28T11:06:31Z</dcterms:modified>
</cp:coreProperties>
</file>