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6" r:id="rId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EE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8" d="100"/>
          <a:sy n="108" d="100"/>
        </p:scale>
        <p:origin x="63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420B05E-A377-44EB-927D-43C070247BD3}" type="datetimeFigureOut">
              <a:rPr lang="ru-RU" smtClean="0"/>
              <a:t>17.10.2024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446820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20B05E-A377-44EB-927D-43C070247BD3}" type="datetimeFigureOut">
              <a:rPr lang="ru-RU" smtClean="0"/>
              <a:t>17.10.2024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4113862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420B05E-A377-44EB-927D-43C070247BD3}" type="datetimeFigureOut">
              <a:rPr lang="ru-RU" smtClean="0"/>
              <a:t>17.10.2024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074748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420B05E-A377-44EB-927D-43C070247BD3}" type="datetimeFigureOut">
              <a:rPr lang="ru-RU" smtClean="0"/>
              <a:t>17.10.2024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929547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420B05E-A377-44EB-927D-43C070247BD3}" type="datetimeFigureOut">
              <a:rPr lang="ru-RU" smtClean="0"/>
              <a:t>17.10.2024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394526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420B05E-A377-44EB-927D-43C070247BD3}" type="datetimeFigureOut">
              <a:rPr lang="ru-RU" smtClean="0"/>
              <a:t>17.10.2024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8560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420B05E-A377-44EB-927D-43C070247BD3}" type="datetimeFigureOut">
              <a:rPr lang="ru-RU" smtClean="0"/>
              <a:t>17.10.2024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296550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20B05E-A377-44EB-927D-43C070247BD3}" type="datetimeFigureOut">
              <a:rPr lang="ru-RU" smtClean="0"/>
              <a:t>17.10.2024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956114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20B05E-A377-44EB-927D-43C070247BD3}" type="datetimeFigureOut">
              <a:rPr lang="ru-RU" smtClean="0"/>
              <a:t>17.10.2024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813406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20B05E-A377-44EB-927D-43C070247BD3}" type="datetimeFigureOut">
              <a:rPr lang="ru-RU" smtClean="0"/>
              <a:t>17.10.2024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2876449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20B05E-A377-44EB-927D-43C070247BD3}" type="datetimeFigureOut">
              <a:rPr lang="ru-RU" smtClean="0"/>
              <a:t>17.10.2024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331032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0B05E-A377-44EB-927D-43C070247BD3}" type="datetimeFigureOut">
              <a:rPr lang="ru-RU" smtClean="0"/>
              <a:t>17.10.2024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C7BB8-6B8C-4EF0-AE5D-CF2F42D010F4}" type="slidenum">
              <a:rPr lang="ru-RU" smtClean="0"/>
              <a:t>‹#›</a:t>
            </a:fld>
            <a:endParaRPr lang="ru-RU"/>
          </a:p>
        </p:txBody>
      </p:sp>
    </p:spTree>
    <p:extLst>
      <p:ext uri="{BB962C8B-B14F-4D97-AF65-F5344CB8AC3E}">
        <p14:creationId xmlns:p14="http://schemas.microsoft.com/office/powerpoint/2010/main" val="1868094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5.png"/><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3.png"/><Relationship Id="rId5" Type="http://schemas.microsoft.com/office/2007/relationships/hdphoto" Target="../media/hdphoto3.wdp"/><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10.png"/><Relationship Id="rId9" Type="http://schemas.microsoft.com/office/2007/relationships/hdphoto" Target="../media/hdphoto5.wdp"/><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6.wdp"/><Relationship Id="rId7"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4.jpe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7.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duotone>
              <a:schemeClr val="accent5">
                <a:shade val="45000"/>
                <a:satMod val="135000"/>
              </a:schemeClr>
              <a:prstClr val="white"/>
            </a:duotone>
          </a:blip>
          <a:srcRect t="5931" b="5346"/>
          <a:stretch/>
        </p:blipFill>
        <p:spPr>
          <a:xfrm>
            <a:off x="8803513" y="2025316"/>
            <a:ext cx="1981198" cy="3813509"/>
          </a:xfrm>
          <a:prstGeom prst="rect">
            <a:avLst/>
          </a:prstGeom>
        </p:spPr>
      </p:pic>
      <p:sp>
        <p:nvSpPr>
          <p:cNvPr id="2" name="Заголовок 1"/>
          <p:cNvSpPr>
            <a:spLocks noGrp="1"/>
          </p:cNvSpPr>
          <p:nvPr>
            <p:ph type="ctrTitle"/>
          </p:nvPr>
        </p:nvSpPr>
        <p:spPr>
          <a:xfrm>
            <a:off x="1325362" y="2459114"/>
            <a:ext cx="5137952" cy="1068604"/>
          </a:xfrm>
        </p:spPr>
        <p:txBody>
          <a:bodyPr>
            <a:noAutofit/>
          </a:bodyPr>
          <a:lstStyle/>
          <a:p>
            <a:r>
              <a:rPr lang="ru-RU" sz="6600" dirty="0" smtClean="0">
                <a:latin typeface="Cascadia Code SemiBold" panose="020B0609020000020004" pitchFamily="49" charset="0"/>
                <a:cs typeface="Cascadia Code SemiBold" panose="020B0609020000020004" pitchFamily="49" charset="0"/>
              </a:rPr>
              <a:t>РАСПИСАНИЕ</a:t>
            </a:r>
            <a:endParaRPr lang="ru-RU" sz="6600" dirty="0">
              <a:latin typeface="Cascadia Code SemiBold" panose="020B0609020000020004" pitchFamily="49" charset="0"/>
              <a:cs typeface="Cascadia Code SemiBold" panose="020B0609020000020004" pitchFamily="49" charset="0"/>
            </a:endParaRPr>
          </a:p>
        </p:txBody>
      </p:sp>
      <p:sp>
        <p:nvSpPr>
          <p:cNvPr id="3" name="Подзаголовок 2"/>
          <p:cNvSpPr>
            <a:spLocks noGrp="1"/>
          </p:cNvSpPr>
          <p:nvPr>
            <p:ph type="subTitle" idx="1"/>
          </p:nvPr>
        </p:nvSpPr>
        <p:spPr>
          <a:xfrm>
            <a:off x="1325362" y="3324025"/>
            <a:ext cx="5315135" cy="463935"/>
          </a:xfrm>
        </p:spPr>
        <p:txBody>
          <a:bodyPr>
            <a:normAutofit fontScale="92500"/>
          </a:bodyPr>
          <a:lstStyle/>
          <a:p>
            <a:r>
              <a:rPr lang="ru-RU" spc="1200" dirty="0" smtClean="0"/>
              <a:t>САЙТ ДЛЯ </a:t>
            </a:r>
            <a:r>
              <a:rPr lang="ru-RU" spc="1200" dirty="0" err="1" smtClean="0"/>
              <a:t>СПбГУПТД</a:t>
            </a:r>
            <a:endParaRPr lang="ru-RU" spc="1200" dirty="0"/>
          </a:p>
        </p:txBody>
      </p:sp>
      <p:sp>
        <p:nvSpPr>
          <p:cNvPr id="5" name="Прямоугольник 4"/>
          <p:cNvSpPr/>
          <p:nvPr/>
        </p:nvSpPr>
        <p:spPr>
          <a:xfrm>
            <a:off x="835869" y="970705"/>
            <a:ext cx="6452698" cy="45549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0" name="Группа 9"/>
          <p:cNvGrpSpPr/>
          <p:nvPr/>
        </p:nvGrpSpPr>
        <p:grpSpPr>
          <a:xfrm>
            <a:off x="8230737" y="299833"/>
            <a:ext cx="3603197" cy="719474"/>
            <a:chOff x="0" y="-2"/>
            <a:chExt cx="5067078" cy="1011776"/>
          </a:xfrm>
        </p:grpSpPr>
        <p:sp>
          <p:nvSpPr>
            <p:cNvPr id="11"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2" name="object 14" descr="object 14"/>
            <p:cNvPicPr>
              <a:picLocks noChangeAspect="1"/>
            </p:cNvPicPr>
            <p:nvPr/>
          </p:nvPicPr>
          <p:blipFill>
            <a:blip r:embed="rId3">
              <a:extLst/>
            </a:blip>
            <a:stretch>
              <a:fillRect/>
            </a:stretch>
          </p:blipFill>
          <p:spPr>
            <a:xfrm>
              <a:off x="1496591" y="18291"/>
              <a:ext cx="953489" cy="993483"/>
            </a:xfrm>
            <a:prstGeom prst="rect">
              <a:avLst/>
            </a:prstGeom>
            <a:ln w="12700" cap="flat">
              <a:noFill/>
              <a:miter lim="400000"/>
            </a:ln>
            <a:effectLst/>
          </p:spPr>
        </p:pic>
        <p:pic>
          <p:nvPicPr>
            <p:cNvPr id="13" name="object 15" descr="object 15"/>
            <p:cNvPicPr>
              <a:picLocks noChangeAspect="1"/>
            </p:cNvPicPr>
            <p:nvPr/>
          </p:nvPicPr>
          <p:blipFill>
            <a:blip r:embed="rId4">
              <a:extLst/>
            </a:blip>
            <a:stretch>
              <a:fillRect/>
            </a:stretch>
          </p:blipFill>
          <p:spPr>
            <a:xfrm>
              <a:off x="2678899" y="16526"/>
              <a:ext cx="1279696" cy="995232"/>
            </a:xfrm>
            <a:prstGeom prst="rect">
              <a:avLst/>
            </a:prstGeom>
            <a:ln w="12700" cap="flat">
              <a:noFill/>
              <a:miter lim="400000"/>
            </a:ln>
            <a:effectLst/>
          </p:spPr>
        </p:pic>
        <p:grpSp>
          <p:nvGrpSpPr>
            <p:cNvPr id="14" name="Сгруппировать"/>
            <p:cNvGrpSpPr/>
            <p:nvPr/>
          </p:nvGrpSpPr>
          <p:grpSpPr>
            <a:xfrm>
              <a:off x="0" y="-2"/>
              <a:ext cx="1373613" cy="965328"/>
              <a:chOff x="0" y="0"/>
              <a:chExt cx="1373612" cy="965327"/>
            </a:xfrm>
          </p:grpSpPr>
          <p:sp>
            <p:nvSpPr>
              <p:cNvPr id="15"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6" name="object 17" descr="object 17"/>
              <p:cNvPicPr>
                <a:picLocks noChangeAspect="1"/>
              </p:cNvPicPr>
              <p:nvPr/>
            </p:nvPicPr>
            <p:blipFill>
              <a:blip r:embed="rId5">
                <a:extLst/>
              </a:blip>
              <a:stretch>
                <a:fillRect/>
              </a:stretch>
            </p:blipFill>
            <p:spPr>
              <a:xfrm>
                <a:off x="383295" y="210733"/>
                <a:ext cx="155173" cy="155174"/>
              </a:xfrm>
              <a:prstGeom prst="rect">
                <a:avLst/>
              </a:prstGeom>
              <a:ln w="12700" cap="flat">
                <a:noFill/>
                <a:miter lim="400000"/>
              </a:ln>
              <a:effectLst/>
            </p:spPr>
          </p:pic>
          <p:pic>
            <p:nvPicPr>
              <p:cNvPr id="17" name="object 18" descr="object 18"/>
              <p:cNvPicPr>
                <a:picLocks noChangeAspect="1"/>
              </p:cNvPicPr>
              <p:nvPr/>
            </p:nvPicPr>
            <p:blipFill>
              <a:blip r:embed="rId6">
                <a:extLst/>
              </a:blip>
              <a:stretch>
                <a:fillRect/>
              </a:stretch>
            </p:blipFill>
            <p:spPr>
              <a:xfrm>
                <a:off x="667459" y="256185"/>
                <a:ext cx="104304" cy="104304"/>
              </a:xfrm>
              <a:prstGeom prst="rect">
                <a:avLst/>
              </a:prstGeom>
              <a:ln w="12700" cap="flat">
                <a:noFill/>
                <a:miter lim="400000"/>
              </a:ln>
              <a:effectLst/>
            </p:spPr>
          </p:pic>
          <p:sp>
            <p:nvSpPr>
              <p:cNvPr id="18"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19"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20" name="object 21"/>
              <p:cNvGrpSpPr/>
              <p:nvPr/>
            </p:nvGrpSpPr>
            <p:grpSpPr>
              <a:xfrm>
                <a:off x="817106" y="50991"/>
                <a:ext cx="306307" cy="315685"/>
                <a:chOff x="0" y="-1"/>
                <a:chExt cx="306306" cy="315684"/>
              </a:xfrm>
            </p:grpSpPr>
            <p:sp>
              <p:nvSpPr>
                <p:cNvPr id="26"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7"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8"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21" name="object 22" descr="object 22"/>
              <p:cNvPicPr>
                <a:picLocks noChangeAspect="1"/>
              </p:cNvPicPr>
              <p:nvPr/>
            </p:nvPicPr>
            <p:blipFill>
              <a:blip r:embed="rId7">
                <a:extLst/>
              </a:blip>
              <a:stretch>
                <a:fillRect/>
              </a:stretch>
            </p:blipFill>
            <p:spPr>
              <a:xfrm>
                <a:off x="226176" y="256288"/>
                <a:ext cx="104184" cy="104186"/>
              </a:xfrm>
              <a:prstGeom prst="rect">
                <a:avLst/>
              </a:prstGeom>
              <a:ln w="12700" cap="flat">
                <a:noFill/>
                <a:miter lim="400000"/>
              </a:ln>
              <a:effectLst/>
            </p:spPr>
          </p:pic>
          <p:sp>
            <p:nvSpPr>
              <p:cNvPr id="22"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3"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4"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5" name="object 26" descr="object 26"/>
              <p:cNvPicPr>
                <a:picLocks noChangeAspect="1"/>
              </p:cNvPicPr>
              <p:nvPr/>
            </p:nvPicPr>
            <p:blipFill>
              <a:blip r:embed="rId8">
                <a:extLst/>
              </a:blip>
              <a:stretch>
                <a:fillRect/>
              </a:stretch>
            </p:blipFill>
            <p:spPr>
              <a:xfrm>
                <a:off x="-1" y="412337"/>
                <a:ext cx="1373614" cy="552990"/>
              </a:xfrm>
              <a:prstGeom prst="rect">
                <a:avLst/>
              </a:prstGeom>
              <a:ln w="12700" cap="flat">
                <a:noFill/>
                <a:miter lim="400000"/>
              </a:ln>
              <a:effectLst/>
            </p:spPr>
          </p:pic>
        </p:grpSp>
      </p:grpSp>
      <p:pic>
        <p:nvPicPr>
          <p:cNvPr id="1026" name="Picture 2" descr="Picture background"/>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7510" b="100000" l="9932" r="89932">
                        <a14:foregroundMark x1="37415" y1="14032" x2="37279" y2="34585"/>
                        <a14:foregroundMark x1="63129" y1="13834" x2="63265" y2="33597"/>
                        <a14:foregroundMark x1="40680" y1="9486" x2="60000" y2="9684"/>
                        <a14:foregroundMark x1="33197" y1="33004" x2="32789" y2="36364"/>
                        <a14:backgroundMark x1="36871" y1="35375" x2="36190" y2="32806"/>
                        <a14:backgroundMark x1="48980" y1="36561" x2="49388" y2="48814"/>
                      </a14:backgroundRemoval>
                    </a14:imgEffect>
                  </a14:imgLayer>
                </a14:imgProps>
              </a:ext>
              <a:ext uri="{28A0092B-C50C-407E-A947-70E740481C1C}">
                <a14:useLocalDpi xmlns:a14="http://schemas.microsoft.com/office/drawing/2010/main" val="0"/>
              </a:ext>
            </a:extLst>
          </a:blip>
          <a:srcRect l="19324" r="28911"/>
          <a:stretch/>
        </p:blipFill>
        <p:spPr bwMode="auto">
          <a:xfrm>
            <a:off x="7129990" y="1126276"/>
            <a:ext cx="4329943" cy="5758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827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etits enseignants avec des outils éducatifs et de la papeterie isolé illustration vectorielle plane. Professeurs de dessins animés de différentes disciplines comme la géographie, les mathématiques et la culture physique. Concept d'éducation et d'école"/>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691290" y="896222"/>
            <a:ext cx="4028154" cy="268329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élévision Illustration graphique vectoriel de nouvelles idées le concept d'un homme portant un crayon et une planche"/>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884925" y="3268690"/>
            <a:ext cx="2009554" cy="200955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llustration vectorielle de choix concept abstrait. Prise de décision, recherche de solution, multiples possibilités, liberté de choix, évidence, difficulté à choisir, métaphore abstraite de gestion."/>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94495" y="3358063"/>
            <a:ext cx="1822657" cy="182265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essiné à la main sans illustration de données"/>
          <p:cNvPicPr>
            <a:picLocks noChangeAspect="1" noChangeArrowheads="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630951" y="3268690"/>
            <a:ext cx="1819850" cy="18198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78658" y="-78658"/>
            <a:ext cx="5254340" cy="334734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ПРОБЛЕМЫ</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3505200" cy="12592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ИСПОЛЬЗОВАНИЯ СУЩЕСТВУЮЩЕГО ВАРИАНТА</a:t>
            </a:r>
          </a:p>
          <a:p>
            <a:pPr marL="0" indent="0">
              <a:buNone/>
            </a:pPr>
            <a:endParaRPr lang="ru-RU" spc="600" dirty="0" smtClean="0"/>
          </a:p>
        </p:txBody>
      </p:sp>
      <p:sp>
        <p:nvSpPr>
          <p:cNvPr id="5" name="Прямоугольник 4"/>
          <p:cNvSpPr/>
          <p:nvPr/>
        </p:nvSpPr>
        <p:spPr>
          <a:xfrm>
            <a:off x="549730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66667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983604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одзаголовок 2"/>
          <p:cNvSpPr txBox="1">
            <a:spLocks/>
          </p:cNvSpPr>
          <p:nvPr/>
        </p:nvSpPr>
        <p:spPr>
          <a:xfrm>
            <a:off x="365844" y="3764131"/>
            <a:ext cx="4477595" cy="2208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smtClean="0"/>
              <a:t>ТЕКУЩИЙ </a:t>
            </a:r>
            <a:r>
              <a:rPr lang="ru-RU" sz="1600" spc="300" dirty="0" smtClean="0"/>
              <a:t>СПОСОБ </a:t>
            </a:r>
            <a:r>
              <a:rPr lang="ru-RU" sz="1600" spc="300" dirty="0" smtClean="0"/>
              <a:t>НЕУДОБЕН ДЛЯ БОЛЬШИНСТВА СТУДЕНТОВ УНИВЕРСИТЕТА, ПОСКОЛЬКУ ПРЕДСТАВЛЯЕТ СОБОЙ ОБЫКНОВЕННУЮ ТАБЛИЦУ СО СПЛОШНЫМ ПЕРЕЧИСЛЕНИЕМ ЗАНЯТИЙ ДЛЯ ВСЕХ ГРУПП ВЫБРАННОГО ИНСТИТУТА</a:t>
            </a:r>
          </a:p>
        </p:txBody>
      </p:sp>
      <p:sp>
        <p:nvSpPr>
          <p:cNvPr id="16" name="Подзаголовок 2"/>
          <p:cNvSpPr txBox="1">
            <a:spLocks/>
          </p:cNvSpPr>
          <p:nvPr/>
        </p:nvSpPr>
        <p:spPr>
          <a:xfrm>
            <a:off x="7821163" y="5123804"/>
            <a:ext cx="1715155" cy="7042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smtClean="0"/>
              <a:t>ПЕРЕЧИСЛЕНИЕ ВСЕХ ГРУПП В ОДНОМ ФАЙЛЕ</a:t>
            </a:r>
          </a:p>
        </p:txBody>
      </p:sp>
      <p:sp>
        <p:nvSpPr>
          <p:cNvPr id="19" name="Подзаголовок 2"/>
          <p:cNvSpPr txBox="1">
            <a:spLocks/>
          </p:cNvSpPr>
          <p:nvPr/>
        </p:nvSpPr>
        <p:spPr>
          <a:xfrm>
            <a:off x="7823370" y="5088540"/>
            <a:ext cx="1715155" cy="108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u-RU" sz="1200" spc="300" dirty="0" smtClean="0"/>
          </a:p>
        </p:txBody>
      </p:sp>
      <p:sp>
        <p:nvSpPr>
          <p:cNvPr id="20" name="Подзаголовок 2"/>
          <p:cNvSpPr txBox="1">
            <a:spLocks/>
          </p:cNvSpPr>
          <p:nvPr/>
        </p:nvSpPr>
        <p:spPr>
          <a:xfrm>
            <a:off x="5560242" y="5123804"/>
            <a:ext cx="1983380" cy="108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smtClean="0"/>
              <a:t>НЕАДАПТИВНОСТЬ ФОРМАТА К РАЗЛИЧНЫМ УСТРОЙСТВАМ</a:t>
            </a:r>
          </a:p>
        </p:txBody>
      </p:sp>
      <p:sp>
        <p:nvSpPr>
          <p:cNvPr id="22" name="Подзаголовок 2"/>
          <p:cNvSpPr txBox="1">
            <a:spLocks/>
          </p:cNvSpPr>
          <p:nvPr/>
        </p:nvSpPr>
        <p:spPr>
          <a:xfrm>
            <a:off x="9960846" y="5123804"/>
            <a:ext cx="1904616" cy="11246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smtClean="0"/>
              <a:t>УСТАРЕВШИЙ ФОРМАТ</a:t>
            </a:r>
          </a:p>
        </p:txBody>
      </p:sp>
      <p:grpSp>
        <p:nvGrpSpPr>
          <p:cNvPr id="17" name="Группа 16"/>
          <p:cNvGrpSpPr/>
          <p:nvPr/>
        </p:nvGrpSpPr>
        <p:grpSpPr>
          <a:xfrm>
            <a:off x="8230737" y="299833"/>
            <a:ext cx="3603197" cy="719474"/>
            <a:chOff x="0" y="-2"/>
            <a:chExt cx="5067078" cy="1011776"/>
          </a:xfrm>
        </p:grpSpPr>
        <p:sp>
          <p:nvSpPr>
            <p:cNvPr id="18"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1" name="object 14" descr="object 14"/>
            <p:cNvPicPr>
              <a:picLocks noChangeAspect="1"/>
            </p:cNvPicPr>
            <p:nvPr/>
          </p:nvPicPr>
          <p:blipFill>
            <a:blip r:embed="rId10">
              <a:extLst/>
            </a:blip>
            <a:stretch>
              <a:fillRect/>
            </a:stretch>
          </p:blipFill>
          <p:spPr>
            <a:xfrm>
              <a:off x="1496591" y="18291"/>
              <a:ext cx="953489" cy="993483"/>
            </a:xfrm>
            <a:prstGeom prst="rect">
              <a:avLst/>
            </a:prstGeom>
            <a:ln w="12700" cap="flat">
              <a:noFill/>
              <a:miter lim="400000"/>
            </a:ln>
            <a:effectLst/>
          </p:spPr>
        </p:pic>
        <p:pic>
          <p:nvPicPr>
            <p:cNvPr id="23" name="object 15" descr="object 15"/>
            <p:cNvPicPr>
              <a:picLocks noChangeAspect="1"/>
            </p:cNvPicPr>
            <p:nvPr/>
          </p:nvPicPr>
          <p:blipFill>
            <a:blip r:embed="rId11">
              <a:extLst/>
            </a:blip>
            <a:stretch>
              <a:fillRect/>
            </a:stretch>
          </p:blipFill>
          <p:spPr>
            <a:xfrm>
              <a:off x="2678899" y="16526"/>
              <a:ext cx="1279696" cy="995232"/>
            </a:xfrm>
            <a:prstGeom prst="rect">
              <a:avLst/>
            </a:prstGeom>
            <a:ln w="12700" cap="flat">
              <a:noFill/>
              <a:miter lim="400000"/>
            </a:ln>
            <a:effectLst/>
          </p:spPr>
        </p:pic>
        <p:grpSp>
          <p:nvGrpSpPr>
            <p:cNvPr id="24" name="Сгруппировать"/>
            <p:cNvGrpSpPr/>
            <p:nvPr/>
          </p:nvGrpSpPr>
          <p:grpSpPr>
            <a:xfrm>
              <a:off x="0" y="-2"/>
              <a:ext cx="1373613" cy="965328"/>
              <a:chOff x="0" y="0"/>
              <a:chExt cx="1373612" cy="965327"/>
            </a:xfrm>
          </p:grpSpPr>
          <p:sp>
            <p:nvSpPr>
              <p:cNvPr id="25"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6" name="object 17" descr="object 17"/>
              <p:cNvPicPr>
                <a:picLocks noChangeAspect="1"/>
              </p:cNvPicPr>
              <p:nvPr/>
            </p:nvPicPr>
            <p:blipFill>
              <a:blip r:embed="rId12">
                <a:extLst/>
              </a:blip>
              <a:stretch>
                <a:fillRect/>
              </a:stretch>
            </p:blipFill>
            <p:spPr>
              <a:xfrm>
                <a:off x="383295" y="210733"/>
                <a:ext cx="155173" cy="155174"/>
              </a:xfrm>
              <a:prstGeom prst="rect">
                <a:avLst/>
              </a:prstGeom>
              <a:ln w="12700" cap="flat">
                <a:noFill/>
                <a:miter lim="400000"/>
              </a:ln>
              <a:effectLst/>
            </p:spPr>
          </p:pic>
          <p:pic>
            <p:nvPicPr>
              <p:cNvPr id="27" name="object 18" descr="object 18"/>
              <p:cNvPicPr>
                <a:picLocks noChangeAspect="1"/>
              </p:cNvPicPr>
              <p:nvPr/>
            </p:nvPicPr>
            <p:blipFill>
              <a:blip r:embed="rId13">
                <a:extLst/>
              </a:blip>
              <a:stretch>
                <a:fillRect/>
              </a:stretch>
            </p:blipFill>
            <p:spPr>
              <a:xfrm>
                <a:off x="667459" y="256185"/>
                <a:ext cx="104304" cy="104304"/>
              </a:xfrm>
              <a:prstGeom prst="rect">
                <a:avLst/>
              </a:prstGeom>
              <a:ln w="12700" cap="flat">
                <a:noFill/>
                <a:miter lim="400000"/>
              </a:ln>
              <a:effectLst/>
            </p:spPr>
          </p:pic>
          <p:sp>
            <p:nvSpPr>
              <p:cNvPr id="28"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30" name="object 21"/>
              <p:cNvGrpSpPr/>
              <p:nvPr/>
            </p:nvGrpSpPr>
            <p:grpSpPr>
              <a:xfrm>
                <a:off x="817106" y="50991"/>
                <a:ext cx="306307" cy="315685"/>
                <a:chOff x="0" y="-1"/>
                <a:chExt cx="306306" cy="315684"/>
              </a:xfrm>
            </p:grpSpPr>
            <p:sp>
              <p:nvSpPr>
                <p:cNvPr id="36"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7"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8"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9"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31" name="object 22" descr="object 22"/>
              <p:cNvPicPr>
                <a:picLocks noChangeAspect="1"/>
              </p:cNvPicPr>
              <p:nvPr/>
            </p:nvPicPr>
            <p:blipFill>
              <a:blip r:embed="rId14">
                <a:extLst/>
              </a:blip>
              <a:stretch>
                <a:fillRect/>
              </a:stretch>
            </p:blipFill>
            <p:spPr>
              <a:xfrm>
                <a:off x="226176" y="256288"/>
                <a:ext cx="104184" cy="104186"/>
              </a:xfrm>
              <a:prstGeom prst="rect">
                <a:avLst/>
              </a:prstGeom>
              <a:ln w="12700" cap="flat">
                <a:noFill/>
                <a:miter lim="400000"/>
              </a:ln>
              <a:effectLst/>
            </p:spPr>
          </p:pic>
          <p:sp>
            <p:nvSpPr>
              <p:cNvPr id="32"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3"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4"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5" name="object 26" descr="object 26"/>
              <p:cNvPicPr>
                <a:picLocks noChangeAspect="1"/>
              </p:cNvPicPr>
              <p:nvPr/>
            </p:nvPicPr>
            <p:blipFill>
              <a:blip r:embed="rId15">
                <a:extLst/>
              </a:blip>
              <a:stretch>
                <a:fillRect/>
              </a:stretch>
            </p:blipFill>
            <p:spPr>
              <a:xfrm>
                <a:off x="-1" y="412337"/>
                <a:ext cx="1373614" cy="552990"/>
              </a:xfrm>
              <a:prstGeom prst="rect">
                <a:avLst/>
              </a:prstGeom>
              <a:ln w="12700" cap="flat">
                <a:noFill/>
                <a:miter lim="400000"/>
              </a:ln>
              <a:effectLst/>
            </p:spPr>
          </p:pic>
        </p:grpSp>
      </p:grpSp>
    </p:spTree>
    <p:extLst>
      <p:ext uri="{BB962C8B-B14F-4D97-AF65-F5344CB8AC3E}">
        <p14:creationId xmlns:p14="http://schemas.microsoft.com/office/powerpoint/2010/main" val="847216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Prise de rendez-vous sur téléphone mobile avec calendrie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65371" y="2723471"/>
            <a:ext cx="3808532" cy="380853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419747" y="1372399"/>
            <a:ext cx="6414187" cy="207872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рямоугольник 2"/>
          <p:cNvSpPr/>
          <p:nvPr/>
        </p:nvSpPr>
        <p:spPr>
          <a:xfrm>
            <a:off x="4239291" y="2713703"/>
            <a:ext cx="2397484" cy="3682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РЕШЕНИЕ</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ВЫЯВЛЕННОЙ ПРОБЛЕМЫ</a:t>
            </a:r>
          </a:p>
          <a:p>
            <a:pPr marL="0" indent="0">
              <a:buNone/>
            </a:pPr>
            <a:endParaRPr lang="ru-RU" spc="600" dirty="0" smtClean="0"/>
          </a:p>
        </p:txBody>
      </p:sp>
      <p:sp>
        <p:nvSpPr>
          <p:cNvPr id="14" name="Подзаголовок 2"/>
          <p:cNvSpPr txBox="1">
            <a:spLocks/>
          </p:cNvSpPr>
          <p:nvPr/>
        </p:nvSpPr>
        <p:spPr>
          <a:xfrm>
            <a:off x="6767551" y="3834823"/>
            <a:ext cx="4477595" cy="25687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smtClean="0"/>
              <a:t>СОЗДАНИЕ САЙТА С АДАПТИВНЫМ ИНТЕРФЕСОМ</a:t>
            </a:r>
          </a:p>
          <a:p>
            <a:pPr marL="0" indent="0">
              <a:buNone/>
            </a:pPr>
            <a:r>
              <a:rPr lang="ru-RU" sz="1600" spc="300" dirty="0" smtClean="0"/>
              <a:t>С ОТОБРАЖЕНИЕМ РАСПИСАНИЯ ТОЛЬКО ДЛЯ ВЫБРАННОЙ ГРУППЫ ПО ДНЯМ, С УЧЕТОМ ЧИСЛИТЕЛЯ/ЗНАМЕНАТЕЛЯ</a:t>
            </a:r>
          </a:p>
          <a:p>
            <a:pPr marL="0" indent="0">
              <a:buNone/>
            </a:pPr>
            <a:r>
              <a:rPr lang="ru-RU" sz="1600" spc="300" dirty="0" smtClean="0"/>
              <a:t>И С </a:t>
            </a:r>
            <a:r>
              <a:rPr lang="ru-RU" sz="1600" spc="300" dirty="0" smtClean="0"/>
              <a:t>ОПЕРАТИВНЫМ ИЗМЕНЕНИЕМ ПРИ </a:t>
            </a:r>
            <a:r>
              <a:rPr lang="ru-RU" sz="1600" spc="300" dirty="0" smtClean="0"/>
              <a:t>РЕДАКТИРОВАНИИ РАСПИСАНИЯ НА ОФИЦИАЛЬНОМ САЙТЕ</a:t>
            </a:r>
          </a:p>
        </p:txBody>
      </p:sp>
      <p:pic>
        <p:nvPicPr>
          <p:cNvPr id="2052" name="Picture 4" descr="Picture background"/>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186" r="27776"/>
          <a:stretch/>
        </p:blipFill>
        <p:spPr bwMode="auto">
          <a:xfrm>
            <a:off x="4219626" y="2859313"/>
            <a:ext cx="2265336" cy="353684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Группа 9"/>
          <p:cNvGrpSpPr/>
          <p:nvPr/>
        </p:nvGrpSpPr>
        <p:grpSpPr>
          <a:xfrm>
            <a:off x="8230737" y="299833"/>
            <a:ext cx="3603197" cy="719474"/>
            <a:chOff x="0" y="-2"/>
            <a:chExt cx="5067078" cy="1011776"/>
          </a:xfrm>
        </p:grpSpPr>
        <p:sp>
          <p:nvSpPr>
            <p:cNvPr id="11"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2" name="object 14" descr="object 14"/>
            <p:cNvPicPr>
              <a:picLocks noChangeAspect="1"/>
            </p:cNvPicPr>
            <p:nvPr/>
          </p:nvPicPr>
          <p:blipFill>
            <a:blip r:embed="rId5">
              <a:extLst/>
            </a:blip>
            <a:stretch>
              <a:fillRect/>
            </a:stretch>
          </p:blipFill>
          <p:spPr>
            <a:xfrm>
              <a:off x="1496591" y="18291"/>
              <a:ext cx="953489" cy="993483"/>
            </a:xfrm>
            <a:prstGeom prst="rect">
              <a:avLst/>
            </a:prstGeom>
            <a:ln w="12700" cap="flat">
              <a:noFill/>
              <a:miter lim="400000"/>
            </a:ln>
            <a:effectLst/>
          </p:spPr>
        </p:pic>
        <p:pic>
          <p:nvPicPr>
            <p:cNvPr id="13" name="object 15" descr="object 15"/>
            <p:cNvPicPr>
              <a:picLocks noChangeAspect="1"/>
            </p:cNvPicPr>
            <p:nvPr/>
          </p:nvPicPr>
          <p:blipFill>
            <a:blip r:embed="rId6">
              <a:extLst/>
            </a:blip>
            <a:stretch>
              <a:fillRect/>
            </a:stretch>
          </p:blipFill>
          <p:spPr>
            <a:xfrm>
              <a:off x="2678899" y="16526"/>
              <a:ext cx="1279696" cy="995232"/>
            </a:xfrm>
            <a:prstGeom prst="rect">
              <a:avLst/>
            </a:prstGeom>
            <a:ln w="12700" cap="flat">
              <a:noFill/>
              <a:miter lim="400000"/>
            </a:ln>
            <a:effectLst/>
          </p:spPr>
        </p:pic>
        <p:grpSp>
          <p:nvGrpSpPr>
            <p:cNvPr id="15" name="Сгруппировать"/>
            <p:cNvGrpSpPr/>
            <p:nvPr/>
          </p:nvGrpSpPr>
          <p:grpSpPr>
            <a:xfrm>
              <a:off x="0" y="-2"/>
              <a:ext cx="1373613" cy="965328"/>
              <a:chOff x="0" y="0"/>
              <a:chExt cx="1373612" cy="965327"/>
            </a:xfrm>
          </p:grpSpPr>
          <p:sp>
            <p:nvSpPr>
              <p:cNvPr id="16"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17" name="object 17" descr="object 17"/>
              <p:cNvPicPr>
                <a:picLocks noChangeAspect="1"/>
              </p:cNvPicPr>
              <p:nvPr/>
            </p:nvPicPr>
            <p:blipFill>
              <a:blip r:embed="rId7">
                <a:extLst/>
              </a:blip>
              <a:stretch>
                <a:fillRect/>
              </a:stretch>
            </p:blipFill>
            <p:spPr>
              <a:xfrm>
                <a:off x="383295" y="210733"/>
                <a:ext cx="155173" cy="155174"/>
              </a:xfrm>
              <a:prstGeom prst="rect">
                <a:avLst/>
              </a:prstGeom>
              <a:ln w="12700" cap="flat">
                <a:noFill/>
                <a:miter lim="400000"/>
              </a:ln>
              <a:effectLst/>
            </p:spPr>
          </p:pic>
          <p:pic>
            <p:nvPicPr>
              <p:cNvPr id="18" name="object 18" descr="object 18"/>
              <p:cNvPicPr>
                <a:picLocks noChangeAspect="1"/>
              </p:cNvPicPr>
              <p:nvPr/>
            </p:nvPicPr>
            <p:blipFill>
              <a:blip r:embed="rId8">
                <a:extLst/>
              </a:blip>
              <a:stretch>
                <a:fillRect/>
              </a:stretch>
            </p:blipFill>
            <p:spPr>
              <a:xfrm>
                <a:off x="667459" y="256185"/>
                <a:ext cx="104304" cy="104304"/>
              </a:xfrm>
              <a:prstGeom prst="rect">
                <a:avLst/>
              </a:prstGeom>
              <a:ln w="12700" cap="flat">
                <a:noFill/>
                <a:miter lim="400000"/>
              </a:ln>
              <a:effectLst/>
            </p:spPr>
          </p:pic>
          <p:sp>
            <p:nvSpPr>
              <p:cNvPr id="19"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0"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21" name="object 21"/>
              <p:cNvGrpSpPr/>
              <p:nvPr/>
            </p:nvGrpSpPr>
            <p:grpSpPr>
              <a:xfrm>
                <a:off x="817106" y="50991"/>
                <a:ext cx="306307" cy="315685"/>
                <a:chOff x="0" y="-1"/>
                <a:chExt cx="306306" cy="315684"/>
              </a:xfrm>
            </p:grpSpPr>
            <p:sp>
              <p:nvSpPr>
                <p:cNvPr id="28"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9"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0"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1"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22" name="object 22" descr="object 22"/>
              <p:cNvPicPr>
                <a:picLocks noChangeAspect="1"/>
              </p:cNvPicPr>
              <p:nvPr/>
            </p:nvPicPr>
            <p:blipFill>
              <a:blip r:embed="rId9">
                <a:extLst/>
              </a:blip>
              <a:stretch>
                <a:fillRect/>
              </a:stretch>
            </p:blipFill>
            <p:spPr>
              <a:xfrm>
                <a:off x="226176" y="256288"/>
                <a:ext cx="104184" cy="104186"/>
              </a:xfrm>
              <a:prstGeom prst="rect">
                <a:avLst/>
              </a:prstGeom>
              <a:ln w="12700" cap="flat">
                <a:noFill/>
                <a:miter lim="400000"/>
              </a:ln>
              <a:effectLst/>
            </p:spPr>
          </p:pic>
          <p:sp>
            <p:nvSpPr>
              <p:cNvPr id="23"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4"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25"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7" name="object 26" descr="object 26"/>
              <p:cNvPicPr>
                <a:picLocks noChangeAspect="1"/>
              </p:cNvPicPr>
              <p:nvPr/>
            </p:nvPicPr>
            <p:blipFill>
              <a:blip r:embed="rId10">
                <a:extLst/>
              </a:blip>
              <a:stretch>
                <a:fillRect/>
              </a:stretch>
            </p:blipFill>
            <p:spPr>
              <a:xfrm>
                <a:off x="-1" y="412337"/>
                <a:ext cx="1373614" cy="552990"/>
              </a:xfrm>
              <a:prstGeom prst="rect">
                <a:avLst/>
              </a:prstGeom>
              <a:ln w="12700" cap="flat">
                <a:noFill/>
                <a:miter lim="400000"/>
              </a:ln>
              <a:effectLst/>
            </p:spPr>
          </p:pic>
        </p:grpSp>
      </p:grpSp>
    </p:spTree>
    <p:extLst>
      <p:ext uri="{BB962C8B-B14F-4D97-AF65-F5344CB8AC3E}">
        <p14:creationId xmlns:p14="http://schemas.microsoft.com/office/powerpoint/2010/main" val="2864683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p:cNvSpPr/>
          <p:nvPr/>
        </p:nvSpPr>
        <p:spPr>
          <a:xfrm>
            <a:off x="8013469" y="0"/>
            <a:ext cx="4178531" cy="439469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1" y="1972128"/>
            <a:ext cx="3391067" cy="488587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668836" y="1546167"/>
            <a:ext cx="9912077" cy="4921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КОМАНДА</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ПРОЕКТА</a:t>
            </a:r>
          </a:p>
          <a:p>
            <a:pPr marL="0" indent="0">
              <a:buNone/>
            </a:pPr>
            <a:endParaRPr lang="ru-RU" spc="600" dirty="0" smtClean="0"/>
          </a:p>
        </p:txBody>
      </p:sp>
      <p:pic>
        <p:nvPicPr>
          <p:cNvPr id="6148" name="Picture 4" descr="https://sun9-40.userapi.com/s/v1/ig2/WmWHevCZlPu8EV_jliCY1Ah3pRKSrcqslQIhVLhNv7L6Lbk_EfKt6L0eUGHX8bWOAZ4KRLeNSkMOKEYnm0CtbWSf.jpg?quality=95&amp;as=32x43,48x64,72x96,108x144,160x213,240x320,360x480,480x640,540x720,640x853,720x960,1080x1440,1280x1707,1440x1920,1920x2560&amp;from=bu&amp;u=G34sa-Ai_T0jnhXSkNS5WRafQq3hyDqb9mfvt5wtWbI&amp;cs=605x807"/>
          <p:cNvPicPr>
            <a:picLocks noChangeAspect="1" noChangeArrowheads="1"/>
          </p:cNvPicPr>
          <p:nvPr/>
        </p:nvPicPr>
        <p:blipFill rotWithShape="1">
          <a:blip r:embed="rId2">
            <a:extLst>
              <a:ext uri="{28A0092B-C50C-407E-A947-70E740481C1C}">
                <a14:useLocalDpi xmlns:a14="http://schemas.microsoft.com/office/drawing/2010/main" val="0"/>
              </a:ext>
            </a:extLst>
          </a:blip>
          <a:srcRect l="4393" t="9190" r="7687" b="18967"/>
          <a:stretch/>
        </p:blipFill>
        <p:spPr bwMode="auto">
          <a:xfrm>
            <a:off x="1022930" y="1972128"/>
            <a:ext cx="2695128" cy="2935203"/>
          </a:xfrm>
          <a:prstGeom prst="rect">
            <a:avLst/>
          </a:prstGeom>
          <a:noFill/>
          <a:extLst>
            <a:ext uri="{909E8E84-426E-40DD-AFC4-6F175D3DCCD1}">
              <a14:hiddenFill xmlns:a14="http://schemas.microsoft.com/office/drawing/2010/main">
                <a:solidFill>
                  <a:srgbClr val="FFFFFF"/>
                </a:solidFill>
              </a14:hiddenFill>
            </a:ext>
          </a:extLst>
        </p:spPr>
      </p:pic>
      <p:sp>
        <p:nvSpPr>
          <p:cNvPr id="9" name="Подзаголовок 2"/>
          <p:cNvSpPr txBox="1">
            <a:spLocks/>
          </p:cNvSpPr>
          <p:nvPr/>
        </p:nvSpPr>
        <p:spPr>
          <a:xfrm>
            <a:off x="924822" y="5009222"/>
            <a:ext cx="2988005"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800" b="1" spc="600" dirty="0" smtClean="0"/>
              <a:t>УДОВКИН ПАВЕЛ</a:t>
            </a:r>
          </a:p>
          <a:p>
            <a:pPr marL="0" indent="0">
              <a:buNone/>
            </a:pPr>
            <a:r>
              <a:rPr lang="ru-RU" sz="1200" spc="600" dirty="0" smtClean="0"/>
              <a:t>РУКОВОДИТЕЛЬ ПРОЕКТА</a:t>
            </a:r>
            <a:endParaRPr lang="ru-RU" sz="1200" spc="600" dirty="0" smtClean="0"/>
          </a:p>
          <a:p>
            <a:pPr marL="0" indent="0">
              <a:buNone/>
            </a:pPr>
            <a:r>
              <a:rPr lang="ru-RU" sz="1200" spc="600" dirty="0" smtClean="0"/>
              <a:t>ТЕХНИЧЕСКИЙ СПЕЦИАЛИСТ</a:t>
            </a:r>
            <a:endParaRPr lang="ru-RU" sz="1800" spc="600" dirty="0"/>
          </a:p>
        </p:txBody>
      </p:sp>
      <p:pic>
        <p:nvPicPr>
          <p:cNvPr id="3" name="Рисунок 2"/>
          <p:cNvPicPr>
            <a:picLocks noChangeAspect="1"/>
          </p:cNvPicPr>
          <p:nvPr/>
        </p:nvPicPr>
        <p:blipFill>
          <a:blip r:embed="rId3"/>
          <a:stretch>
            <a:fillRect/>
          </a:stretch>
        </p:blipFill>
        <p:spPr>
          <a:xfrm>
            <a:off x="4145128" y="1945780"/>
            <a:ext cx="2511106" cy="2961552"/>
          </a:xfrm>
          <a:prstGeom prst="rect">
            <a:avLst/>
          </a:prstGeom>
        </p:spPr>
      </p:pic>
      <p:sp>
        <p:nvSpPr>
          <p:cNvPr id="19" name="Подзаголовок 2"/>
          <p:cNvSpPr txBox="1">
            <a:spLocks/>
          </p:cNvSpPr>
          <p:nvPr/>
        </p:nvSpPr>
        <p:spPr>
          <a:xfrm>
            <a:off x="4145128" y="5009221"/>
            <a:ext cx="2988005"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800" b="1" spc="600" dirty="0" smtClean="0"/>
              <a:t>КАЗАРЯН ЕВА</a:t>
            </a:r>
          </a:p>
          <a:p>
            <a:pPr marL="0" indent="0">
              <a:buNone/>
            </a:pPr>
            <a:r>
              <a:rPr lang="ru-RU" sz="1200" spc="600" dirty="0" smtClean="0"/>
              <a:t>ДИЗАЙНЕР</a:t>
            </a:r>
            <a:endParaRPr lang="ru-RU" sz="1200" spc="600" dirty="0" smtClean="0"/>
          </a:p>
          <a:p>
            <a:pPr marL="0" indent="0">
              <a:buNone/>
            </a:pPr>
            <a:endParaRPr lang="ru-RU" sz="1800" spc="600" dirty="0" smtClean="0"/>
          </a:p>
        </p:txBody>
      </p:sp>
      <p:sp>
        <p:nvSpPr>
          <p:cNvPr id="21" name="Подзаголовок 2"/>
          <p:cNvSpPr txBox="1">
            <a:spLocks/>
          </p:cNvSpPr>
          <p:nvPr/>
        </p:nvSpPr>
        <p:spPr>
          <a:xfrm>
            <a:off x="7133133" y="4982873"/>
            <a:ext cx="3447781"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800" b="1" spc="600" dirty="0" smtClean="0"/>
              <a:t>КОЛУПАЕВА АЛЕНА</a:t>
            </a:r>
          </a:p>
          <a:p>
            <a:pPr marL="0" indent="0">
              <a:buNone/>
            </a:pPr>
            <a:r>
              <a:rPr lang="ru-RU" sz="1200" spc="600" dirty="0" smtClean="0"/>
              <a:t>МЕНЕДЖЕР</a:t>
            </a:r>
            <a:endParaRPr lang="ru-RU" sz="1400" spc="300" dirty="0" smtClean="0"/>
          </a:p>
        </p:txBody>
      </p:sp>
      <p:pic>
        <p:nvPicPr>
          <p:cNvPr id="4" name="Рисунок 3"/>
          <p:cNvPicPr>
            <a:picLocks noChangeAspect="1"/>
          </p:cNvPicPr>
          <p:nvPr/>
        </p:nvPicPr>
        <p:blipFill>
          <a:blip r:embed="rId4"/>
          <a:stretch>
            <a:fillRect/>
          </a:stretch>
        </p:blipFill>
        <p:spPr>
          <a:xfrm>
            <a:off x="7484903" y="1945780"/>
            <a:ext cx="2518899" cy="2961551"/>
          </a:xfrm>
          <a:prstGeom prst="rect">
            <a:avLst/>
          </a:prstGeom>
        </p:spPr>
      </p:pic>
      <p:grpSp>
        <p:nvGrpSpPr>
          <p:cNvPr id="24" name="Группа 23"/>
          <p:cNvGrpSpPr/>
          <p:nvPr/>
        </p:nvGrpSpPr>
        <p:grpSpPr>
          <a:xfrm>
            <a:off x="8230737" y="299833"/>
            <a:ext cx="3603197" cy="719474"/>
            <a:chOff x="0" y="-2"/>
            <a:chExt cx="5067078" cy="1011776"/>
          </a:xfrm>
        </p:grpSpPr>
        <p:sp>
          <p:nvSpPr>
            <p:cNvPr id="25" name="object 13"/>
            <p:cNvSpPr/>
            <p:nvPr/>
          </p:nvSpPr>
          <p:spPr>
            <a:xfrm>
              <a:off x="4187415" y="15878"/>
              <a:ext cx="879663" cy="995880"/>
            </a:xfrm>
            <a:custGeom>
              <a:avLst/>
              <a:gdLst/>
              <a:ahLst/>
              <a:cxnLst>
                <a:cxn ang="0">
                  <a:pos x="wd2" y="hd2"/>
                </a:cxn>
                <a:cxn ang="5400000">
                  <a:pos x="wd2" y="hd2"/>
                </a:cxn>
                <a:cxn ang="10800000">
                  <a:pos x="wd2" y="hd2"/>
                </a:cxn>
                <a:cxn ang="16200000">
                  <a:pos x="wd2" y="hd2"/>
                </a:cxn>
              </a:cxnLst>
              <a:rect l="0" t="0" r="r" b="b"/>
              <a:pathLst>
                <a:path w="21600" h="21600" extrusionOk="0">
                  <a:moveTo>
                    <a:pt x="10889" y="0"/>
                  </a:moveTo>
                  <a:lnTo>
                    <a:pt x="10756" y="0"/>
                  </a:lnTo>
                  <a:lnTo>
                    <a:pt x="829" y="4967"/>
                  </a:lnTo>
                  <a:lnTo>
                    <a:pt x="604" y="5166"/>
                  </a:lnTo>
                  <a:lnTo>
                    <a:pt x="533" y="5423"/>
                  </a:lnTo>
                  <a:lnTo>
                    <a:pt x="613" y="5679"/>
                  </a:lnTo>
                  <a:lnTo>
                    <a:pt x="844" y="5872"/>
                  </a:lnTo>
                  <a:lnTo>
                    <a:pt x="2888" y="6827"/>
                  </a:lnTo>
                  <a:lnTo>
                    <a:pt x="3087" y="6964"/>
                  </a:lnTo>
                  <a:lnTo>
                    <a:pt x="3597" y="7994"/>
                  </a:lnTo>
                  <a:lnTo>
                    <a:pt x="3586" y="8487"/>
                  </a:lnTo>
                  <a:lnTo>
                    <a:pt x="3590" y="9843"/>
                  </a:lnTo>
                  <a:lnTo>
                    <a:pt x="3564" y="10131"/>
                  </a:lnTo>
                  <a:lnTo>
                    <a:pt x="3312" y="10348"/>
                  </a:lnTo>
                  <a:lnTo>
                    <a:pt x="2995" y="10389"/>
                  </a:lnTo>
                  <a:lnTo>
                    <a:pt x="2744" y="10381"/>
                  </a:lnTo>
                  <a:lnTo>
                    <a:pt x="2518" y="10305"/>
                  </a:lnTo>
                  <a:lnTo>
                    <a:pt x="2093" y="10076"/>
                  </a:lnTo>
                  <a:lnTo>
                    <a:pt x="285" y="9157"/>
                  </a:lnTo>
                  <a:lnTo>
                    <a:pt x="0" y="9303"/>
                  </a:lnTo>
                  <a:lnTo>
                    <a:pt x="28" y="16206"/>
                  </a:lnTo>
                  <a:lnTo>
                    <a:pt x="3329" y="17928"/>
                  </a:lnTo>
                  <a:lnTo>
                    <a:pt x="3617" y="17782"/>
                  </a:lnTo>
                  <a:lnTo>
                    <a:pt x="3596" y="11345"/>
                  </a:lnTo>
                  <a:lnTo>
                    <a:pt x="3629" y="11259"/>
                  </a:lnTo>
                  <a:lnTo>
                    <a:pt x="3693" y="11187"/>
                  </a:lnTo>
                  <a:lnTo>
                    <a:pt x="3895" y="11083"/>
                  </a:lnTo>
                  <a:lnTo>
                    <a:pt x="4035" y="11077"/>
                  </a:lnTo>
                  <a:lnTo>
                    <a:pt x="4160" y="11125"/>
                  </a:lnTo>
                  <a:lnTo>
                    <a:pt x="10665" y="14429"/>
                  </a:lnTo>
                  <a:lnTo>
                    <a:pt x="10946" y="14429"/>
                  </a:lnTo>
                  <a:lnTo>
                    <a:pt x="13632" y="13066"/>
                  </a:lnTo>
                  <a:lnTo>
                    <a:pt x="13862" y="12959"/>
                  </a:lnTo>
                  <a:lnTo>
                    <a:pt x="14123" y="12987"/>
                  </a:lnTo>
                  <a:lnTo>
                    <a:pt x="14351" y="13197"/>
                  </a:lnTo>
                  <a:lnTo>
                    <a:pt x="14379" y="13288"/>
                  </a:lnTo>
                  <a:lnTo>
                    <a:pt x="14389" y="13355"/>
                  </a:lnTo>
                  <a:lnTo>
                    <a:pt x="14398" y="14113"/>
                  </a:lnTo>
                  <a:lnTo>
                    <a:pt x="14388" y="14364"/>
                  </a:lnTo>
                  <a:lnTo>
                    <a:pt x="14388" y="14701"/>
                  </a:lnTo>
                  <a:lnTo>
                    <a:pt x="14408" y="15040"/>
                  </a:lnTo>
                  <a:lnTo>
                    <a:pt x="14412" y="15378"/>
                  </a:lnTo>
                  <a:lnTo>
                    <a:pt x="14365" y="15716"/>
                  </a:lnTo>
                  <a:lnTo>
                    <a:pt x="14122" y="16199"/>
                  </a:lnTo>
                  <a:lnTo>
                    <a:pt x="13723" y="16541"/>
                  </a:lnTo>
                  <a:lnTo>
                    <a:pt x="13231" y="16807"/>
                  </a:lnTo>
                  <a:lnTo>
                    <a:pt x="12707" y="17058"/>
                  </a:lnTo>
                  <a:lnTo>
                    <a:pt x="11780" y="17521"/>
                  </a:lnTo>
                  <a:lnTo>
                    <a:pt x="11558" y="17652"/>
                  </a:lnTo>
                  <a:lnTo>
                    <a:pt x="11342" y="17790"/>
                  </a:lnTo>
                  <a:lnTo>
                    <a:pt x="11112" y="17900"/>
                  </a:lnTo>
                  <a:lnTo>
                    <a:pt x="10845" y="17945"/>
                  </a:lnTo>
                  <a:lnTo>
                    <a:pt x="10778" y="17945"/>
                  </a:lnTo>
                  <a:lnTo>
                    <a:pt x="10646" y="17924"/>
                  </a:lnTo>
                  <a:lnTo>
                    <a:pt x="10402" y="17860"/>
                  </a:lnTo>
                  <a:lnTo>
                    <a:pt x="10172" y="17766"/>
                  </a:lnTo>
                  <a:lnTo>
                    <a:pt x="9953" y="17651"/>
                  </a:lnTo>
                  <a:lnTo>
                    <a:pt x="9537" y="17401"/>
                  </a:lnTo>
                  <a:lnTo>
                    <a:pt x="7485" y="16351"/>
                  </a:lnTo>
                  <a:lnTo>
                    <a:pt x="7199" y="16497"/>
                  </a:lnTo>
                  <a:lnTo>
                    <a:pt x="7208" y="19811"/>
                  </a:lnTo>
                  <a:lnTo>
                    <a:pt x="7272" y="19910"/>
                  </a:lnTo>
                  <a:lnTo>
                    <a:pt x="9755" y="21154"/>
                  </a:lnTo>
                  <a:lnTo>
                    <a:pt x="10257" y="21433"/>
                  </a:lnTo>
                  <a:lnTo>
                    <a:pt x="10527" y="21551"/>
                  </a:lnTo>
                  <a:lnTo>
                    <a:pt x="10795" y="21600"/>
                  </a:lnTo>
                  <a:lnTo>
                    <a:pt x="11093" y="21552"/>
                  </a:lnTo>
                  <a:lnTo>
                    <a:pt x="11376" y="21433"/>
                  </a:lnTo>
                  <a:lnTo>
                    <a:pt x="11906" y="21139"/>
                  </a:lnTo>
                  <a:lnTo>
                    <a:pt x="14228" y="19980"/>
                  </a:lnTo>
                  <a:lnTo>
                    <a:pt x="14331" y="19910"/>
                  </a:lnTo>
                  <a:lnTo>
                    <a:pt x="14394" y="19828"/>
                  </a:lnTo>
                  <a:lnTo>
                    <a:pt x="14389" y="17102"/>
                  </a:lnTo>
                  <a:lnTo>
                    <a:pt x="14398" y="16761"/>
                  </a:lnTo>
                  <a:lnTo>
                    <a:pt x="14833" y="16142"/>
                  </a:lnTo>
                  <a:lnTo>
                    <a:pt x="15077" y="15991"/>
                  </a:lnTo>
                  <a:lnTo>
                    <a:pt x="17342" y="14828"/>
                  </a:lnTo>
                  <a:lnTo>
                    <a:pt x="17606" y="14760"/>
                  </a:lnTo>
                  <a:lnTo>
                    <a:pt x="17822" y="14827"/>
                  </a:lnTo>
                  <a:lnTo>
                    <a:pt x="17966" y="15003"/>
                  </a:lnTo>
                  <a:lnTo>
                    <a:pt x="18019" y="15259"/>
                  </a:lnTo>
                  <a:lnTo>
                    <a:pt x="18014" y="17829"/>
                  </a:lnTo>
                  <a:lnTo>
                    <a:pt x="18129" y="17974"/>
                  </a:lnTo>
                  <a:lnTo>
                    <a:pt x="21531" y="16277"/>
                  </a:lnTo>
                  <a:lnTo>
                    <a:pt x="21595" y="16178"/>
                  </a:lnTo>
                  <a:lnTo>
                    <a:pt x="21595" y="12227"/>
                  </a:lnTo>
                  <a:lnTo>
                    <a:pt x="21600" y="9314"/>
                  </a:lnTo>
                  <a:lnTo>
                    <a:pt x="21316" y="9168"/>
                  </a:lnTo>
                  <a:lnTo>
                    <a:pt x="15048" y="12348"/>
                  </a:lnTo>
                  <a:lnTo>
                    <a:pt x="14834" y="12380"/>
                  </a:lnTo>
                  <a:lnTo>
                    <a:pt x="14402" y="12168"/>
                  </a:lnTo>
                  <a:lnTo>
                    <a:pt x="14387" y="11861"/>
                  </a:lnTo>
                  <a:lnTo>
                    <a:pt x="14386" y="10829"/>
                  </a:lnTo>
                  <a:lnTo>
                    <a:pt x="14347" y="9986"/>
                  </a:lnTo>
                  <a:lnTo>
                    <a:pt x="14890" y="8765"/>
                  </a:lnTo>
                  <a:lnTo>
                    <a:pt x="16548" y="7929"/>
                  </a:lnTo>
                  <a:lnTo>
                    <a:pt x="17996" y="7219"/>
                  </a:lnTo>
                  <a:lnTo>
                    <a:pt x="21325" y="5541"/>
                  </a:lnTo>
                  <a:lnTo>
                    <a:pt x="21327" y="5252"/>
                  </a:lnTo>
                  <a:lnTo>
                    <a:pt x="18088" y="3613"/>
                  </a:lnTo>
                  <a:lnTo>
                    <a:pt x="17957" y="3613"/>
                  </a:lnTo>
                  <a:lnTo>
                    <a:pt x="11088" y="7069"/>
                  </a:lnTo>
                  <a:lnTo>
                    <a:pt x="11088" y="7315"/>
                  </a:lnTo>
                  <a:lnTo>
                    <a:pt x="12386" y="7975"/>
                  </a:lnTo>
                  <a:lnTo>
                    <a:pt x="12788" y="8158"/>
                  </a:lnTo>
                  <a:lnTo>
                    <a:pt x="13215" y="8374"/>
                  </a:lnTo>
                  <a:lnTo>
                    <a:pt x="13554" y="8651"/>
                  </a:lnTo>
                  <a:lnTo>
                    <a:pt x="13689" y="9020"/>
                  </a:lnTo>
                  <a:lnTo>
                    <a:pt x="13589" y="9336"/>
                  </a:lnTo>
                  <a:lnTo>
                    <a:pt x="13343" y="9564"/>
                  </a:lnTo>
                  <a:lnTo>
                    <a:pt x="13021" y="9738"/>
                  </a:lnTo>
                  <a:lnTo>
                    <a:pt x="12692" y="9892"/>
                  </a:lnTo>
                  <a:lnTo>
                    <a:pt x="11844" y="10319"/>
                  </a:lnTo>
                  <a:lnTo>
                    <a:pt x="11329" y="10504"/>
                  </a:lnTo>
                  <a:lnTo>
                    <a:pt x="10786" y="10566"/>
                  </a:lnTo>
                  <a:lnTo>
                    <a:pt x="10244" y="10503"/>
                  </a:lnTo>
                  <a:lnTo>
                    <a:pt x="9729" y="10317"/>
                  </a:lnTo>
                  <a:lnTo>
                    <a:pt x="5263" y="8056"/>
                  </a:lnTo>
                  <a:lnTo>
                    <a:pt x="4822" y="7841"/>
                  </a:lnTo>
                  <a:lnTo>
                    <a:pt x="4621" y="7712"/>
                  </a:lnTo>
                  <a:lnTo>
                    <a:pt x="4449" y="7545"/>
                  </a:lnTo>
                  <a:lnTo>
                    <a:pt x="4278" y="7329"/>
                  </a:lnTo>
                  <a:lnTo>
                    <a:pt x="4226" y="7022"/>
                  </a:lnTo>
                  <a:lnTo>
                    <a:pt x="4387" y="6800"/>
                  </a:lnTo>
                  <a:lnTo>
                    <a:pt x="4595" y="6609"/>
                  </a:lnTo>
                  <a:lnTo>
                    <a:pt x="4875" y="6455"/>
                  </a:lnTo>
                  <a:lnTo>
                    <a:pt x="5460" y="6199"/>
                  </a:lnTo>
                  <a:lnTo>
                    <a:pt x="14117" y="1905"/>
                  </a:lnTo>
                  <a:lnTo>
                    <a:pt x="14118" y="1617"/>
                  </a:lnTo>
                  <a:lnTo>
                    <a:pt x="13894" y="1500"/>
                  </a:lnTo>
                  <a:lnTo>
                    <a:pt x="10889"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26" name="object 14" descr="object 14"/>
            <p:cNvPicPr>
              <a:picLocks noChangeAspect="1"/>
            </p:cNvPicPr>
            <p:nvPr/>
          </p:nvPicPr>
          <p:blipFill>
            <a:blip r:embed="rId5">
              <a:extLst/>
            </a:blip>
            <a:stretch>
              <a:fillRect/>
            </a:stretch>
          </p:blipFill>
          <p:spPr>
            <a:xfrm>
              <a:off x="1496591" y="18291"/>
              <a:ext cx="953489" cy="993483"/>
            </a:xfrm>
            <a:prstGeom prst="rect">
              <a:avLst/>
            </a:prstGeom>
            <a:ln w="12700" cap="flat">
              <a:noFill/>
              <a:miter lim="400000"/>
            </a:ln>
            <a:effectLst/>
          </p:spPr>
        </p:pic>
        <p:pic>
          <p:nvPicPr>
            <p:cNvPr id="27" name="object 15" descr="object 15"/>
            <p:cNvPicPr>
              <a:picLocks noChangeAspect="1"/>
            </p:cNvPicPr>
            <p:nvPr/>
          </p:nvPicPr>
          <p:blipFill>
            <a:blip r:embed="rId6">
              <a:extLst/>
            </a:blip>
            <a:stretch>
              <a:fillRect/>
            </a:stretch>
          </p:blipFill>
          <p:spPr>
            <a:xfrm>
              <a:off x="2678899" y="16526"/>
              <a:ext cx="1279696" cy="995232"/>
            </a:xfrm>
            <a:prstGeom prst="rect">
              <a:avLst/>
            </a:prstGeom>
            <a:ln w="12700" cap="flat">
              <a:noFill/>
              <a:miter lim="400000"/>
            </a:ln>
            <a:effectLst/>
          </p:spPr>
        </p:pic>
        <p:grpSp>
          <p:nvGrpSpPr>
            <p:cNvPr id="28" name="Сгруппировать"/>
            <p:cNvGrpSpPr/>
            <p:nvPr/>
          </p:nvGrpSpPr>
          <p:grpSpPr>
            <a:xfrm>
              <a:off x="0" y="-2"/>
              <a:ext cx="1373613" cy="965328"/>
              <a:chOff x="0" y="0"/>
              <a:chExt cx="1373612" cy="965327"/>
            </a:xfrm>
          </p:grpSpPr>
          <p:sp>
            <p:nvSpPr>
              <p:cNvPr id="29" name="object 16"/>
              <p:cNvSpPr/>
              <p:nvPr/>
            </p:nvSpPr>
            <p:spPr>
              <a:xfrm>
                <a:off x="609289" y="-1"/>
                <a:ext cx="181705" cy="181705"/>
              </a:xfrm>
              <a:custGeom>
                <a:avLst/>
                <a:gdLst/>
                <a:ahLst/>
                <a:cxnLst>
                  <a:cxn ang="0">
                    <a:pos x="wd2" y="hd2"/>
                  </a:cxn>
                  <a:cxn ang="5400000">
                    <a:pos x="wd2" y="hd2"/>
                  </a:cxn>
                  <a:cxn ang="10800000">
                    <a:pos x="wd2" y="hd2"/>
                  </a:cxn>
                  <a:cxn ang="16200000">
                    <a:pos x="wd2" y="hd2"/>
                  </a:cxn>
                </a:cxnLst>
                <a:rect l="0" t="0" r="r" b="b"/>
                <a:pathLst>
                  <a:path w="21600" h="21600" extrusionOk="0">
                    <a:moveTo>
                      <a:pt x="824" y="6668"/>
                    </a:moveTo>
                    <a:lnTo>
                      <a:pt x="0" y="10875"/>
                    </a:lnTo>
                    <a:lnTo>
                      <a:pt x="824" y="14932"/>
                    </a:lnTo>
                    <a:lnTo>
                      <a:pt x="3110" y="18383"/>
                    </a:lnTo>
                    <a:lnTo>
                      <a:pt x="6668" y="20776"/>
                    </a:lnTo>
                    <a:lnTo>
                      <a:pt x="10875" y="21600"/>
                    </a:lnTo>
                    <a:lnTo>
                      <a:pt x="14932" y="20776"/>
                    </a:lnTo>
                    <a:lnTo>
                      <a:pt x="18383" y="18490"/>
                    </a:lnTo>
                    <a:lnTo>
                      <a:pt x="20776" y="14932"/>
                    </a:lnTo>
                    <a:lnTo>
                      <a:pt x="21600" y="10724"/>
                    </a:lnTo>
                    <a:lnTo>
                      <a:pt x="20776" y="6668"/>
                    </a:lnTo>
                    <a:lnTo>
                      <a:pt x="18490" y="3217"/>
                    </a:lnTo>
                    <a:lnTo>
                      <a:pt x="14932" y="824"/>
                    </a:lnTo>
                    <a:lnTo>
                      <a:pt x="10724" y="0"/>
                    </a:lnTo>
                    <a:lnTo>
                      <a:pt x="6668" y="824"/>
                    </a:lnTo>
                    <a:lnTo>
                      <a:pt x="3217" y="3110"/>
                    </a:lnTo>
                    <a:lnTo>
                      <a:pt x="824" y="6668"/>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0" name="object 17" descr="object 17"/>
              <p:cNvPicPr>
                <a:picLocks noChangeAspect="1"/>
              </p:cNvPicPr>
              <p:nvPr/>
            </p:nvPicPr>
            <p:blipFill>
              <a:blip r:embed="rId7">
                <a:extLst/>
              </a:blip>
              <a:stretch>
                <a:fillRect/>
              </a:stretch>
            </p:blipFill>
            <p:spPr>
              <a:xfrm>
                <a:off x="383295" y="210733"/>
                <a:ext cx="155173" cy="155174"/>
              </a:xfrm>
              <a:prstGeom prst="rect">
                <a:avLst/>
              </a:prstGeom>
              <a:ln w="12700" cap="flat">
                <a:noFill/>
                <a:miter lim="400000"/>
              </a:ln>
              <a:effectLst/>
            </p:spPr>
          </p:pic>
          <p:pic>
            <p:nvPicPr>
              <p:cNvPr id="31" name="object 18" descr="object 18"/>
              <p:cNvPicPr>
                <a:picLocks noChangeAspect="1"/>
              </p:cNvPicPr>
              <p:nvPr/>
            </p:nvPicPr>
            <p:blipFill>
              <a:blip r:embed="rId8">
                <a:extLst/>
              </a:blip>
              <a:stretch>
                <a:fillRect/>
              </a:stretch>
            </p:blipFill>
            <p:spPr>
              <a:xfrm>
                <a:off x="667459" y="256185"/>
                <a:ext cx="104304" cy="104304"/>
              </a:xfrm>
              <a:prstGeom prst="rect">
                <a:avLst/>
              </a:prstGeom>
              <a:ln w="12700" cap="flat">
                <a:noFill/>
                <a:miter lim="400000"/>
              </a:ln>
              <a:effectLst/>
            </p:spPr>
          </p:pic>
          <p:sp>
            <p:nvSpPr>
              <p:cNvPr id="32" name="object 19"/>
              <p:cNvSpPr/>
              <p:nvPr/>
            </p:nvSpPr>
            <p:spPr>
              <a:xfrm>
                <a:off x="419966" y="50118"/>
                <a:ext cx="102862" cy="102864"/>
              </a:xfrm>
              <a:custGeom>
                <a:avLst/>
                <a:gdLst/>
                <a:ahLst/>
                <a:cxnLst>
                  <a:cxn ang="0">
                    <a:pos x="wd2" y="hd2"/>
                  </a:cxn>
                  <a:cxn ang="5400000">
                    <a:pos x="wd2" y="hd2"/>
                  </a:cxn>
                  <a:cxn ang="10800000">
                    <a:pos x="wd2" y="hd2"/>
                  </a:cxn>
                  <a:cxn ang="16200000">
                    <a:pos x="wd2" y="hd2"/>
                  </a:cxn>
                </a:cxnLst>
                <a:rect l="0" t="0" r="r" b="b"/>
                <a:pathLst>
                  <a:path w="21600" h="21600" extrusionOk="0">
                    <a:moveTo>
                      <a:pt x="8283" y="142"/>
                    </a:moveTo>
                    <a:lnTo>
                      <a:pt x="4333" y="1959"/>
                    </a:lnTo>
                    <a:lnTo>
                      <a:pt x="1484" y="5043"/>
                    </a:lnTo>
                    <a:lnTo>
                      <a:pt x="0" y="8970"/>
                    </a:lnTo>
                    <a:lnTo>
                      <a:pt x="142" y="13316"/>
                    </a:lnTo>
                    <a:lnTo>
                      <a:pt x="1959" y="17267"/>
                    </a:lnTo>
                    <a:lnTo>
                      <a:pt x="5043" y="20116"/>
                    </a:lnTo>
                    <a:lnTo>
                      <a:pt x="8970" y="21600"/>
                    </a:lnTo>
                    <a:lnTo>
                      <a:pt x="13316" y="21458"/>
                    </a:lnTo>
                    <a:lnTo>
                      <a:pt x="17267" y="19641"/>
                    </a:lnTo>
                    <a:lnTo>
                      <a:pt x="20116" y="16557"/>
                    </a:lnTo>
                    <a:lnTo>
                      <a:pt x="21600" y="12629"/>
                    </a:lnTo>
                    <a:lnTo>
                      <a:pt x="21458" y="8283"/>
                    </a:lnTo>
                    <a:lnTo>
                      <a:pt x="19641" y="4333"/>
                    </a:lnTo>
                    <a:lnTo>
                      <a:pt x="16557" y="1484"/>
                    </a:lnTo>
                    <a:lnTo>
                      <a:pt x="12629" y="0"/>
                    </a:lnTo>
                    <a:lnTo>
                      <a:pt x="8283" y="142"/>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3" name="object 20"/>
              <p:cNvSpPr/>
              <p:nvPr/>
            </p:nvSpPr>
            <p:spPr>
              <a:xfrm>
                <a:off x="582465" y="250874"/>
                <a:ext cx="41008" cy="41008"/>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nvGrpSpPr>
              <p:cNvPr id="34" name="object 21"/>
              <p:cNvGrpSpPr/>
              <p:nvPr/>
            </p:nvGrpSpPr>
            <p:grpSpPr>
              <a:xfrm>
                <a:off x="817106" y="50991"/>
                <a:ext cx="306307" cy="315685"/>
                <a:chOff x="0" y="-1"/>
                <a:chExt cx="306306" cy="315684"/>
              </a:xfrm>
            </p:grpSpPr>
            <p:sp>
              <p:nvSpPr>
                <p:cNvPr id="40" name="Фигура"/>
                <p:cNvSpPr/>
                <p:nvPr/>
              </p:nvSpPr>
              <p:spPr>
                <a:xfrm>
                  <a:off x="-1" y="158735"/>
                  <a:ext cx="156968" cy="156949"/>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20808" y="6737"/>
                      </a:lnTo>
                      <a:lnTo>
                        <a:pt x="18438" y="3162"/>
                      </a:lnTo>
                      <a:lnTo>
                        <a:pt x="14864" y="789"/>
                      </a:lnTo>
                      <a:lnTo>
                        <a:pt x="10800" y="0"/>
                      </a:lnTo>
                      <a:lnTo>
                        <a:pt x="6736" y="789"/>
                      </a:lnTo>
                      <a:lnTo>
                        <a:pt x="3164" y="3162"/>
                      </a:lnTo>
                      <a:lnTo>
                        <a:pt x="792" y="6737"/>
                      </a:lnTo>
                      <a:lnTo>
                        <a:pt x="0" y="10799"/>
                      </a:lnTo>
                      <a:lnTo>
                        <a:pt x="792" y="14863"/>
                      </a:lnTo>
                      <a:lnTo>
                        <a:pt x="3164" y="18438"/>
                      </a:lnTo>
                      <a:lnTo>
                        <a:pt x="6736" y="20811"/>
                      </a:lnTo>
                      <a:lnTo>
                        <a:pt x="10800" y="21600"/>
                      </a:lnTo>
                      <a:lnTo>
                        <a:pt x="14864" y="20811"/>
                      </a:lnTo>
                      <a:lnTo>
                        <a:pt x="18438" y="18438"/>
                      </a:lnTo>
                      <a:lnTo>
                        <a:pt x="20808" y="14863"/>
                      </a:lnTo>
                      <a:lnTo>
                        <a:pt x="21600" y="10799"/>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41" name="Фигура"/>
                <p:cNvSpPr/>
                <p:nvPr/>
              </p:nvSpPr>
              <p:spPr>
                <a:xfrm>
                  <a:off x="68401" y="-1"/>
                  <a:ext cx="105547" cy="105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3"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3"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42" name="Фигура"/>
                <p:cNvSpPr/>
                <p:nvPr/>
              </p:nvSpPr>
              <p:spPr>
                <a:xfrm>
                  <a:off x="214865" y="91900"/>
                  <a:ext cx="41004" cy="41026"/>
                </a:xfrm>
                <a:custGeom>
                  <a:avLst/>
                  <a:gdLst/>
                  <a:ahLst/>
                  <a:cxnLst>
                    <a:cxn ang="0">
                      <a:pos x="wd2" y="hd2"/>
                    </a:cxn>
                    <a:cxn ang="5400000">
                      <a:pos x="wd2" y="hd2"/>
                    </a:cxn>
                    <a:cxn ang="10800000">
                      <a:pos x="wd2" y="hd2"/>
                    </a:cxn>
                    <a:cxn ang="16200000">
                      <a:pos x="wd2" y="hd2"/>
                    </a:cxn>
                  </a:cxnLst>
                  <a:rect l="0" t="0" r="r" b="b"/>
                  <a:pathLst>
                    <a:path w="21600" h="21600" extrusionOk="0">
                      <a:moveTo>
                        <a:pt x="21600" y="4830"/>
                      </a:moveTo>
                      <a:lnTo>
                        <a:pt x="16756" y="0"/>
                      </a:lnTo>
                      <a:lnTo>
                        <a:pt x="4822" y="0"/>
                      </a:lnTo>
                      <a:lnTo>
                        <a:pt x="0" y="4852"/>
                      </a:lnTo>
                      <a:lnTo>
                        <a:pt x="0" y="16770"/>
                      </a:lnTo>
                      <a:lnTo>
                        <a:pt x="4822" y="21600"/>
                      </a:lnTo>
                      <a:lnTo>
                        <a:pt x="16767" y="21600"/>
                      </a:lnTo>
                      <a:lnTo>
                        <a:pt x="21600" y="16749"/>
                      </a:lnTo>
                      <a:lnTo>
                        <a:pt x="21600" y="483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43" name="Фигура"/>
                <p:cNvSpPr/>
                <p:nvPr/>
              </p:nvSpPr>
              <p:spPr>
                <a:xfrm>
                  <a:off x="200760" y="204524"/>
                  <a:ext cx="105547" cy="1055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0752" y="6596"/>
                      </a:lnTo>
                      <a:lnTo>
                        <a:pt x="18438" y="3162"/>
                      </a:lnTo>
                      <a:lnTo>
                        <a:pt x="15004" y="848"/>
                      </a:lnTo>
                      <a:lnTo>
                        <a:pt x="10800" y="0"/>
                      </a:lnTo>
                      <a:lnTo>
                        <a:pt x="6596" y="848"/>
                      </a:lnTo>
                      <a:lnTo>
                        <a:pt x="3162" y="3162"/>
                      </a:lnTo>
                      <a:lnTo>
                        <a:pt x="848" y="6596"/>
                      </a:lnTo>
                      <a:lnTo>
                        <a:pt x="0" y="10800"/>
                      </a:lnTo>
                      <a:lnTo>
                        <a:pt x="848" y="15004"/>
                      </a:lnTo>
                      <a:lnTo>
                        <a:pt x="3162" y="18438"/>
                      </a:lnTo>
                      <a:lnTo>
                        <a:pt x="6596" y="20752"/>
                      </a:lnTo>
                      <a:lnTo>
                        <a:pt x="10800" y="21600"/>
                      </a:lnTo>
                      <a:lnTo>
                        <a:pt x="15004" y="20752"/>
                      </a:lnTo>
                      <a:lnTo>
                        <a:pt x="18438" y="18438"/>
                      </a:lnTo>
                      <a:lnTo>
                        <a:pt x="20752" y="15004"/>
                      </a:lnTo>
                      <a:lnTo>
                        <a:pt x="21600" y="1080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grpSp>
          <p:pic>
            <p:nvPicPr>
              <p:cNvPr id="35" name="object 22" descr="object 22"/>
              <p:cNvPicPr>
                <a:picLocks noChangeAspect="1"/>
              </p:cNvPicPr>
              <p:nvPr/>
            </p:nvPicPr>
            <p:blipFill>
              <a:blip r:embed="rId9">
                <a:extLst/>
              </a:blip>
              <a:stretch>
                <a:fillRect/>
              </a:stretch>
            </p:blipFill>
            <p:spPr>
              <a:xfrm>
                <a:off x="226176" y="256288"/>
                <a:ext cx="104184" cy="104186"/>
              </a:xfrm>
              <a:prstGeom prst="rect">
                <a:avLst/>
              </a:prstGeom>
              <a:ln w="12700" cap="flat">
                <a:noFill/>
                <a:miter lim="400000"/>
              </a:ln>
              <a:effectLst/>
            </p:spPr>
          </p:pic>
          <p:sp>
            <p:nvSpPr>
              <p:cNvPr id="36" name="object 23"/>
              <p:cNvSpPr/>
              <p:nvPr/>
            </p:nvSpPr>
            <p:spPr>
              <a:xfrm>
                <a:off x="813525" y="1235"/>
                <a:ext cx="41008"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7" name="object 24"/>
              <p:cNvSpPr/>
              <p:nvPr/>
            </p:nvSpPr>
            <p:spPr>
              <a:xfrm>
                <a:off x="535521" y="1070"/>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sp>
            <p:nvSpPr>
              <p:cNvPr id="38" name="object 25"/>
              <p:cNvSpPr/>
              <p:nvPr/>
            </p:nvSpPr>
            <p:spPr>
              <a:xfrm>
                <a:off x="345434" y="130118"/>
                <a:ext cx="41009" cy="41009"/>
              </a:xfrm>
              <a:custGeom>
                <a:avLst/>
                <a:gdLst/>
                <a:ahLst/>
                <a:cxnLst>
                  <a:cxn ang="0">
                    <a:pos x="wd2" y="hd2"/>
                  </a:cxn>
                  <a:cxn ang="5400000">
                    <a:pos x="wd2" y="hd2"/>
                  </a:cxn>
                  <a:cxn ang="10800000">
                    <a:pos x="wd2" y="hd2"/>
                  </a:cxn>
                  <a:cxn ang="16200000">
                    <a:pos x="wd2" y="hd2"/>
                  </a:cxn>
                </a:cxnLst>
                <a:rect l="0" t="0" r="r" b="b"/>
                <a:pathLst>
                  <a:path w="21600" h="21600" extrusionOk="0">
                    <a:moveTo>
                      <a:pt x="16765" y="0"/>
                    </a:moveTo>
                    <a:lnTo>
                      <a:pt x="4835" y="0"/>
                    </a:lnTo>
                    <a:lnTo>
                      <a:pt x="0" y="4835"/>
                    </a:lnTo>
                    <a:lnTo>
                      <a:pt x="0" y="16765"/>
                    </a:lnTo>
                    <a:lnTo>
                      <a:pt x="4835" y="21600"/>
                    </a:lnTo>
                    <a:lnTo>
                      <a:pt x="16765" y="21600"/>
                    </a:lnTo>
                    <a:lnTo>
                      <a:pt x="21600" y="16765"/>
                    </a:lnTo>
                    <a:lnTo>
                      <a:pt x="21600" y="4835"/>
                    </a:lnTo>
                    <a:lnTo>
                      <a:pt x="16765" y="0"/>
                    </a:lnTo>
                    <a:close/>
                  </a:path>
                </a:pathLst>
              </a:custGeom>
              <a:solidFill>
                <a:srgbClr val="000000"/>
              </a:solidFill>
              <a:ln w="12700" cap="flat">
                <a:noFill/>
                <a:miter lim="400000"/>
              </a:ln>
              <a:effectLst/>
            </p:spPr>
            <p:txBody>
              <a:bodyPr wrap="square" lIns="50800" tIns="50800" rIns="50800" bIns="50800" numCol="1" anchor="t">
                <a:noAutofit/>
              </a:bodyPr>
              <a:lstStyle/>
              <a:p>
                <a:pPr defTabSz="914400">
                  <a:lnSpc>
                    <a:spcPct val="100000"/>
                  </a:lnSpc>
                  <a:spcBef>
                    <a:spcPts val="0"/>
                  </a:spcBef>
                  <a:defRPr sz="1800">
                    <a:latin typeface="Calibri"/>
                    <a:ea typeface="Calibri"/>
                    <a:cs typeface="Calibri"/>
                    <a:sym typeface="Calibri"/>
                  </a:defRPr>
                </a:pPr>
                <a:endParaRPr/>
              </a:p>
            </p:txBody>
          </p:sp>
          <p:pic>
            <p:nvPicPr>
              <p:cNvPr id="39" name="object 26" descr="object 26"/>
              <p:cNvPicPr>
                <a:picLocks noChangeAspect="1"/>
              </p:cNvPicPr>
              <p:nvPr/>
            </p:nvPicPr>
            <p:blipFill>
              <a:blip r:embed="rId10">
                <a:extLst/>
              </a:blip>
              <a:stretch>
                <a:fillRect/>
              </a:stretch>
            </p:blipFill>
            <p:spPr>
              <a:xfrm>
                <a:off x="-1" y="412337"/>
                <a:ext cx="1373614" cy="552990"/>
              </a:xfrm>
              <a:prstGeom prst="rect">
                <a:avLst/>
              </a:prstGeom>
              <a:ln w="12700" cap="flat">
                <a:noFill/>
                <a:miter lim="400000"/>
              </a:ln>
              <a:effectLst/>
            </p:spPr>
          </p:pic>
        </p:grpSp>
      </p:grpSp>
    </p:spTree>
    <p:extLst>
      <p:ext uri="{BB962C8B-B14F-4D97-AF65-F5344CB8AC3E}">
        <p14:creationId xmlns:p14="http://schemas.microsoft.com/office/powerpoint/2010/main" val="310708956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TotalTime>
  <Words>88</Words>
  <Application>Microsoft Office PowerPoint</Application>
  <PresentationFormat>Широкоэкранный</PresentationFormat>
  <Paragraphs>22</Paragraphs>
  <Slides>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vt:i4>
      </vt:variant>
    </vt:vector>
  </HeadingPairs>
  <TitlesOfParts>
    <vt:vector size="9" baseType="lpstr">
      <vt:lpstr>Arial</vt:lpstr>
      <vt:lpstr>Calibri</vt:lpstr>
      <vt:lpstr>Calibri Light</vt:lpstr>
      <vt:lpstr>Cascadia Code SemiBold</vt:lpstr>
      <vt:lpstr>Тема Office</vt:lpstr>
      <vt:lpstr>РАСПИСАНИЕ</vt:lpstr>
      <vt:lpstr>ПРОБЛЕМЫ</vt:lpstr>
      <vt:lpstr>РЕШЕНИЕ</vt:lpstr>
      <vt:lpstr>КОМАНДА</vt:lpstr>
    </vt:vector>
  </TitlesOfParts>
  <Company>Ya Blondinko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РАСПИСАНИЕ</dc:title>
  <dc:creator>Pavel Udovkin</dc:creator>
  <cp:lastModifiedBy>Pavel Udovkin</cp:lastModifiedBy>
  <cp:revision>68</cp:revision>
  <dcterms:created xsi:type="dcterms:W3CDTF">2024-09-16T05:59:41Z</dcterms:created>
  <dcterms:modified xsi:type="dcterms:W3CDTF">2024-10-17T15:30:04Z</dcterms:modified>
</cp:coreProperties>
</file>