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24"/>
  </p:notesMasterIdLst>
  <p:sldIdLst>
    <p:sldId id="305" r:id="rId2"/>
    <p:sldId id="330" r:id="rId3"/>
    <p:sldId id="322" r:id="rId4"/>
    <p:sldId id="331" r:id="rId5"/>
    <p:sldId id="332" r:id="rId6"/>
    <p:sldId id="329" r:id="rId7"/>
    <p:sldId id="325" r:id="rId8"/>
    <p:sldId id="327" r:id="rId9"/>
    <p:sldId id="306" r:id="rId10"/>
    <p:sldId id="333" r:id="rId11"/>
    <p:sldId id="334" r:id="rId12"/>
    <p:sldId id="313" r:id="rId13"/>
    <p:sldId id="337" r:id="rId14"/>
    <p:sldId id="316" r:id="rId15"/>
    <p:sldId id="338" r:id="rId16"/>
    <p:sldId id="339" r:id="rId17"/>
    <p:sldId id="343" r:id="rId18"/>
    <p:sldId id="344" r:id="rId19"/>
    <p:sldId id="345" r:id="rId20"/>
    <p:sldId id="346" r:id="rId21"/>
    <p:sldId id="324" r:id="rId22"/>
    <p:sldId id="308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B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56C804-F867-46D1-B900-461B08E09DCE}">
  <a:tblStyle styleId="{3256C804-F867-46D1-B900-461B08E09D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23" autoAdjust="0"/>
  </p:normalViewPr>
  <p:slideViewPr>
    <p:cSldViewPr snapToGrid="0">
      <p:cViewPr varScale="1">
        <p:scale>
          <a:sx n="101" d="100"/>
          <a:sy n="101" d="100"/>
        </p:scale>
        <p:origin x="57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40901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Тема нашего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стартап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-проекта: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SlideStorm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(Сервис для генерации и улучшения презентаций)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0" i="0" u="none" strike="noStrike" cap="none" baseline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9778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30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Мы используем такие сквозные технологии как </a:t>
            </a:r>
            <a:r>
              <a:rPr lang="ru-RU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искусственный интеллект, технологии хранения и анализа больших данных.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Проект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Roboto"/>
                <a:ea typeface="Times New Roman" panose="02020603050405020304" pitchFamily="18" charset="0"/>
              </a:rPr>
              <a:t>Соответствует пункту 13 «Технологии информационных, управляющих, навигационных систем» Указа Президента Российской Федерации от 07.07.2011 г. № 899</a:t>
            </a:r>
            <a:endParaRPr lang="ru-RU" sz="1100" dirty="0">
              <a:solidFill>
                <a:schemeClr val="accent2">
                  <a:lumMod val="75000"/>
                </a:schemeClr>
              </a:solidFill>
              <a:latin typeface="Roboto"/>
            </a:endParaRPr>
          </a:p>
          <a:p>
            <a:pPr marL="158750" indent="0">
              <a:buNone/>
            </a:pPr>
            <a:endParaRPr lang="ru-RU" u="none" dirty="0"/>
          </a:p>
        </p:txBody>
      </p:sp>
    </p:spTree>
    <p:extLst>
      <p:ext uri="{BB962C8B-B14F-4D97-AF65-F5344CB8AC3E}">
        <p14:creationId xmlns:p14="http://schemas.microsoft.com/office/powerpoint/2010/main" val="1426826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03eef302b4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03eef302b4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Потребительский сегмент представлен рынками </a:t>
            </a:r>
            <a:r>
              <a:rPr lang="en-US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ru-RU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это…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маркетинговые компании;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образовательные учреждения и др.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ru-RU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B2C</a:t>
            </a:r>
            <a:r>
              <a:rPr lang="en-US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это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студенты ВУЗов;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 офисные работники.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082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проблемой создания презентация могут сталкиваться профессионалы, студенты, преподаватели и другие люди, работающие с созданием презентаций.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мотивация заключается в том, чтобы создавать эффективные презентации, успешно передающие информацию и впечатляющие аудиторию. Однако, у них могут возникать проблемы с поиском подходящих шаблонов, достоверную информацию, подбором качественных иллюстраций.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8750" indent="0"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 может решить эти проблемы, предлагая пользователям набор инструментов с использованием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нейросетей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искусственного интеллекта. </a:t>
            </a:r>
            <a:endParaRPr lang="ru-RU" dirty="0"/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300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057dcc8c0a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057dcc8c0a_1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Здесь представлены наши основные конкуренты и их недостатки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9936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Преимущества сервиса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SlideStorm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по сравнению с конкурентами: </a:t>
            </a:r>
          </a:p>
          <a:p>
            <a:pPr marL="457200" lvl="0" indent="-298450">
              <a:buFont typeface="Arial" panose="020B0604020202020204" pitchFamily="34" charset="0"/>
              <a:buChar char="•"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Поддерживает генерацию текста на русском языке</a:t>
            </a:r>
          </a:p>
          <a:p>
            <a:pPr marL="457200" lvl="0" indent="-298450">
              <a:buFont typeface="Arial" panose="020B0604020202020204" pitchFamily="34" charset="0"/>
              <a:buChar char="•"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Самостоятельно подбирает и ранжирует изображения (медиа)</a:t>
            </a:r>
          </a:p>
          <a:p>
            <a:pPr marL="457200" lvl="0" indent="-298450">
              <a:buFont typeface="Arial" panose="020B0604020202020204" pitchFamily="34" charset="0"/>
              <a:buChar char="•"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Учитывает историю взаимодействия с пользователем: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основании предыдущих генераций собирает информацию о предпочтениях и в дальнейшем предлагает более подходящие варианты. Например, если пользователь выбирает яркие шаблоны и рукописные шрифты, то сервис подстраивается под него.</a:t>
            </a:r>
          </a:p>
          <a:p>
            <a:pPr marL="457200" lvl="0" indent="-298450">
              <a:buFont typeface="Arial" panose="020B0604020202020204" pitchFamily="34" charset="0"/>
              <a:buChar char="•"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Предоставляет для просмотра базу примеров удачных презентаций: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Это функция поможет пользователю развить насмотренность и отметить понравившиеся идеи.</a:t>
            </a:r>
          </a:p>
          <a:p>
            <a:pPr marL="457200" lvl="0" indent="-298450">
              <a:buFont typeface="Arial" panose="020B0604020202020204" pitchFamily="34" charset="0"/>
              <a:buChar char="•"/>
            </a:pP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indent="-2984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387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03eef302b4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03eef302b4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6975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Наши каналы продвижения — это социальные сети и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таргетированная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реклама в поисковых системах. Каналы сбыта отсутствуют: предполагается самостоятельная продажа продукта. В дальнейшем возможно развитие партнерской сети.</a:t>
            </a:r>
          </a:p>
        </p:txBody>
      </p:sp>
    </p:spTree>
    <p:extLst>
      <p:ext uri="{BB962C8B-B14F-4D97-AF65-F5344CB8AC3E}">
        <p14:creationId xmlns:p14="http://schemas.microsoft.com/office/powerpoint/2010/main" val="1128523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Базовая подписка будет стоить 150 рублей, расширенная 300 и корпоративная около 1500 рублей</a:t>
            </a:r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032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1af1b469ad_0_27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1af1b469ad_0_27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ПЛАН ДАЛЬНЕЙШЕГО РАЗВИТИЯ СТАРТАП-ПРОЕКТА</a:t>
            </a:r>
          </a:p>
          <a:p>
            <a:pPr marL="158750" indent="0">
              <a:buNone/>
            </a:pP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1. Расширение функционала и возможностей продукта: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Улучшение качества создаваемых презентаций;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Интеграция с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Kadinsky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и другими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нейросетями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сервисами и приложениями.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2. Развитие технической составляющей проекта: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Оптимизация и улучшение работы алгоритмов нейросети;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Повышение производительности и скорости создания презентаций;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Создание инструментов для мониторинга и анализа работы нейросети.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3. Выстраивание долгосрочных отношений с партнерами и клиентами: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Заключение партнерских соглашений с другими компаниями и сервисами;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Внедрение программы лояльности для постоянных клиентов;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– Регулярное проведение опросов и анализ обратной связи от пользователей.</a:t>
            </a:r>
          </a:p>
          <a:p>
            <a:pPr marL="158750" indent="0">
              <a:buNone/>
            </a:pP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7597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9426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331300"/>
            <a:ext cx="9144000" cy="4480900"/>
            <a:chOff x="0" y="331300"/>
            <a:chExt cx="9144000" cy="44809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0" y="3313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0" y="4812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4375" y="1193224"/>
            <a:ext cx="4775700" cy="210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Roboto Condensed"/>
              <a:buNone/>
              <a:defRPr sz="6300" b="1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3540487"/>
            <a:ext cx="4775700" cy="4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518100" y="1558758"/>
            <a:ext cx="8107800" cy="31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714375" y="514350"/>
            <a:ext cx="77151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4" name="Google Shape;24;p4"/>
          <p:cNvCxnSpPr/>
          <p:nvPr/>
        </p:nvCxnSpPr>
        <p:spPr>
          <a:xfrm>
            <a:off x="0" y="3313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25;p4"/>
          <p:cNvCxnSpPr/>
          <p:nvPr/>
        </p:nvCxnSpPr>
        <p:spPr>
          <a:xfrm>
            <a:off x="0" y="48122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5386275" y="1719903"/>
            <a:ext cx="2622300" cy="62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5386300" y="2344797"/>
            <a:ext cx="2622300" cy="1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08" name="Google Shape;108;p17"/>
          <p:cNvCxnSpPr/>
          <p:nvPr/>
        </p:nvCxnSpPr>
        <p:spPr>
          <a:xfrm>
            <a:off x="0" y="3313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0" y="48122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911760" y="1813453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subTitle" idx="1"/>
          </p:nvPr>
        </p:nvSpPr>
        <p:spPr>
          <a:xfrm>
            <a:off x="911752" y="2100951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title" idx="2"/>
          </p:nvPr>
        </p:nvSpPr>
        <p:spPr>
          <a:xfrm>
            <a:off x="3566101" y="1813453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ubTitle" idx="3"/>
          </p:nvPr>
        </p:nvSpPr>
        <p:spPr>
          <a:xfrm>
            <a:off x="3566099" y="2100951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title" idx="4"/>
          </p:nvPr>
        </p:nvSpPr>
        <p:spPr>
          <a:xfrm>
            <a:off x="911760" y="3152978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ubTitle" idx="5"/>
          </p:nvPr>
        </p:nvSpPr>
        <p:spPr>
          <a:xfrm>
            <a:off x="911752" y="3440476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title" idx="6"/>
          </p:nvPr>
        </p:nvSpPr>
        <p:spPr>
          <a:xfrm>
            <a:off x="3566101" y="3152978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subTitle" idx="7"/>
          </p:nvPr>
        </p:nvSpPr>
        <p:spPr>
          <a:xfrm>
            <a:off x="3566101" y="3440476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title" idx="8"/>
          </p:nvPr>
        </p:nvSpPr>
        <p:spPr>
          <a:xfrm>
            <a:off x="6220444" y="1813453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subTitle" idx="9"/>
          </p:nvPr>
        </p:nvSpPr>
        <p:spPr>
          <a:xfrm>
            <a:off x="6220448" y="2100951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title" idx="13"/>
          </p:nvPr>
        </p:nvSpPr>
        <p:spPr>
          <a:xfrm>
            <a:off x="6220444" y="3152978"/>
            <a:ext cx="2011800" cy="3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subTitle" idx="14"/>
          </p:nvPr>
        </p:nvSpPr>
        <p:spPr>
          <a:xfrm>
            <a:off x="6220448" y="3440476"/>
            <a:ext cx="20118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 idx="15"/>
          </p:nvPr>
        </p:nvSpPr>
        <p:spPr>
          <a:xfrm>
            <a:off x="897000" y="514350"/>
            <a:ext cx="73500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70" name="Google Shape;170;p23"/>
          <p:cNvCxnSpPr/>
          <p:nvPr/>
        </p:nvCxnSpPr>
        <p:spPr>
          <a:xfrm>
            <a:off x="0" y="3313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p23"/>
          <p:cNvCxnSpPr/>
          <p:nvPr/>
        </p:nvCxnSpPr>
        <p:spPr>
          <a:xfrm>
            <a:off x="0" y="48122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72" name="Google Shape;172;p23"/>
          <p:cNvGrpSpPr/>
          <p:nvPr/>
        </p:nvGrpSpPr>
        <p:grpSpPr>
          <a:xfrm flipH="1">
            <a:off x="317099" y="1138805"/>
            <a:ext cx="397281" cy="428418"/>
            <a:chOff x="1271525" y="4920325"/>
            <a:chExt cx="655039" cy="706378"/>
          </a:xfrm>
        </p:grpSpPr>
        <p:sp>
          <p:nvSpPr>
            <p:cNvPr id="173" name="Google Shape;173;p23"/>
            <p:cNvSpPr/>
            <p:nvPr/>
          </p:nvSpPr>
          <p:spPr>
            <a:xfrm>
              <a:off x="1513164" y="4920325"/>
              <a:ext cx="413400" cy="413400"/>
            </a:xfrm>
            <a:prstGeom prst="roundRect">
              <a:avLst>
                <a:gd name="adj" fmla="val 16667"/>
              </a:avLst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1271525" y="5375603"/>
              <a:ext cx="251100" cy="251100"/>
            </a:xfrm>
            <a:prstGeom prst="roundRect">
              <a:avLst>
                <a:gd name="adj" fmla="val 16667"/>
              </a:avLst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26"/>
          <p:cNvCxnSpPr/>
          <p:nvPr/>
        </p:nvCxnSpPr>
        <p:spPr>
          <a:xfrm>
            <a:off x="0" y="3313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" name="Google Shape;195;p26"/>
          <p:cNvCxnSpPr/>
          <p:nvPr/>
        </p:nvCxnSpPr>
        <p:spPr>
          <a:xfrm>
            <a:off x="0" y="48122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1"/>
          <p:cNvSpPr/>
          <p:nvPr/>
        </p:nvSpPr>
        <p:spPr>
          <a:xfrm>
            <a:off x="1669800" y="3142754"/>
            <a:ext cx="1900800" cy="1900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1"/>
          <p:cNvSpPr/>
          <p:nvPr/>
        </p:nvSpPr>
        <p:spPr>
          <a:xfrm>
            <a:off x="-717250" y="-803050"/>
            <a:ext cx="1854000" cy="1854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1"/>
          <p:cNvSpPr/>
          <p:nvPr/>
        </p:nvSpPr>
        <p:spPr>
          <a:xfrm>
            <a:off x="7543950" y="3705650"/>
            <a:ext cx="1900800" cy="1900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1"/>
          <p:cNvSpPr/>
          <p:nvPr/>
        </p:nvSpPr>
        <p:spPr>
          <a:xfrm>
            <a:off x="235815" y="4745616"/>
            <a:ext cx="178724" cy="178235"/>
          </a:xfrm>
          <a:custGeom>
            <a:avLst/>
            <a:gdLst/>
            <a:ahLst/>
            <a:cxnLst/>
            <a:rect l="l" t="t" r="r" b="b"/>
            <a:pathLst>
              <a:path w="6712" h="6693" extrusionOk="0">
                <a:moveTo>
                  <a:pt x="3451" y="1"/>
                </a:moveTo>
                <a:lnTo>
                  <a:pt x="2218" y="2124"/>
                </a:lnTo>
                <a:lnTo>
                  <a:pt x="0" y="3261"/>
                </a:lnTo>
                <a:lnTo>
                  <a:pt x="2143" y="4493"/>
                </a:lnTo>
                <a:lnTo>
                  <a:pt x="3261" y="6692"/>
                </a:lnTo>
                <a:lnTo>
                  <a:pt x="4512" y="4569"/>
                </a:lnTo>
                <a:lnTo>
                  <a:pt x="6711" y="3432"/>
                </a:lnTo>
                <a:lnTo>
                  <a:pt x="4588" y="2200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1"/>
          <p:cNvSpPr/>
          <p:nvPr/>
        </p:nvSpPr>
        <p:spPr>
          <a:xfrm>
            <a:off x="8117775" y="-803050"/>
            <a:ext cx="1854000" cy="185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1"/>
          <p:cNvSpPr/>
          <p:nvPr/>
        </p:nvSpPr>
        <p:spPr>
          <a:xfrm>
            <a:off x="495677" y="407076"/>
            <a:ext cx="8155500" cy="4326600"/>
          </a:xfrm>
          <a:prstGeom prst="roundRect">
            <a:avLst>
              <a:gd name="adj" fmla="val 5721"/>
            </a:avLst>
          </a:prstGeom>
          <a:solidFill>
            <a:schemeClr val="lt1"/>
          </a:solidFill>
          <a:ln>
            <a:noFill/>
          </a:ln>
          <a:effectLst>
            <a:outerShdw blurRad="242888" dist="57150" dir="5400000" algn="bl" rotWithShape="0">
              <a:schemeClr val="dk1">
                <a:alpha val="21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748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2"/>
            </a:gs>
            <a:gs pos="100000">
              <a:schemeClr val="accent5"/>
            </a:gs>
          </a:gsLst>
          <a:lin ang="2698631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8050" y="51434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boto Condensed"/>
              <a:buNone/>
              <a:defRPr sz="35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805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63" r:id="rId3"/>
    <p:sldLayoutId id="2147483669" r:id="rId4"/>
    <p:sldLayoutId id="2147483672" r:id="rId5"/>
    <p:sldLayoutId id="214748367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31"/>
          <p:cNvGrpSpPr/>
          <p:nvPr/>
        </p:nvGrpSpPr>
        <p:grpSpPr>
          <a:xfrm>
            <a:off x="5992576" y="1473030"/>
            <a:ext cx="2437059" cy="2954751"/>
            <a:chOff x="5216629" y="1448786"/>
            <a:chExt cx="3261589" cy="3954430"/>
          </a:xfrm>
        </p:grpSpPr>
        <p:sp>
          <p:nvSpPr>
            <p:cNvPr id="210" name="Google Shape;210;p31"/>
            <p:cNvSpPr/>
            <p:nvPr/>
          </p:nvSpPr>
          <p:spPr>
            <a:xfrm>
              <a:off x="5665463" y="1455858"/>
              <a:ext cx="2222345" cy="3947358"/>
            </a:xfrm>
            <a:custGeom>
              <a:avLst/>
              <a:gdLst/>
              <a:ahLst/>
              <a:cxnLst/>
              <a:rect l="l" t="t" r="r" b="b"/>
              <a:pathLst>
                <a:path w="62068" h="110246" extrusionOk="0">
                  <a:moveTo>
                    <a:pt x="53430" y="1"/>
                  </a:moveTo>
                  <a:cubicBezTo>
                    <a:pt x="53412" y="1"/>
                    <a:pt x="53393" y="1"/>
                    <a:pt x="53375" y="1"/>
                  </a:cubicBezTo>
                  <a:lnTo>
                    <a:pt x="8693" y="62"/>
                  </a:lnTo>
                  <a:cubicBezTo>
                    <a:pt x="3921" y="62"/>
                    <a:pt x="0" y="3983"/>
                    <a:pt x="0" y="8755"/>
                  </a:cubicBezTo>
                  <a:lnTo>
                    <a:pt x="152" y="101735"/>
                  </a:lnTo>
                  <a:cubicBezTo>
                    <a:pt x="152" y="106416"/>
                    <a:pt x="4043" y="110246"/>
                    <a:pt x="8784" y="110246"/>
                  </a:cubicBezTo>
                  <a:lnTo>
                    <a:pt x="52949" y="110185"/>
                  </a:lnTo>
                  <a:cubicBezTo>
                    <a:pt x="57691" y="110185"/>
                    <a:pt x="61582" y="106324"/>
                    <a:pt x="61612" y="101644"/>
                  </a:cubicBezTo>
                  <a:lnTo>
                    <a:pt x="62038" y="8663"/>
                  </a:lnTo>
                  <a:cubicBezTo>
                    <a:pt x="62068" y="3910"/>
                    <a:pt x="58177" y="1"/>
                    <a:pt x="53430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211;p31"/>
            <p:cNvSpPr/>
            <p:nvPr/>
          </p:nvSpPr>
          <p:spPr>
            <a:xfrm>
              <a:off x="5714634" y="1448786"/>
              <a:ext cx="2222345" cy="3947359"/>
            </a:xfrm>
            <a:custGeom>
              <a:avLst/>
              <a:gdLst/>
              <a:ahLst/>
              <a:cxnLst/>
              <a:rect l="l" t="t" r="r" b="b"/>
              <a:pathLst>
                <a:path w="62068" h="110246" extrusionOk="0">
                  <a:moveTo>
                    <a:pt x="53430" y="1"/>
                  </a:moveTo>
                  <a:cubicBezTo>
                    <a:pt x="53412" y="1"/>
                    <a:pt x="53393" y="1"/>
                    <a:pt x="53375" y="1"/>
                  </a:cubicBezTo>
                  <a:lnTo>
                    <a:pt x="8693" y="62"/>
                  </a:lnTo>
                  <a:cubicBezTo>
                    <a:pt x="3921" y="62"/>
                    <a:pt x="0" y="3983"/>
                    <a:pt x="0" y="8755"/>
                  </a:cubicBezTo>
                  <a:lnTo>
                    <a:pt x="152" y="101735"/>
                  </a:lnTo>
                  <a:cubicBezTo>
                    <a:pt x="152" y="106416"/>
                    <a:pt x="4043" y="110246"/>
                    <a:pt x="8784" y="110246"/>
                  </a:cubicBezTo>
                  <a:lnTo>
                    <a:pt x="52949" y="110185"/>
                  </a:lnTo>
                  <a:cubicBezTo>
                    <a:pt x="57691" y="110185"/>
                    <a:pt x="61582" y="106324"/>
                    <a:pt x="61612" y="101644"/>
                  </a:cubicBezTo>
                  <a:lnTo>
                    <a:pt x="62038" y="8663"/>
                  </a:lnTo>
                  <a:cubicBezTo>
                    <a:pt x="62068" y="3910"/>
                    <a:pt x="58177" y="1"/>
                    <a:pt x="53430" y="1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ECECEC"/>
                </a:gs>
              </a:gsLst>
              <a:lin ang="2698631" scaled="0"/>
            </a:gradFill>
            <a:ln>
              <a:noFill/>
            </a:ln>
            <a:effectLst>
              <a:outerShdw blurRad="85725" dist="95250" dir="2820000" algn="bl" rotWithShape="0">
                <a:srgbClr val="CCCCCC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12" name="Google Shape;212;p31"/>
            <p:cNvSpPr/>
            <p:nvPr/>
          </p:nvSpPr>
          <p:spPr>
            <a:xfrm>
              <a:off x="5665463" y="1454784"/>
              <a:ext cx="2222381" cy="3948432"/>
            </a:xfrm>
            <a:custGeom>
              <a:avLst/>
              <a:gdLst/>
              <a:ahLst/>
              <a:cxnLst/>
              <a:rect l="l" t="t" r="r" b="b"/>
              <a:pathLst>
                <a:path w="62069" h="110276" fill="none" extrusionOk="0">
                  <a:moveTo>
                    <a:pt x="52949" y="110215"/>
                  </a:moveTo>
                  <a:lnTo>
                    <a:pt x="8784" y="110276"/>
                  </a:lnTo>
                  <a:cubicBezTo>
                    <a:pt x="4043" y="110276"/>
                    <a:pt x="152" y="106446"/>
                    <a:pt x="152" y="101765"/>
                  </a:cubicBezTo>
                  <a:lnTo>
                    <a:pt x="0" y="8785"/>
                  </a:lnTo>
                  <a:cubicBezTo>
                    <a:pt x="0" y="4013"/>
                    <a:pt x="3921" y="92"/>
                    <a:pt x="8693" y="92"/>
                  </a:cubicBezTo>
                  <a:lnTo>
                    <a:pt x="53375" y="31"/>
                  </a:lnTo>
                  <a:cubicBezTo>
                    <a:pt x="58147" y="0"/>
                    <a:pt x="62068" y="3921"/>
                    <a:pt x="62038" y="8693"/>
                  </a:cubicBezTo>
                  <a:lnTo>
                    <a:pt x="61612" y="101674"/>
                  </a:lnTo>
                  <a:cubicBezTo>
                    <a:pt x="61582" y="106354"/>
                    <a:pt x="57691" y="110215"/>
                    <a:pt x="52949" y="110215"/>
                  </a:cubicBezTo>
                  <a:close/>
                </a:path>
              </a:pathLst>
            </a:custGeom>
            <a:noFill/>
            <a:ln w="22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5" name="Google Shape;215;p31"/>
            <p:cNvSpPr/>
            <p:nvPr/>
          </p:nvSpPr>
          <p:spPr>
            <a:xfrm>
              <a:off x="5765575" y="1550563"/>
              <a:ext cx="2022123" cy="3743807"/>
            </a:xfrm>
            <a:custGeom>
              <a:avLst/>
              <a:gdLst/>
              <a:ahLst/>
              <a:cxnLst/>
              <a:rect l="l" t="t" r="r" b="b"/>
              <a:pathLst>
                <a:path w="56476" h="104561" fill="none" extrusionOk="0">
                  <a:moveTo>
                    <a:pt x="48178" y="104500"/>
                  </a:moveTo>
                  <a:lnTo>
                    <a:pt x="7964" y="104561"/>
                  </a:lnTo>
                  <a:cubicBezTo>
                    <a:pt x="3678" y="104561"/>
                    <a:pt x="122" y="101065"/>
                    <a:pt x="122" y="96810"/>
                  </a:cubicBezTo>
                  <a:lnTo>
                    <a:pt x="0" y="7994"/>
                  </a:lnTo>
                  <a:cubicBezTo>
                    <a:pt x="0" y="3648"/>
                    <a:pt x="3557" y="91"/>
                    <a:pt x="7903" y="61"/>
                  </a:cubicBezTo>
                  <a:lnTo>
                    <a:pt x="48573" y="0"/>
                  </a:lnTo>
                  <a:cubicBezTo>
                    <a:pt x="52919" y="0"/>
                    <a:pt x="56476" y="3556"/>
                    <a:pt x="56476" y="7933"/>
                  </a:cubicBezTo>
                  <a:lnTo>
                    <a:pt x="56050" y="96719"/>
                  </a:lnTo>
                  <a:cubicBezTo>
                    <a:pt x="56050" y="101005"/>
                    <a:pt x="52494" y="104500"/>
                    <a:pt x="48178" y="104500"/>
                  </a:cubicBezTo>
                  <a:close/>
                </a:path>
              </a:pathLst>
            </a:custGeom>
            <a:noFill/>
            <a:ln w="9525" cap="rnd" cmpd="sng">
              <a:solidFill>
                <a:srgbClr val="B24E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6" name="Google Shape;216;p31"/>
            <p:cNvSpPr/>
            <p:nvPr/>
          </p:nvSpPr>
          <p:spPr>
            <a:xfrm>
              <a:off x="5923370" y="1737754"/>
              <a:ext cx="240574" cy="239464"/>
            </a:xfrm>
            <a:custGeom>
              <a:avLst/>
              <a:gdLst/>
              <a:ahLst/>
              <a:cxnLst/>
              <a:rect l="l" t="t" r="r" b="b"/>
              <a:pathLst>
                <a:path w="6719" h="6688" extrusionOk="0">
                  <a:moveTo>
                    <a:pt x="1034" y="0"/>
                  </a:moveTo>
                  <a:cubicBezTo>
                    <a:pt x="457" y="0"/>
                    <a:pt x="1" y="456"/>
                    <a:pt x="1" y="1034"/>
                  </a:cubicBezTo>
                  <a:lnTo>
                    <a:pt x="1" y="5684"/>
                  </a:lnTo>
                  <a:cubicBezTo>
                    <a:pt x="1" y="6231"/>
                    <a:pt x="457" y="6687"/>
                    <a:pt x="1034" y="6687"/>
                  </a:cubicBezTo>
                  <a:lnTo>
                    <a:pt x="5685" y="6687"/>
                  </a:lnTo>
                  <a:cubicBezTo>
                    <a:pt x="6262" y="6687"/>
                    <a:pt x="6718" y="6231"/>
                    <a:pt x="6718" y="5684"/>
                  </a:cubicBezTo>
                  <a:lnTo>
                    <a:pt x="6718" y="1034"/>
                  </a:lnTo>
                  <a:cubicBezTo>
                    <a:pt x="6718" y="456"/>
                    <a:pt x="6262" y="0"/>
                    <a:pt x="5685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7" name="Google Shape;217;p31"/>
            <p:cNvSpPr/>
            <p:nvPr/>
          </p:nvSpPr>
          <p:spPr>
            <a:xfrm>
              <a:off x="5923370" y="1737754"/>
              <a:ext cx="240574" cy="239464"/>
            </a:xfrm>
            <a:custGeom>
              <a:avLst/>
              <a:gdLst/>
              <a:ahLst/>
              <a:cxnLst/>
              <a:rect l="l" t="t" r="r" b="b"/>
              <a:pathLst>
                <a:path w="6719" h="6688" extrusionOk="0">
                  <a:moveTo>
                    <a:pt x="1034" y="0"/>
                  </a:moveTo>
                  <a:cubicBezTo>
                    <a:pt x="457" y="0"/>
                    <a:pt x="1" y="456"/>
                    <a:pt x="1" y="1034"/>
                  </a:cubicBezTo>
                  <a:lnTo>
                    <a:pt x="1" y="5684"/>
                  </a:lnTo>
                  <a:cubicBezTo>
                    <a:pt x="1" y="6231"/>
                    <a:pt x="457" y="6687"/>
                    <a:pt x="1034" y="6687"/>
                  </a:cubicBezTo>
                  <a:lnTo>
                    <a:pt x="5685" y="6687"/>
                  </a:lnTo>
                  <a:cubicBezTo>
                    <a:pt x="6262" y="6687"/>
                    <a:pt x="6718" y="6231"/>
                    <a:pt x="6718" y="5684"/>
                  </a:cubicBezTo>
                  <a:lnTo>
                    <a:pt x="6718" y="1034"/>
                  </a:lnTo>
                  <a:cubicBezTo>
                    <a:pt x="6718" y="456"/>
                    <a:pt x="6262" y="0"/>
                    <a:pt x="5685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5985420" y="1811764"/>
              <a:ext cx="118658" cy="111031"/>
            </a:xfrm>
            <a:custGeom>
              <a:avLst/>
              <a:gdLst/>
              <a:ahLst/>
              <a:cxnLst/>
              <a:rect l="l" t="t" r="r" b="b"/>
              <a:pathLst>
                <a:path w="3314" h="3101" fill="none" extrusionOk="0">
                  <a:moveTo>
                    <a:pt x="2371" y="0"/>
                  </a:moveTo>
                  <a:cubicBezTo>
                    <a:pt x="2918" y="274"/>
                    <a:pt x="3314" y="882"/>
                    <a:pt x="3253" y="1550"/>
                  </a:cubicBezTo>
                  <a:cubicBezTo>
                    <a:pt x="3222" y="2432"/>
                    <a:pt x="2462" y="3100"/>
                    <a:pt x="1581" y="3040"/>
                  </a:cubicBezTo>
                  <a:cubicBezTo>
                    <a:pt x="699" y="3009"/>
                    <a:pt x="0" y="2249"/>
                    <a:pt x="61" y="1368"/>
                  </a:cubicBezTo>
                  <a:cubicBezTo>
                    <a:pt x="92" y="790"/>
                    <a:pt x="426" y="274"/>
                    <a:pt x="912" y="31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9" name="Google Shape;219;p31"/>
            <p:cNvSpPr/>
            <p:nvPr/>
          </p:nvSpPr>
          <p:spPr>
            <a:xfrm>
              <a:off x="6044177" y="1776925"/>
              <a:ext cx="36" cy="71861"/>
            </a:xfrm>
            <a:custGeom>
              <a:avLst/>
              <a:gdLst/>
              <a:ahLst/>
              <a:cxnLst/>
              <a:rect l="l" t="t" r="r" b="b"/>
              <a:pathLst>
                <a:path w="1" h="2007" fill="none" extrusionOk="0">
                  <a:moveTo>
                    <a:pt x="1" y="2007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0" name="Google Shape;220;p31"/>
            <p:cNvSpPr/>
            <p:nvPr/>
          </p:nvSpPr>
          <p:spPr>
            <a:xfrm>
              <a:off x="7604918" y="1878384"/>
              <a:ext cx="873300" cy="8733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24EBE"/>
                </a:gs>
                <a:gs pos="89000">
                  <a:srgbClr val="01539D"/>
                </a:gs>
                <a:gs pos="100000">
                  <a:srgbClr val="5C3DA4"/>
                </a:gs>
              </a:gsLst>
              <a:lin ang="8100019" scaled="0"/>
            </a:gradFill>
            <a:ln>
              <a:noFill/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1" name="Google Shape;221;p31"/>
            <p:cNvSpPr/>
            <p:nvPr/>
          </p:nvSpPr>
          <p:spPr>
            <a:xfrm>
              <a:off x="5216629" y="4186232"/>
              <a:ext cx="873300" cy="8733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24EBE"/>
                </a:gs>
                <a:gs pos="89000">
                  <a:srgbClr val="01539D"/>
                </a:gs>
                <a:gs pos="100000">
                  <a:srgbClr val="5C3DA4"/>
                </a:gs>
              </a:gsLst>
              <a:lin ang="8100019" scaled="0"/>
            </a:gradFill>
            <a:ln>
              <a:noFill/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9" name="Google Shape;229;p31"/>
            <p:cNvSpPr/>
            <p:nvPr/>
          </p:nvSpPr>
          <p:spPr>
            <a:xfrm>
              <a:off x="7334911" y="4549376"/>
              <a:ext cx="258000" cy="258000"/>
            </a:xfrm>
            <a:prstGeom prst="roundRect">
              <a:avLst>
                <a:gd name="adj" fmla="val 16667"/>
              </a:avLst>
            </a:prstGeom>
            <a:solidFill>
              <a:srgbClr val="B24EBE"/>
            </a:solidFill>
            <a:ln>
              <a:noFill/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cxnSp>
          <p:nvCxnSpPr>
            <p:cNvPr id="230" name="Google Shape;230;p31"/>
            <p:cNvCxnSpPr>
              <a:stCxn id="220" idx="2"/>
              <a:endCxn id="229" idx="3"/>
            </p:cNvCxnSpPr>
            <p:nvPr/>
          </p:nvCxnSpPr>
          <p:spPr>
            <a:xfrm rot="5400000">
              <a:off x="6853868" y="3490584"/>
              <a:ext cx="1926600" cy="448800"/>
            </a:xfrm>
            <a:prstGeom prst="bentConnector2">
              <a:avLst/>
            </a:prstGeom>
            <a:noFill/>
            <a:ln w="9525" cap="flat" cmpd="sng">
              <a:solidFill>
                <a:srgbClr val="5C3DA4"/>
              </a:solidFill>
              <a:prstDash val="dash"/>
              <a:round/>
              <a:headEnd type="diamond" w="med" len="med"/>
              <a:tailEnd type="diamond" w="med" len="med"/>
            </a:ln>
          </p:spPr>
        </p:cxnSp>
      </p:grpSp>
      <p:grpSp>
        <p:nvGrpSpPr>
          <p:cNvPr id="236" name="Google Shape;236;p31"/>
          <p:cNvGrpSpPr/>
          <p:nvPr/>
        </p:nvGrpSpPr>
        <p:grpSpPr>
          <a:xfrm>
            <a:off x="8270254" y="4063429"/>
            <a:ext cx="159381" cy="569323"/>
            <a:chOff x="8435600" y="4843207"/>
            <a:chExt cx="236400" cy="844443"/>
          </a:xfrm>
        </p:grpSpPr>
        <p:sp>
          <p:nvSpPr>
            <p:cNvPr id="237" name="Google Shape;237;p31"/>
            <p:cNvSpPr/>
            <p:nvPr/>
          </p:nvSpPr>
          <p:spPr>
            <a:xfrm>
              <a:off x="8435600" y="4843207"/>
              <a:ext cx="236400" cy="236400"/>
            </a:xfrm>
            <a:prstGeom prst="roundRect">
              <a:avLst>
                <a:gd name="adj" fmla="val 16667"/>
              </a:avLst>
            </a:pr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1"/>
            <p:cNvSpPr/>
            <p:nvPr/>
          </p:nvSpPr>
          <p:spPr>
            <a:xfrm>
              <a:off x="8435600" y="5147229"/>
              <a:ext cx="236400" cy="236400"/>
            </a:xfrm>
            <a:prstGeom prst="roundRect">
              <a:avLst>
                <a:gd name="adj" fmla="val 16667"/>
              </a:avLst>
            </a:pr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1"/>
            <p:cNvSpPr/>
            <p:nvPr/>
          </p:nvSpPr>
          <p:spPr>
            <a:xfrm>
              <a:off x="8435600" y="5451250"/>
              <a:ext cx="236400" cy="236400"/>
            </a:xfrm>
            <a:prstGeom prst="roundRect">
              <a:avLst>
                <a:gd name="adj" fmla="val 16667"/>
              </a:avLst>
            </a:pr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44" y="183376"/>
            <a:ext cx="2468770" cy="12980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10531" y="2350097"/>
            <a:ext cx="116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SS</a:t>
            </a:r>
            <a:endParaRPr lang="ru-RU" sz="1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grpSp>
        <p:nvGrpSpPr>
          <p:cNvPr id="95" name="Google Shape;10452;p72"/>
          <p:cNvGrpSpPr/>
          <p:nvPr/>
        </p:nvGrpSpPr>
        <p:grpSpPr>
          <a:xfrm>
            <a:off x="6103489" y="3580647"/>
            <a:ext cx="475525" cy="457949"/>
            <a:chOff x="2633105" y="2431859"/>
            <a:chExt cx="363243" cy="328585"/>
          </a:xfrm>
          <a:solidFill>
            <a:schemeClr val="tx2"/>
          </a:solidFill>
        </p:grpSpPr>
        <p:sp>
          <p:nvSpPr>
            <p:cNvPr id="96" name="Google Shape;10453;p72"/>
            <p:cNvSpPr/>
            <p:nvPr/>
          </p:nvSpPr>
          <p:spPr>
            <a:xfrm>
              <a:off x="2633105" y="2498260"/>
              <a:ext cx="250462" cy="262184"/>
            </a:xfrm>
            <a:custGeom>
              <a:avLst/>
              <a:gdLst/>
              <a:ahLst/>
              <a:cxnLst/>
              <a:rect l="l" t="t" r="r" b="b"/>
              <a:pathLst>
                <a:path w="7906" h="8276" extrusionOk="0">
                  <a:moveTo>
                    <a:pt x="5322" y="6644"/>
                  </a:moveTo>
                  <a:lnTo>
                    <a:pt x="5465" y="7263"/>
                  </a:lnTo>
                  <a:lnTo>
                    <a:pt x="4560" y="7263"/>
                  </a:lnTo>
                  <a:lnTo>
                    <a:pt x="4691" y="6644"/>
                  </a:lnTo>
                  <a:close/>
                  <a:moveTo>
                    <a:pt x="6465" y="7608"/>
                  </a:moveTo>
                  <a:lnTo>
                    <a:pt x="6465" y="7954"/>
                  </a:lnTo>
                  <a:lnTo>
                    <a:pt x="3548" y="7954"/>
                  </a:lnTo>
                  <a:lnTo>
                    <a:pt x="3548" y="7608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6489"/>
                  </a:lnTo>
                  <a:cubicBezTo>
                    <a:pt x="0" y="6585"/>
                    <a:pt x="84" y="6656"/>
                    <a:pt x="167" y="6656"/>
                  </a:cubicBezTo>
                  <a:lnTo>
                    <a:pt x="4346" y="6656"/>
                  </a:lnTo>
                  <a:lnTo>
                    <a:pt x="4203" y="7287"/>
                  </a:lnTo>
                  <a:lnTo>
                    <a:pt x="3370" y="7287"/>
                  </a:lnTo>
                  <a:cubicBezTo>
                    <a:pt x="3274" y="7287"/>
                    <a:pt x="3203" y="7358"/>
                    <a:pt x="3203" y="7442"/>
                  </a:cubicBezTo>
                  <a:lnTo>
                    <a:pt x="3203" y="8120"/>
                  </a:lnTo>
                  <a:cubicBezTo>
                    <a:pt x="3203" y="8204"/>
                    <a:pt x="3274" y="8275"/>
                    <a:pt x="3370" y="8275"/>
                  </a:cubicBezTo>
                  <a:lnTo>
                    <a:pt x="6632" y="8275"/>
                  </a:lnTo>
                  <a:cubicBezTo>
                    <a:pt x="6715" y="8275"/>
                    <a:pt x="6787" y="8204"/>
                    <a:pt x="6787" y="8120"/>
                  </a:cubicBezTo>
                  <a:lnTo>
                    <a:pt x="6787" y="7442"/>
                  </a:lnTo>
                  <a:cubicBezTo>
                    <a:pt x="6787" y="7358"/>
                    <a:pt x="6715" y="7287"/>
                    <a:pt x="6632" y="7287"/>
                  </a:cubicBezTo>
                  <a:lnTo>
                    <a:pt x="5787" y="7287"/>
                  </a:lnTo>
                  <a:lnTo>
                    <a:pt x="5644" y="6656"/>
                  </a:lnTo>
                  <a:lnTo>
                    <a:pt x="7727" y="6656"/>
                  </a:lnTo>
                  <a:cubicBezTo>
                    <a:pt x="7823" y="6656"/>
                    <a:pt x="7894" y="6585"/>
                    <a:pt x="7894" y="6489"/>
                  </a:cubicBezTo>
                  <a:cubicBezTo>
                    <a:pt x="7906" y="6394"/>
                    <a:pt x="7834" y="6311"/>
                    <a:pt x="7739" y="6311"/>
                  </a:cubicBezTo>
                  <a:lnTo>
                    <a:pt x="345" y="6311"/>
                  </a:lnTo>
                  <a:lnTo>
                    <a:pt x="345" y="334"/>
                  </a:lnTo>
                  <a:lnTo>
                    <a:pt x="4763" y="334"/>
                  </a:lnTo>
                  <a:cubicBezTo>
                    <a:pt x="4858" y="334"/>
                    <a:pt x="4929" y="262"/>
                    <a:pt x="4929" y="167"/>
                  </a:cubicBezTo>
                  <a:cubicBezTo>
                    <a:pt x="4929" y="72"/>
                    <a:pt x="4858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454;p72"/>
            <p:cNvSpPr/>
            <p:nvPr/>
          </p:nvSpPr>
          <p:spPr>
            <a:xfrm>
              <a:off x="2772655" y="2680800"/>
              <a:ext cx="38491" cy="10613"/>
            </a:xfrm>
            <a:custGeom>
              <a:avLst/>
              <a:gdLst/>
              <a:ahLst/>
              <a:cxnLst/>
              <a:rect l="l" t="t" r="r" b="b"/>
              <a:pathLst>
                <a:path w="1215" h="335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1048" y="334"/>
                  </a:lnTo>
                  <a:cubicBezTo>
                    <a:pt x="1132" y="334"/>
                    <a:pt x="1215" y="251"/>
                    <a:pt x="1215" y="168"/>
                  </a:cubicBezTo>
                  <a:cubicBezTo>
                    <a:pt x="1215" y="72"/>
                    <a:pt x="1132" y="1"/>
                    <a:pt x="1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455;p72"/>
            <p:cNvSpPr/>
            <p:nvPr/>
          </p:nvSpPr>
          <p:spPr>
            <a:xfrm>
              <a:off x="272928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456;p72"/>
            <p:cNvSpPr/>
            <p:nvPr/>
          </p:nvSpPr>
          <p:spPr>
            <a:xfrm>
              <a:off x="2774176" y="2583131"/>
              <a:ext cx="35482" cy="35862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786" y="334"/>
                  </a:moveTo>
                  <a:lnTo>
                    <a:pt x="786" y="810"/>
                  </a:lnTo>
                  <a:lnTo>
                    <a:pt x="333" y="810"/>
                  </a:lnTo>
                  <a:lnTo>
                    <a:pt x="333" y="334"/>
                  </a:lnTo>
                  <a:close/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72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19" y="84"/>
                    <a:pt x="1036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457;p72"/>
            <p:cNvSpPr/>
            <p:nvPr/>
          </p:nvSpPr>
          <p:spPr>
            <a:xfrm>
              <a:off x="281792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58;p72"/>
            <p:cNvSpPr/>
            <p:nvPr/>
          </p:nvSpPr>
          <p:spPr>
            <a:xfrm>
              <a:off x="2653475" y="2431859"/>
              <a:ext cx="342873" cy="275394"/>
            </a:xfrm>
            <a:custGeom>
              <a:avLst/>
              <a:gdLst/>
              <a:ahLst/>
              <a:cxnLst/>
              <a:rect l="l" t="t" r="r" b="b"/>
              <a:pathLst>
                <a:path w="10823" h="8693" extrusionOk="0">
                  <a:moveTo>
                    <a:pt x="6429" y="3001"/>
                  </a:moveTo>
                  <a:cubicBezTo>
                    <a:pt x="6715" y="3870"/>
                    <a:pt x="7489" y="4513"/>
                    <a:pt x="8406" y="4585"/>
                  </a:cubicBezTo>
                  <a:lnTo>
                    <a:pt x="8406" y="7359"/>
                  </a:lnTo>
                  <a:lnTo>
                    <a:pt x="310" y="7359"/>
                  </a:lnTo>
                  <a:lnTo>
                    <a:pt x="310" y="3001"/>
                  </a:lnTo>
                  <a:close/>
                  <a:moveTo>
                    <a:pt x="8608" y="1"/>
                  </a:moveTo>
                  <a:cubicBezTo>
                    <a:pt x="7430" y="1"/>
                    <a:pt x="6477" y="906"/>
                    <a:pt x="6358" y="2073"/>
                  </a:cubicBezTo>
                  <a:lnTo>
                    <a:pt x="4798" y="2073"/>
                  </a:lnTo>
                  <a:cubicBezTo>
                    <a:pt x="4703" y="2073"/>
                    <a:pt x="4632" y="2144"/>
                    <a:pt x="4632" y="2239"/>
                  </a:cubicBezTo>
                  <a:cubicBezTo>
                    <a:pt x="4632" y="2323"/>
                    <a:pt x="4703" y="2394"/>
                    <a:pt x="4798" y="2394"/>
                  </a:cubicBezTo>
                  <a:lnTo>
                    <a:pt x="6334" y="2394"/>
                  </a:lnTo>
                  <a:cubicBezTo>
                    <a:pt x="6334" y="2489"/>
                    <a:pt x="6358" y="2561"/>
                    <a:pt x="6370" y="2656"/>
                  </a:cubicBezTo>
                  <a:lnTo>
                    <a:pt x="167" y="2656"/>
                  </a:lnTo>
                  <a:cubicBezTo>
                    <a:pt x="72" y="2656"/>
                    <a:pt x="0" y="2727"/>
                    <a:pt x="0" y="2811"/>
                  </a:cubicBezTo>
                  <a:lnTo>
                    <a:pt x="0" y="7502"/>
                  </a:lnTo>
                  <a:cubicBezTo>
                    <a:pt x="0" y="7597"/>
                    <a:pt x="72" y="7668"/>
                    <a:pt x="167" y="7668"/>
                  </a:cubicBezTo>
                  <a:lnTo>
                    <a:pt x="8608" y="7668"/>
                  </a:lnTo>
                  <a:cubicBezTo>
                    <a:pt x="8692" y="7668"/>
                    <a:pt x="8763" y="7597"/>
                    <a:pt x="8763" y="7502"/>
                  </a:cubicBezTo>
                  <a:lnTo>
                    <a:pt x="8763" y="4561"/>
                  </a:lnTo>
                  <a:cubicBezTo>
                    <a:pt x="8858" y="4561"/>
                    <a:pt x="8966" y="4537"/>
                    <a:pt x="9049" y="4513"/>
                  </a:cubicBezTo>
                  <a:lnTo>
                    <a:pt x="9049" y="8371"/>
                  </a:lnTo>
                  <a:lnTo>
                    <a:pt x="7787" y="8371"/>
                  </a:lnTo>
                  <a:cubicBezTo>
                    <a:pt x="7692" y="8371"/>
                    <a:pt x="7620" y="8442"/>
                    <a:pt x="7620" y="8526"/>
                  </a:cubicBezTo>
                  <a:cubicBezTo>
                    <a:pt x="7620" y="8621"/>
                    <a:pt x="7692" y="8692"/>
                    <a:pt x="7787" y="8692"/>
                  </a:cubicBezTo>
                  <a:lnTo>
                    <a:pt x="9216" y="8692"/>
                  </a:lnTo>
                  <a:cubicBezTo>
                    <a:pt x="9299" y="8692"/>
                    <a:pt x="9382" y="8621"/>
                    <a:pt x="9382" y="8526"/>
                  </a:cubicBezTo>
                  <a:lnTo>
                    <a:pt x="9382" y="4406"/>
                  </a:lnTo>
                  <a:cubicBezTo>
                    <a:pt x="9632" y="4323"/>
                    <a:pt x="9858" y="4180"/>
                    <a:pt x="10061" y="4001"/>
                  </a:cubicBezTo>
                  <a:cubicBezTo>
                    <a:pt x="10466" y="3644"/>
                    <a:pt x="10728" y="3168"/>
                    <a:pt x="10823" y="2632"/>
                  </a:cubicBezTo>
                  <a:cubicBezTo>
                    <a:pt x="10823" y="2596"/>
                    <a:pt x="10763" y="2501"/>
                    <a:pt x="10668" y="2489"/>
                  </a:cubicBezTo>
                  <a:cubicBezTo>
                    <a:pt x="10656" y="2486"/>
                    <a:pt x="10643" y="2484"/>
                    <a:pt x="10630" y="2484"/>
                  </a:cubicBezTo>
                  <a:cubicBezTo>
                    <a:pt x="10558" y="2484"/>
                    <a:pt x="10488" y="2539"/>
                    <a:pt x="10478" y="2620"/>
                  </a:cubicBezTo>
                  <a:cubicBezTo>
                    <a:pt x="10359" y="3358"/>
                    <a:pt x="9835" y="3942"/>
                    <a:pt x="9168" y="4156"/>
                  </a:cubicBezTo>
                  <a:lnTo>
                    <a:pt x="9144" y="4156"/>
                  </a:lnTo>
                  <a:cubicBezTo>
                    <a:pt x="8966" y="4216"/>
                    <a:pt x="8763" y="4239"/>
                    <a:pt x="8573" y="4239"/>
                  </a:cubicBezTo>
                  <a:cubicBezTo>
                    <a:pt x="7513" y="4239"/>
                    <a:pt x="6656" y="3358"/>
                    <a:pt x="6656" y="2287"/>
                  </a:cubicBezTo>
                  <a:cubicBezTo>
                    <a:pt x="6656" y="1215"/>
                    <a:pt x="7513" y="346"/>
                    <a:pt x="8573" y="346"/>
                  </a:cubicBezTo>
                  <a:cubicBezTo>
                    <a:pt x="9513" y="346"/>
                    <a:pt x="10335" y="1061"/>
                    <a:pt x="10478" y="1989"/>
                  </a:cubicBezTo>
                  <a:cubicBezTo>
                    <a:pt x="10490" y="2084"/>
                    <a:pt x="10585" y="2144"/>
                    <a:pt x="10668" y="2144"/>
                  </a:cubicBezTo>
                  <a:cubicBezTo>
                    <a:pt x="10763" y="2132"/>
                    <a:pt x="10823" y="2037"/>
                    <a:pt x="10823" y="1953"/>
                  </a:cubicBezTo>
                  <a:cubicBezTo>
                    <a:pt x="10751" y="1418"/>
                    <a:pt x="10478" y="918"/>
                    <a:pt x="10073" y="572"/>
                  </a:cubicBezTo>
                  <a:cubicBezTo>
                    <a:pt x="9656" y="215"/>
                    <a:pt x="9144" y="1"/>
                    <a:pt x="8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459;p72"/>
            <p:cNvSpPr/>
            <p:nvPr/>
          </p:nvSpPr>
          <p:spPr>
            <a:xfrm>
              <a:off x="2881286" y="2460529"/>
              <a:ext cx="87532" cy="87912"/>
            </a:xfrm>
            <a:custGeom>
              <a:avLst/>
              <a:gdLst/>
              <a:ahLst/>
              <a:cxnLst/>
              <a:rect l="l" t="t" r="r" b="b"/>
              <a:pathLst>
                <a:path w="2763" h="2775" extrusionOk="0">
                  <a:moveTo>
                    <a:pt x="1414" y="703"/>
                  </a:moveTo>
                  <a:cubicBezTo>
                    <a:pt x="1786" y="703"/>
                    <a:pt x="2084" y="1020"/>
                    <a:pt x="2084" y="1406"/>
                  </a:cubicBezTo>
                  <a:cubicBezTo>
                    <a:pt x="2084" y="1787"/>
                    <a:pt x="1775" y="2108"/>
                    <a:pt x="1394" y="2108"/>
                  </a:cubicBezTo>
                  <a:cubicBezTo>
                    <a:pt x="1013" y="2108"/>
                    <a:pt x="715" y="1787"/>
                    <a:pt x="715" y="1406"/>
                  </a:cubicBezTo>
                  <a:cubicBezTo>
                    <a:pt x="715" y="1013"/>
                    <a:pt x="1024" y="703"/>
                    <a:pt x="1394" y="703"/>
                  </a:cubicBezTo>
                  <a:cubicBezTo>
                    <a:pt x="1400" y="703"/>
                    <a:pt x="1407" y="703"/>
                    <a:pt x="1414" y="703"/>
                  </a:cubicBezTo>
                  <a:close/>
                  <a:moveTo>
                    <a:pt x="1382" y="1"/>
                  </a:moveTo>
                  <a:cubicBezTo>
                    <a:pt x="1286" y="1"/>
                    <a:pt x="1215" y="72"/>
                    <a:pt x="1215" y="167"/>
                  </a:cubicBezTo>
                  <a:lnTo>
                    <a:pt x="1215" y="370"/>
                  </a:lnTo>
                  <a:cubicBezTo>
                    <a:pt x="1048" y="406"/>
                    <a:pt x="917" y="465"/>
                    <a:pt x="786" y="560"/>
                  </a:cubicBezTo>
                  <a:lnTo>
                    <a:pt x="632" y="406"/>
                  </a:lnTo>
                  <a:cubicBezTo>
                    <a:pt x="607" y="374"/>
                    <a:pt x="559" y="356"/>
                    <a:pt x="511" y="356"/>
                  </a:cubicBezTo>
                  <a:cubicBezTo>
                    <a:pt x="467" y="356"/>
                    <a:pt x="422" y="371"/>
                    <a:pt x="393" y="406"/>
                  </a:cubicBezTo>
                  <a:cubicBezTo>
                    <a:pt x="334" y="465"/>
                    <a:pt x="322" y="584"/>
                    <a:pt x="393" y="644"/>
                  </a:cubicBezTo>
                  <a:lnTo>
                    <a:pt x="548" y="798"/>
                  </a:lnTo>
                  <a:cubicBezTo>
                    <a:pt x="453" y="929"/>
                    <a:pt x="393" y="1072"/>
                    <a:pt x="370" y="1227"/>
                  </a:cubicBezTo>
                  <a:lnTo>
                    <a:pt x="155" y="1227"/>
                  </a:lnTo>
                  <a:cubicBezTo>
                    <a:pt x="72" y="1227"/>
                    <a:pt x="0" y="1299"/>
                    <a:pt x="0" y="1394"/>
                  </a:cubicBezTo>
                  <a:cubicBezTo>
                    <a:pt x="0" y="1477"/>
                    <a:pt x="72" y="1549"/>
                    <a:pt x="155" y="1549"/>
                  </a:cubicBezTo>
                  <a:lnTo>
                    <a:pt x="370" y="1549"/>
                  </a:lnTo>
                  <a:cubicBezTo>
                    <a:pt x="393" y="1715"/>
                    <a:pt x="453" y="1870"/>
                    <a:pt x="548" y="1989"/>
                  </a:cubicBezTo>
                  <a:lnTo>
                    <a:pt x="393" y="2132"/>
                  </a:lnTo>
                  <a:cubicBezTo>
                    <a:pt x="334" y="2191"/>
                    <a:pt x="334" y="2311"/>
                    <a:pt x="393" y="2370"/>
                  </a:cubicBezTo>
                  <a:cubicBezTo>
                    <a:pt x="429" y="2406"/>
                    <a:pt x="477" y="2418"/>
                    <a:pt x="512" y="2418"/>
                  </a:cubicBezTo>
                  <a:cubicBezTo>
                    <a:pt x="560" y="2418"/>
                    <a:pt x="608" y="2394"/>
                    <a:pt x="632" y="2370"/>
                  </a:cubicBezTo>
                  <a:lnTo>
                    <a:pt x="786" y="2227"/>
                  </a:lnTo>
                  <a:cubicBezTo>
                    <a:pt x="905" y="2311"/>
                    <a:pt x="1048" y="2370"/>
                    <a:pt x="1215" y="2406"/>
                  </a:cubicBezTo>
                  <a:lnTo>
                    <a:pt x="1215" y="2608"/>
                  </a:lnTo>
                  <a:cubicBezTo>
                    <a:pt x="1215" y="2703"/>
                    <a:pt x="1286" y="2775"/>
                    <a:pt x="1382" y="2775"/>
                  </a:cubicBezTo>
                  <a:cubicBezTo>
                    <a:pt x="1465" y="2775"/>
                    <a:pt x="1548" y="2703"/>
                    <a:pt x="1548" y="2608"/>
                  </a:cubicBezTo>
                  <a:lnTo>
                    <a:pt x="1548" y="2430"/>
                  </a:lnTo>
                  <a:cubicBezTo>
                    <a:pt x="1703" y="2394"/>
                    <a:pt x="1846" y="2346"/>
                    <a:pt x="1977" y="2251"/>
                  </a:cubicBezTo>
                  <a:lnTo>
                    <a:pt x="2120" y="2394"/>
                  </a:lnTo>
                  <a:cubicBezTo>
                    <a:pt x="2156" y="2430"/>
                    <a:pt x="2203" y="2442"/>
                    <a:pt x="2239" y="2442"/>
                  </a:cubicBezTo>
                  <a:cubicBezTo>
                    <a:pt x="2286" y="2442"/>
                    <a:pt x="2334" y="2430"/>
                    <a:pt x="2358" y="2394"/>
                  </a:cubicBezTo>
                  <a:cubicBezTo>
                    <a:pt x="2417" y="2346"/>
                    <a:pt x="2441" y="2215"/>
                    <a:pt x="2358" y="2156"/>
                  </a:cubicBezTo>
                  <a:lnTo>
                    <a:pt x="2215" y="2013"/>
                  </a:lnTo>
                  <a:cubicBezTo>
                    <a:pt x="2298" y="1882"/>
                    <a:pt x="2358" y="1727"/>
                    <a:pt x="2394" y="1584"/>
                  </a:cubicBezTo>
                  <a:lnTo>
                    <a:pt x="2596" y="1584"/>
                  </a:lnTo>
                  <a:cubicBezTo>
                    <a:pt x="2691" y="1584"/>
                    <a:pt x="2763" y="1501"/>
                    <a:pt x="2763" y="1418"/>
                  </a:cubicBezTo>
                  <a:cubicBezTo>
                    <a:pt x="2763" y="1299"/>
                    <a:pt x="2691" y="1227"/>
                    <a:pt x="2608" y="1227"/>
                  </a:cubicBezTo>
                  <a:lnTo>
                    <a:pt x="2394" y="1227"/>
                  </a:lnTo>
                  <a:cubicBezTo>
                    <a:pt x="2370" y="1060"/>
                    <a:pt x="2310" y="906"/>
                    <a:pt x="2215" y="798"/>
                  </a:cubicBezTo>
                  <a:lnTo>
                    <a:pt x="2370" y="644"/>
                  </a:lnTo>
                  <a:cubicBezTo>
                    <a:pt x="2417" y="584"/>
                    <a:pt x="2417" y="465"/>
                    <a:pt x="2370" y="406"/>
                  </a:cubicBezTo>
                  <a:cubicBezTo>
                    <a:pt x="2340" y="376"/>
                    <a:pt x="2292" y="361"/>
                    <a:pt x="2245" y="361"/>
                  </a:cubicBezTo>
                  <a:cubicBezTo>
                    <a:pt x="2197" y="361"/>
                    <a:pt x="2150" y="376"/>
                    <a:pt x="2120" y="406"/>
                  </a:cubicBezTo>
                  <a:lnTo>
                    <a:pt x="1977" y="560"/>
                  </a:lnTo>
                  <a:cubicBezTo>
                    <a:pt x="1858" y="465"/>
                    <a:pt x="1715" y="406"/>
                    <a:pt x="1548" y="370"/>
                  </a:cubicBezTo>
                  <a:lnTo>
                    <a:pt x="1548" y="167"/>
                  </a:lnTo>
                  <a:cubicBezTo>
                    <a:pt x="1548" y="72"/>
                    <a:pt x="1477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460;p72"/>
            <p:cNvSpPr/>
            <p:nvPr/>
          </p:nvSpPr>
          <p:spPr>
            <a:xfrm>
              <a:off x="2908436" y="2488059"/>
              <a:ext cx="33612" cy="33993"/>
            </a:xfrm>
            <a:custGeom>
              <a:avLst/>
              <a:gdLst/>
              <a:ahLst/>
              <a:cxnLst/>
              <a:rect l="l" t="t" r="r" b="b"/>
              <a:pathLst>
                <a:path w="1061" h="1073" extrusionOk="0">
                  <a:moveTo>
                    <a:pt x="525" y="346"/>
                  </a:moveTo>
                  <a:cubicBezTo>
                    <a:pt x="632" y="346"/>
                    <a:pt x="715" y="430"/>
                    <a:pt x="715" y="537"/>
                  </a:cubicBezTo>
                  <a:cubicBezTo>
                    <a:pt x="715" y="632"/>
                    <a:pt x="632" y="727"/>
                    <a:pt x="525" y="727"/>
                  </a:cubicBezTo>
                  <a:cubicBezTo>
                    <a:pt x="417" y="727"/>
                    <a:pt x="334" y="632"/>
                    <a:pt x="334" y="537"/>
                  </a:cubicBezTo>
                  <a:cubicBezTo>
                    <a:pt x="334" y="430"/>
                    <a:pt x="417" y="346"/>
                    <a:pt x="525" y="346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37"/>
                  </a:cubicBezTo>
                  <a:cubicBezTo>
                    <a:pt x="1" y="834"/>
                    <a:pt x="239" y="1072"/>
                    <a:pt x="525" y="1072"/>
                  </a:cubicBezTo>
                  <a:cubicBezTo>
                    <a:pt x="810" y="1072"/>
                    <a:pt x="1048" y="834"/>
                    <a:pt x="1048" y="537"/>
                  </a:cubicBezTo>
                  <a:cubicBezTo>
                    <a:pt x="1060" y="239"/>
                    <a:pt x="822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9743;p71"/>
          <p:cNvGrpSpPr/>
          <p:nvPr/>
        </p:nvGrpSpPr>
        <p:grpSpPr>
          <a:xfrm>
            <a:off x="7913678" y="1924428"/>
            <a:ext cx="422143" cy="391725"/>
            <a:chOff x="3988156" y="3380210"/>
            <a:chExt cx="353954" cy="318880"/>
          </a:xfrm>
          <a:solidFill>
            <a:schemeClr val="tx2"/>
          </a:solidFill>
        </p:grpSpPr>
        <p:sp>
          <p:nvSpPr>
            <p:cNvPr id="105" name="Google Shape;9744;p71"/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745;p71"/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9746;p71"/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9747;p71"/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748;p71"/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74978" y="2035701"/>
            <a:ext cx="56025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Сервис для генерации и улучшения презентаций</a:t>
            </a:r>
          </a:p>
        </p:txBody>
      </p:sp>
      <p:pic>
        <p:nvPicPr>
          <p:cNvPr id="12" name="Рисунок 11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0601AF0-97DE-4730-846D-AAFA07DD5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595" y="231531"/>
            <a:ext cx="4647771" cy="169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338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486769"/>
            <a:ext cx="7379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2400" b="1" dirty="0">
                <a:solidFill>
                  <a:schemeClr val="tx1"/>
                </a:solidFill>
                <a:latin typeface="Roboto"/>
              </a:rPr>
              <a:t>Технологическое направление: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endParaRPr lang="ru-RU" sz="2400" b="1" dirty="0">
              <a:solidFill>
                <a:schemeClr val="tx1"/>
              </a:solidFill>
              <a:latin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 Condensed"/>
                <a:ea typeface="Times New Roman" panose="02020603050405020304" pitchFamily="18" charset="0"/>
                <a:cs typeface="Arial"/>
                <a:sym typeface="Arial"/>
              </a:rPr>
              <a:t>Технологии информационных, управляющих, навигационных систем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25000"/>
                </a:srgbClr>
              </a:solidFill>
              <a:effectLst/>
              <a:uLnTx/>
              <a:uFillTx/>
              <a:latin typeface="Roboto Condensed"/>
              <a:cs typeface="Arial"/>
              <a:sym typeface="Arial"/>
            </a:endParaRPr>
          </a:p>
        </p:txBody>
      </p:sp>
      <p:sp>
        <p:nvSpPr>
          <p:cNvPr id="32" name="Google Shape;556;p47"/>
          <p:cNvSpPr/>
          <p:nvPr/>
        </p:nvSpPr>
        <p:spPr>
          <a:xfrm>
            <a:off x="7060863" y="1118122"/>
            <a:ext cx="248896" cy="431105"/>
          </a:xfrm>
          <a:custGeom>
            <a:avLst/>
            <a:gdLst/>
            <a:ahLst/>
            <a:cxnLst/>
            <a:rect l="l" t="t" r="r" b="b"/>
            <a:pathLst>
              <a:path w="6537" h="11324" extrusionOk="0">
                <a:moveTo>
                  <a:pt x="5704" y="334"/>
                </a:moveTo>
                <a:cubicBezTo>
                  <a:pt x="5965" y="334"/>
                  <a:pt x="6192" y="561"/>
                  <a:pt x="6192" y="834"/>
                </a:cubicBezTo>
                <a:lnTo>
                  <a:pt x="6192" y="1323"/>
                </a:lnTo>
                <a:lnTo>
                  <a:pt x="346" y="1323"/>
                </a:lnTo>
                <a:lnTo>
                  <a:pt x="346" y="834"/>
                </a:lnTo>
                <a:cubicBezTo>
                  <a:pt x="346" y="561"/>
                  <a:pt x="560" y="334"/>
                  <a:pt x="834" y="334"/>
                </a:cubicBezTo>
                <a:close/>
                <a:moveTo>
                  <a:pt x="6192" y="1644"/>
                </a:moveTo>
                <a:lnTo>
                  <a:pt x="6192" y="8990"/>
                </a:lnTo>
                <a:lnTo>
                  <a:pt x="1501" y="8990"/>
                </a:lnTo>
                <a:cubicBezTo>
                  <a:pt x="1405" y="8990"/>
                  <a:pt x="1334" y="9062"/>
                  <a:pt x="1334" y="9145"/>
                </a:cubicBezTo>
                <a:cubicBezTo>
                  <a:pt x="1334" y="9240"/>
                  <a:pt x="1405" y="9312"/>
                  <a:pt x="1501" y="9312"/>
                </a:cubicBezTo>
                <a:lnTo>
                  <a:pt x="6192" y="9312"/>
                </a:lnTo>
                <a:lnTo>
                  <a:pt x="6192" y="10478"/>
                </a:lnTo>
                <a:cubicBezTo>
                  <a:pt x="6192" y="10740"/>
                  <a:pt x="5965" y="10967"/>
                  <a:pt x="5704" y="10967"/>
                </a:cubicBezTo>
                <a:lnTo>
                  <a:pt x="834" y="10967"/>
                </a:lnTo>
                <a:cubicBezTo>
                  <a:pt x="560" y="10967"/>
                  <a:pt x="346" y="10740"/>
                  <a:pt x="346" y="10478"/>
                </a:cubicBezTo>
                <a:lnTo>
                  <a:pt x="346" y="9312"/>
                </a:lnTo>
                <a:lnTo>
                  <a:pt x="834" y="9312"/>
                </a:lnTo>
                <a:cubicBezTo>
                  <a:pt x="917" y="9312"/>
                  <a:pt x="1001" y="9240"/>
                  <a:pt x="1001" y="9145"/>
                </a:cubicBezTo>
                <a:cubicBezTo>
                  <a:pt x="1001" y="9062"/>
                  <a:pt x="917" y="8990"/>
                  <a:pt x="834" y="8990"/>
                </a:cubicBezTo>
                <a:lnTo>
                  <a:pt x="346" y="8990"/>
                </a:lnTo>
                <a:lnTo>
                  <a:pt x="346" y="1644"/>
                </a:lnTo>
                <a:close/>
                <a:moveTo>
                  <a:pt x="834" y="1"/>
                </a:moveTo>
                <a:cubicBezTo>
                  <a:pt x="370" y="1"/>
                  <a:pt x="0" y="370"/>
                  <a:pt x="0" y="834"/>
                </a:cubicBezTo>
                <a:lnTo>
                  <a:pt x="0" y="10490"/>
                </a:lnTo>
                <a:cubicBezTo>
                  <a:pt x="0" y="10955"/>
                  <a:pt x="370" y="11324"/>
                  <a:pt x="834" y="11324"/>
                </a:cubicBezTo>
                <a:lnTo>
                  <a:pt x="5704" y="11324"/>
                </a:lnTo>
                <a:cubicBezTo>
                  <a:pt x="6156" y="11324"/>
                  <a:pt x="6537" y="10955"/>
                  <a:pt x="6537" y="10490"/>
                </a:cubicBezTo>
                <a:lnTo>
                  <a:pt x="6537" y="834"/>
                </a:lnTo>
                <a:cubicBezTo>
                  <a:pt x="6513" y="370"/>
                  <a:pt x="6144" y="1"/>
                  <a:pt x="57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0273" y="504822"/>
            <a:ext cx="8558605" cy="2847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defTabSz="914400" eaLnBrk="1" fontAlgn="auto" latinLnBrk="0" hangingPunct="1">
              <a:buClr>
                <a:schemeClr val="accent2">
                  <a:lumMod val="75000"/>
                </a:schemeClr>
              </a:buClr>
              <a:buSzTx/>
              <a:buFont typeface="Arial"/>
              <a:buNone/>
              <a:tabLst/>
              <a:defRPr/>
            </a:pPr>
            <a:r>
              <a:rPr lang="ru-RU" sz="2400" b="1" dirty="0">
                <a:solidFill>
                  <a:schemeClr val="tx1"/>
                </a:solidFill>
                <a:latin typeface="Roboto"/>
              </a:rPr>
              <a:t>Цель проекта: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200E74">
                  <a:lumMod val="60000"/>
                  <a:lumOff val="40000"/>
                </a:srgbClr>
              </a:solidFill>
              <a:effectLst/>
              <a:uLnTx/>
              <a:uFillTx/>
              <a:latin typeface="Robot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Разработать инструмент для создания профессиональных и качественных презентаций с использованием нейросетей;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endParaRPr lang="ru-RU" sz="1600" dirty="0">
              <a:solidFill>
                <a:schemeClr val="accent6">
                  <a:lumMod val="10000"/>
                </a:schemeClr>
              </a:solidFill>
              <a:latin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Получение прибыли происходит от платных подписок. Используется три вида подписок: базовая (</a:t>
            </a:r>
            <a:r>
              <a:rPr lang="ru-RU" sz="1600" b="1" dirty="0" err="1">
                <a:solidFill>
                  <a:schemeClr val="accent6">
                    <a:lumMod val="10000"/>
                  </a:schemeClr>
                </a:solidFill>
                <a:latin typeface="Roboto"/>
              </a:rPr>
              <a:t>SlideStormBase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), расширенная (</a:t>
            </a:r>
            <a:r>
              <a:rPr lang="ru-RU" sz="1600" b="1" dirty="0" err="1">
                <a:solidFill>
                  <a:schemeClr val="accent6">
                    <a:lumMod val="10000"/>
                  </a:schemeClr>
                </a:solidFill>
                <a:latin typeface="Roboto"/>
              </a:rPr>
              <a:t>SlideStormPro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) и корпоративная (</a:t>
            </a:r>
            <a:r>
              <a:rPr lang="ru-RU" sz="1600" b="1" dirty="0" err="1">
                <a:solidFill>
                  <a:schemeClr val="accent6">
                    <a:lumMod val="10000"/>
                  </a:schemeClr>
                </a:solidFill>
                <a:latin typeface="Roboto"/>
              </a:rPr>
              <a:t>SlideStormCorp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)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В качестве отдельной услуги предоставляется создание презентации на заказ с помощью сервиса под руководством дизайнера </a:t>
            </a:r>
            <a:r>
              <a:rPr lang="ru-RU" dirty="0"/>
              <a:t>—</a:t>
            </a:r>
            <a:r>
              <a:rPr lang="ru-RU" sz="1600" dirty="0">
                <a:solidFill>
                  <a:schemeClr val="accent6">
                    <a:lumMod val="10000"/>
                  </a:schemeClr>
                </a:solidFill>
                <a:latin typeface="Roboto"/>
              </a:rPr>
              <a:t> </a:t>
            </a:r>
            <a:r>
              <a:rPr lang="en-US" sz="1600" b="1" dirty="0" err="1">
                <a:solidFill>
                  <a:schemeClr val="accent6">
                    <a:lumMod val="10000"/>
                  </a:schemeClr>
                </a:solidFill>
                <a:latin typeface="Roboto"/>
              </a:rPr>
              <a:t>SlideExpert</a:t>
            </a:r>
            <a:endParaRPr lang="ru-RU" sz="1600" dirty="0">
              <a:solidFill>
                <a:schemeClr val="accent6">
                  <a:lumMod val="10000"/>
                </a:schemeClr>
              </a:solidFill>
              <a:latin typeface="Roboto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98FEE2-C0B0-4D86-A2A4-2485A5B61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331" y="4064092"/>
            <a:ext cx="968669" cy="85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224" y="3002765"/>
            <a:ext cx="50300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Roboto"/>
              </a:rPr>
              <a:t>Соответствует пункту 13 «Технологии информационных, управляющих, навигационных систем» Указа Президента Российской Федерации от 07.07.2011 г. № 899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496" y="1341058"/>
            <a:ext cx="43847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2400" dirty="0">
                <a:solidFill>
                  <a:schemeClr val="tx1"/>
                </a:solidFill>
                <a:latin typeface="Roboto"/>
              </a:rPr>
              <a:t>Сквозные технологии: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2000" b="1" dirty="0">
                <a:solidFill>
                  <a:schemeClr val="tx1"/>
                </a:solidFill>
                <a:latin typeface="Roboto"/>
              </a:rPr>
              <a:t>Искусственный интеллект, технологии хранения и анализа больших данных.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85A88D7-63A4-46A8-AA87-DA6E562BD5AE}"/>
              </a:ext>
            </a:extLst>
          </p:cNvPr>
          <p:cNvGrpSpPr/>
          <p:nvPr/>
        </p:nvGrpSpPr>
        <p:grpSpPr>
          <a:xfrm>
            <a:off x="5323120" y="1233938"/>
            <a:ext cx="3677485" cy="2784357"/>
            <a:chOff x="5323120" y="1233938"/>
            <a:chExt cx="3677485" cy="2784357"/>
          </a:xfrm>
        </p:grpSpPr>
        <p:grpSp>
          <p:nvGrpSpPr>
            <p:cNvPr id="5" name="Google Shape;547;p47"/>
            <p:cNvGrpSpPr/>
            <p:nvPr/>
          </p:nvGrpSpPr>
          <p:grpSpPr>
            <a:xfrm>
              <a:off x="5323120" y="1233938"/>
              <a:ext cx="3677485" cy="2784357"/>
              <a:chOff x="3056525" y="3054300"/>
              <a:chExt cx="2022300" cy="1666225"/>
            </a:xfrm>
          </p:grpSpPr>
          <p:sp>
            <p:nvSpPr>
              <p:cNvPr id="6" name="Google Shape;548;p47"/>
              <p:cNvSpPr/>
              <p:nvPr/>
            </p:nvSpPr>
            <p:spPr>
              <a:xfrm>
                <a:off x="3853750" y="4156750"/>
                <a:ext cx="427825" cy="507050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20282" extrusionOk="0">
                    <a:moveTo>
                      <a:pt x="1" y="1"/>
                    </a:moveTo>
                    <a:lnTo>
                      <a:pt x="1" y="20282"/>
                    </a:lnTo>
                    <a:lnTo>
                      <a:pt x="17113" y="20282"/>
                    </a:lnTo>
                    <a:lnTo>
                      <a:pt x="17113" y="1"/>
                    </a:lnTo>
                    <a:close/>
                  </a:path>
                </a:pathLst>
              </a:custGeom>
              <a:solidFill>
                <a:srgbClr val="5C3D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/>
                <a:endParaRPr/>
              </a:p>
            </p:txBody>
          </p:sp>
          <p:sp>
            <p:nvSpPr>
              <p:cNvPr id="7" name="Google Shape;549;p47"/>
              <p:cNvSpPr/>
              <p:nvPr/>
            </p:nvSpPr>
            <p:spPr>
              <a:xfrm>
                <a:off x="3620250" y="4553700"/>
                <a:ext cx="894825" cy="166825"/>
              </a:xfrm>
              <a:custGeom>
                <a:avLst/>
                <a:gdLst/>
                <a:ahLst/>
                <a:cxnLst/>
                <a:rect l="l" t="t" r="r" b="b"/>
                <a:pathLst>
                  <a:path w="35793" h="6673" extrusionOk="0">
                    <a:moveTo>
                      <a:pt x="5305" y="1"/>
                    </a:moveTo>
                    <a:cubicBezTo>
                      <a:pt x="2369" y="1"/>
                      <a:pt x="1" y="2369"/>
                      <a:pt x="1" y="5271"/>
                    </a:cubicBezTo>
                    <a:lnTo>
                      <a:pt x="1" y="6672"/>
                    </a:lnTo>
                    <a:lnTo>
                      <a:pt x="35793" y="6672"/>
                    </a:lnTo>
                    <a:lnTo>
                      <a:pt x="35793" y="5271"/>
                    </a:lnTo>
                    <a:cubicBezTo>
                      <a:pt x="35793" y="2369"/>
                      <a:pt x="33425" y="1"/>
                      <a:pt x="30489" y="1"/>
                    </a:cubicBezTo>
                    <a:close/>
                  </a:path>
                </a:pathLst>
              </a:custGeom>
              <a:solidFill>
                <a:srgbClr val="200E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/>
                <a:endParaRPr/>
              </a:p>
            </p:txBody>
          </p:sp>
          <p:sp>
            <p:nvSpPr>
              <p:cNvPr id="8" name="Google Shape;550;p47"/>
              <p:cNvSpPr/>
              <p:nvPr/>
            </p:nvSpPr>
            <p:spPr>
              <a:xfrm>
                <a:off x="3056525" y="3054300"/>
                <a:ext cx="2022300" cy="1332650"/>
              </a:xfrm>
              <a:custGeom>
                <a:avLst/>
                <a:gdLst/>
                <a:ahLst/>
                <a:cxnLst/>
                <a:rect l="l" t="t" r="r" b="b"/>
                <a:pathLst>
                  <a:path w="80892" h="53306" extrusionOk="0">
                    <a:moveTo>
                      <a:pt x="2302" y="0"/>
                    </a:moveTo>
                    <a:cubicBezTo>
                      <a:pt x="1034" y="0"/>
                      <a:pt x="0" y="1034"/>
                      <a:pt x="0" y="2269"/>
                    </a:cubicBezTo>
                    <a:lnTo>
                      <a:pt x="0" y="51037"/>
                    </a:lnTo>
                    <a:cubicBezTo>
                      <a:pt x="0" y="52304"/>
                      <a:pt x="1034" y="53305"/>
                      <a:pt x="2302" y="53305"/>
                    </a:cubicBezTo>
                    <a:lnTo>
                      <a:pt x="78590" y="53305"/>
                    </a:lnTo>
                    <a:cubicBezTo>
                      <a:pt x="79857" y="53305"/>
                      <a:pt x="80891" y="52304"/>
                      <a:pt x="80891" y="51037"/>
                    </a:cubicBezTo>
                    <a:lnTo>
                      <a:pt x="80891" y="2269"/>
                    </a:lnTo>
                    <a:cubicBezTo>
                      <a:pt x="80891" y="1034"/>
                      <a:pt x="79857" y="0"/>
                      <a:pt x="78590" y="0"/>
                    </a:cubicBezTo>
                    <a:close/>
                  </a:path>
                </a:pathLst>
              </a:custGeom>
              <a:solidFill>
                <a:srgbClr val="200E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/>
                <a:endParaRPr/>
              </a:p>
            </p:txBody>
          </p:sp>
          <p:sp>
            <p:nvSpPr>
              <p:cNvPr id="10" name="Google Shape;552;p47"/>
              <p:cNvSpPr/>
              <p:nvPr/>
            </p:nvSpPr>
            <p:spPr>
              <a:xfrm>
                <a:off x="4043900" y="4304350"/>
                <a:ext cx="47550" cy="475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903" extrusionOk="0">
                    <a:moveTo>
                      <a:pt x="934" y="1"/>
                    </a:moveTo>
                    <a:cubicBezTo>
                      <a:pt x="434" y="1"/>
                      <a:pt x="0" y="434"/>
                      <a:pt x="0" y="935"/>
                    </a:cubicBezTo>
                    <a:cubicBezTo>
                      <a:pt x="0" y="1468"/>
                      <a:pt x="434" y="1902"/>
                      <a:pt x="934" y="1902"/>
                    </a:cubicBezTo>
                    <a:cubicBezTo>
                      <a:pt x="1468" y="1902"/>
                      <a:pt x="1902" y="1468"/>
                      <a:pt x="1902" y="935"/>
                    </a:cubicBezTo>
                    <a:cubicBezTo>
                      <a:pt x="1902" y="434"/>
                      <a:pt x="1468" y="1"/>
                      <a:pt x="934" y="1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/>
                <a:endParaRPr/>
              </a:p>
            </p:txBody>
          </p:sp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A1D0FBD-81F2-4B1F-AB8F-6E95DA1503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7" t="3893" r="639" b="11951"/>
            <a:stretch/>
          </p:blipFill>
          <p:spPr>
            <a:xfrm>
              <a:off x="5429198" y="1366187"/>
              <a:ext cx="3465282" cy="1956656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9FC28D-3756-459E-9C12-AFDD388324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19" b="7684"/>
          <a:stretch/>
        </p:blipFill>
        <p:spPr>
          <a:xfrm>
            <a:off x="5429198" y="1366187"/>
            <a:ext cx="3480564" cy="195665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24446" y="664236"/>
            <a:ext cx="3309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2400" dirty="0">
                <a:solidFill>
                  <a:schemeClr val="tx1"/>
                </a:solidFill>
                <a:latin typeface="Roboto"/>
                <a:ea typeface="Times New Roman" panose="02020603050405020304" pitchFamily="18" charset="0"/>
              </a:rPr>
              <a:t>Рынок НТИ: </a:t>
            </a:r>
            <a:r>
              <a:rPr lang="ru-RU" sz="2400" b="1" dirty="0" err="1">
                <a:solidFill>
                  <a:schemeClr val="tx1"/>
                </a:solidFill>
                <a:latin typeface="Roboto"/>
              </a:rPr>
              <a:t>Эдунет</a:t>
            </a:r>
            <a:r>
              <a:rPr lang="ru-RU" sz="2400" dirty="0">
                <a:solidFill>
                  <a:schemeClr val="tx1"/>
                </a:solidFill>
                <a:latin typeface="Roboto"/>
              </a:rPr>
              <a:t>;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2B9547-093C-40BA-A1A6-706C31FC0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6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8140" y="1077561"/>
            <a:ext cx="8404190" cy="2083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Потребители сталкиваются с трудностями в: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84B9FF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выборе шаблонов;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84B9FF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поиске соответствующей информации;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84B9FF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подборе качественных иллюстраций для презентации.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 создание презентаций тратится много времени, при этом итоговый результат далеко не всегда устраивает пользователя и/или его аудиторию.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25000"/>
                </a:srgbClr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7239" y="481263"/>
            <a:ext cx="5369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400" b="1" dirty="0">
                <a:solidFill>
                  <a:schemeClr val="tx1"/>
                </a:solidFill>
                <a:latin typeface="Roboto"/>
              </a:rPr>
              <a:t>На что ориентирован проект?</a:t>
            </a:r>
          </a:p>
        </p:txBody>
      </p:sp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1092482" y="3295713"/>
            <a:ext cx="6610494" cy="1304806"/>
          </a:xfrm>
          <a:prstGeom prst="round2SameRect">
            <a:avLst>
              <a:gd name="adj1" fmla="val 29984"/>
              <a:gd name="adj2" fmla="val 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Arial"/>
                <a:sym typeface="Arial"/>
              </a:rPr>
              <a:t>Мы уменьшаем это время до 10-30 минут, при этом пользователю нужно лишь выбрать начальные характеристики. При этом он не выбирает медиа и текст, только изменяет дизайн на более подходящий.</a:t>
            </a:r>
            <a:endParaRPr kumimoji="0" lang="ru-RU" sz="1800" b="0" i="1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25000"/>
                </a:srgbClr>
              </a:solidFill>
              <a:effectLst/>
              <a:uLnTx/>
              <a:uFillTx/>
              <a:latin typeface="Roboto"/>
              <a:cs typeface="Arial"/>
              <a:sym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EC66F7-6149-4821-B0E6-907146FF9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100400" y="1430785"/>
            <a:ext cx="6538960" cy="2744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B24EBE"/>
              </a:buClr>
              <a:buSzPct val="120000"/>
              <a:buFont typeface="Arial"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5C3DA4"/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Сектора рынка: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1800" b="1" i="0" u="sng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B2B,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1800" b="1" i="0" u="sng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B2C</a:t>
            </a:r>
            <a:endParaRPr kumimoji="0" lang="ru-RU" sz="1800" b="1" i="0" u="sng" strike="noStrike" kern="0" cap="none" spc="0" normalizeH="0" baseline="0" noProof="0" dirty="0">
              <a:ln>
                <a:noFill/>
              </a:ln>
              <a:solidFill>
                <a:srgbClr val="DBDBDB">
                  <a:lumMod val="25000"/>
                </a:srgbClr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Потенциальные потребители (юр. лица):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25000"/>
                </a:srgbClr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- маркетинговые компании;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    - образовательные учреждения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    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Потенциальные потребители (физ. лица):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      - студенты ВУЗов;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25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      - офисные работники.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48293A6-9608-4CAB-B427-76C9D98804FE}"/>
              </a:ext>
            </a:extLst>
          </p:cNvPr>
          <p:cNvGrpSpPr/>
          <p:nvPr/>
        </p:nvGrpSpPr>
        <p:grpSpPr>
          <a:xfrm>
            <a:off x="295403" y="1536656"/>
            <a:ext cx="1740069" cy="1788372"/>
            <a:chOff x="970667" y="2206089"/>
            <a:chExt cx="843462" cy="801370"/>
          </a:xfrm>
        </p:grpSpPr>
        <p:sp>
          <p:nvSpPr>
            <p:cNvPr id="18" name="Google Shape;586;p48"/>
            <p:cNvSpPr/>
            <p:nvPr/>
          </p:nvSpPr>
          <p:spPr>
            <a:xfrm>
              <a:off x="970667" y="2206089"/>
              <a:ext cx="843462" cy="80137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24EBE"/>
                </a:gs>
                <a:gs pos="89000">
                  <a:srgbClr val="01539D"/>
                </a:gs>
                <a:gs pos="100000">
                  <a:srgbClr val="5C3DA4"/>
                </a:gs>
              </a:gsLst>
              <a:lin ang="8100019" scaled="0"/>
            </a:gradFill>
            <a:ln>
              <a:noFill/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9" name="Google Shape;9483;p71"/>
            <p:cNvGrpSpPr/>
            <p:nvPr/>
          </p:nvGrpSpPr>
          <p:grpSpPr>
            <a:xfrm>
              <a:off x="1070628" y="2367639"/>
              <a:ext cx="663569" cy="569442"/>
              <a:chOff x="854261" y="2908813"/>
              <a:chExt cx="377474" cy="335748"/>
            </a:xfrm>
            <a:solidFill>
              <a:schemeClr val="tx2"/>
            </a:solidFill>
          </p:grpSpPr>
          <p:sp>
            <p:nvSpPr>
              <p:cNvPr id="30" name="Google Shape;9484;p71"/>
              <p:cNvSpPr/>
              <p:nvPr/>
            </p:nvSpPr>
            <p:spPr>
              <a:xfrm>
                <a:off x="896337" y="3079695"/>
                <a:ext cx="47391" cy="17091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537" extrusionOk="0">
                    <a:moveTo>
                      <a:pt x="179" y="1"/>
                    </a:moveTo>
                    <a:cubicBezTo>
                      <a:pt x="96" y="1"/>
                      <a:pt x="0" y="72"/>
                      <a:pt x="0" y="179"/>
                    </a:cubicBezTo>
                    <a:cubicBezTo>
                      <a:pt x="0" y="263"/>
                      <a:pt x="84" y="358"/>
                      <a:pt x="179" y="358"/>
                    </a:cubicBezTo>
                    <a:cubicBezTo>
                      <a:pt x="381" y="358"/>
                      <a:pt x="941" y="382"/>
                      <a:pt x="1227" y="525"/>
                    </a:cubicBezTo>
                    <a:cubicBezTo>
                      <a:pt x="1251" y="537"/>
                      <a:pt x="1274" y="537"/>
                      <a:pt x="1298" y="537"/>
                    </a:cubicBezTo>
                    <a:cubicBezTo>
                      <a:pt x="1358" y="537"/>
                      <a:pt x="1417" y="501"/>
                      <a:pt x="1453" y="441"/>
                    </a:cubicBezTo>
                    <a:cubicBezTo>
                      <a:pt x="1489" y="358"/>
                      <a:pt x="1465" y="251"/>
                      <a:pt x="1370" y="203"/>
                    </a:cubicBezTo>
                    <a:cubicBezTo>
                      <a:pt x="977" y="1"/>
                      <a:pt x="215" y="1"/>
                      <a:pt x="1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9485;p71"/>
              <p:cNvSpPr/>
              <p:nvPr/>
            </p:nvSpPr>
            <p:spPr>
              <a:xfrm>
                <a:off x="878514" y="3191855"/>
                <a:ext cx="11426" cy="52706"/>
              </a:xfrm>
              <a:custGeom>
                <a:avLst/>
                <a:gdLst/>
                <a:ahLst/>
                <a:cxnLst/>
                <a:rect l="l" t="t" r="r" b="b"/>
                <a:pathLst>
                  <a:path w="359" h="1656" extrusionOk="0">
                    <a:moveTo>
                      <a:pt x="179" y="1"/>
                    </a:moveTo>
                    <a:cubicBezTo>
                      <a:pt x="84" y="1"/>
                      <a:pt x="1" y="72"/>
                      <a:pt x="1" y="180"/>
                    </a:cubicBezTo>
                    <a:lnTo>
                      <a:pt x="1" y="1477"/>
                    </a:lnTo>
                    <a:cubicBezTo>
                      <a:pt x="1" y="1561"/>
                      <a:pt x="72" y="1656"/>
                      <a:pt x="179" y="1656"/>
                    </a:cubicBezTo>
                    <a:cubicBezTo>
                      <a:pt x="287" y="1656"/>
                      <a:pt x="358" y="1585"/>
                      <a:pt x="358" y="1477"/>
                    </a:cubicBezTo>
                    <a:lnTo>
                      <a:pt x="358" y="180"/>
                    </a:lnTo>
                    <a:cubicBezTo>
                      <a:pt x="358" y="72"/>
                      <a:pt x="287" y="1"/>
                      <a:pt x="1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9486;p71"/>
              <p:cNvSpPr/>
              <p:nvPr/>
            </p:nvSpPr>
            <p:spPr>
              <a:xfrm>
                <a:off x="854261" y="3050159"/>
                <a:ext cx="219451" cy="194052"/>
              </a:xfrm>
              <a:custGeom>
                <a:avLst/>
                <a:gdLst/>
                <a:ahLst/>
                <a:cxnLst/>
                <a:rect l="l" t="t" r="r" b="b"/>
                <a:pathLst>
                  <a:path w="6895" h="6097" extrusionOk="0">
                    <a:moveTo>
                      <a:pt x="6406" y="679"/>
                    </a:moveTo>
                    <a:lnTo>
                      <a:pt x="6466" y="929"/>
                    </a:lnTo>
                    <a:cubicBezTo>
                      <a:pt x="6490" y="1000"/>
                      <a:pt x="6478" y="1072"/>
                      <a:pt x="6418" y="1119"/>
                    </a:cubicBezTo>
                    <a:lnTo>
                      <a:pt x="6311" y="1226"/>
                    </a:lnTo>
                    <a:lnTo>
                      <a:pt x="6073" y="988"/>
                    </a:lnTo>
                    <a:lnTo>
                      <a:pt x="6406" y="679"/>
                    </a:lnTo>
                    <a:close/>
                    <a:moveTo>
                      <a:pt x="3192" y="345"/>
                    </a:moveTo>
                    <a:lnTo>
                      <a:pt x="3192" y="1060"/>
                    </a:lnTo>
                    <a:cubicBezTo>
                      <a:pt x="3192" y="1179"/>
                      <a:pt x="3156" y="1298"/>
                      <a:pt x="3108" y="1405"/>
                    </a:cubicBezTo>
                    <a:lnTo>
                      <a:pt x="3025" y="1584"/>
                    </a:lnTo>
                    <a:cubicBezTo>
                      <a:pt x="3013" y="1607"/>
                      <a:pt x="3013" y="1619"/>
                      <a:pt x="3013" y="1655"/>
                    </a:cubicBezTo>
                    <a:lnTo>
                      <a:pt x="3013" y="2024"/>
                    </a:lnTo>
                    <a:cubicBezTo>
                      <a:pt x="2989" y="2286"/>
                      <a:pt x="2894" y="2524"/>
                      <a:pt x="2715" y="2703"/>
                    </a:cubicBezTo>
                    <a:cubicBezTo>
                      <a:pt x="2537" y="2881"/>
                      <a:pt x="2275" y="2965"/>
                      <a:pt x="2025" y="2965"/>
                    </a:cubicBezTo>
                    <a:cubicBezTo>
                      <a:pt x="1525" y="2953"/>
                      <a:pt x="1120" y="2500"/>
                      <a:pt x="1120" y="1988"/>
                    </a:cubicBezTo>
                    <a:lnTo>
                      <a:pt x="1120" y="1655"/>
                    </a:lnTo>
                    <a:cubicBezTo>
                      <a:pt x="1120" y="1619"/>
                      <a:pt x="1120" y="1596"/>
                      <a:pt x="1108" y="1584"/>
                    </a:cubicBezTo>
                    <a:lnTo>
                      <a:pt x="1001" y="1369"/>
                    </a:lnTo>
                    <a:cubicBezTo>
                      <a:pt x="953" y="1298"/>
                      <a:pt x="941" y="1203"/>
                      <a:pt x="941" y="1119"/>
                    </a:cubicBezTo>
                    <a:lnTo>
                      <a:pt x="941" y="1107"/>
                    </a:lnTo>
                    <a:cubicBezTo>
                      <a:pt x="941" y="691"/>
                      <a:pt x="1287" y="345"/>
                      <a:pt x="1703" y="345"/>
                    </a:cubicBezTo>
                    <a:close/>
                    <a:moveTo>
                      <a:pt x="2442" y="3227"/>
                    </a:moveTo>
                    <a:cubicBezTo>
                      <a:pt x="2454" y="3298"/>
                      <a:pt x="2477" y="3334"/>
                      <a:pt x="2489" y="3381"/>
                    </a:cubicBezTo>
                    <a:lnTo>
                      <a:pt x="2323" y="3548"/>
                    </a:lnTo>
                    <a:cubicBezTo>
                      <a:pt x="2251" y="3620"/>
                      <a:pt x="2156" y="3655"/>
                      <a:pt x="2059" y="3655"/>
                    </a:cubicBezTo>
                    <a:cubicBezTo>
                      <a:pt x="1962" y="3655"/>
                      <a:pt x="1864" y="3620"/>
                      <a:pt x="1787" y="3548"/>
                    </a:cubicBezTo>
                    <a:lnTo>
                      <a:pt x="1644" y="3393"/>
                    </a:lnTo>
                    <a:cubicBezTo>
                      <a:pt x="1656" y="3358"/>
                      <a:pt x="1668" y="3286"/>
                      <a:pt x="1668" y="3227"/>
                    </a:cubicBezTo>
                    <a:cubicBezTo>
                      <a:pt x="1775" y="3262"/>
                      <a:pt x="1894" y="3286"/>
                      <a:pt x="2013" y="3286"/>
                    </a:cubicBezTo>
                    <a:lnTo>
                      <a:pt x="2061" y="3286"/>
                    </a:lnTo>
                    <a:cubicBezTo>
                      <a:pt x="2192" y="3286"/>
                      <a:pt x="2323" y="3274"/>
                      <a:pt x="2442" y="3227"/>
                    </a:cubicBezTo>
                    <a:close/>
                    <a:moveTo>
                      <a:pt x="1680" y="0"/>
                    </a:moveTo>
                    <a:cubicBezTo>
                      <a:pt x="1072" y="0"/>
                      <a:pt x="584" y="500"/>
                      <a:pt x="584" y="1107"/>
                    </a:cubicBezTo>
                    <a:lnTo>
                      <a:pt x="584" y="1119"/>
                    </a:lnTo>
                    <a:cubicBezTo>
                      <a:pt x="584" y="1250"/>
                      <a:pt x="608" y="1405"/>
                      <a:pt x="668" y="1524"/>
                    </a:cubicBezTo>
                    <a:lnTo>
                      <a:pt x="763" y="1703"/>
                    </a:lnTo>
                    <a:lnTo>
                      <a:pt x="763" y="1988"/>
                    </a:lnTo>
                    <a:cubicBezTo>
                      <a:pt x="763" y="2429"/>
                      <a:pt x="977" y="2834"/>
                      <a:pt x="1311" y="3072"/>
                    </a:cubicBezTo>
                    <a:lnTo>
                      <a:pt x="1311" y="3215"/>
                    </a:lnTo>
                    <a:cubicBezTo>
                      <a:pt x="1311" y="3310"/>
                      <a:pt x="1251" y="3381"/>
                      <a:pt x="1156" y="3417"/>
                    </a:cubicBezTo>
                    <a:lnTo>
                      <a:pt x="537" y="3596"/>
                    </a:lnTo>
                    <a:cubicBezTo>
                      <a:pt x="227" y="3679"/>
                      <a:pt x="1" y="3965"/>
                      <a:pt x="1" y="4286"/>
                    </a:cubicBezTo>
                    <a:lnTo>
                      <a:pt x="1" y="5917"/>
                    </a:lnTo>
                    <a:cubicBezTo>
                      <a:pt x="1" y="6001"/>
                      <a:pt x="72" y="6096"/>
                      <a:pt x="179" y="6096"/>
                    </a:cubicBezTo>
                    <a:cubicBezTo>
                      <a:pt x="287" y="6096"/>
                      <a:pt x="358" y="6013"/>
                      <a:pt x="358" y="5917"/>
                    </a:cubicBezTo>
                    <a:lnTo>
                      <a:pt x="358" y="4310"/>
                    </a:lnTo>
                    <a:cubicBezTo>
                      <a:pt x="358" y="4143"/>
                      <a:pt x="477" y="3977"/>
                      <a:pt x="644" y="3929"/>
                    </a:cubicBezTo>
                    <a:lnTo>
                      <a:pt x="1263" y="3751"/>
                    </a:lnTo>
                    <a:cubicBezTo>
                      <a:pt x="1322" y="3739"/>
                      <a:pt x="1370" y="3715"/>
                      <a:pt x="1418" y="3679"/>
                    </a:cubicBezTo>
                    <a:lnTo>
                      <a:pt x="1513" y="3786"/>
                    </a:lnTo>
                    <a:cubicBezTo>
                      <a:pt x="1668" y="3929"/>
                      <a:pt x="1846" y="3989"/>
                      <a:pt x="2037" y="3989"/>
                    </a:cubicBezTo>
                    <a:cubicBezTo>
                      <a:pt x="2227" y="3989"/>
                      <a:pt x="2406" y="3917"/>
                      <a:pt x="2561" y="3786"/>
                    </a:cubicBezTo>
                    <a:lnTo>
                      <a:pt x="2727" y="3620"/>
                    </a:lnTo>
                    <a:cubicBezTo>
                      <a:pt x="2799" y="3655"/>
                      <a:pt x="2870" y="3679"/>
                      <a:pt x="2966" y="3679"/>
                    </a:cubicBezTo>
                    <a:lnTo>
                      <a:pt x="3001" y="3679"/>
                    </a:lnTo>
                    <a:cubicBezTo>
                      <a:pt x="3144" y="3679"/>
                      <a:pt x="3275" y="3620"/>
                      <a:pt x="3382" y="3524"/>
                    </a:cubicBezTo>
                    <a:lnTo>
                      <a:pt x="5823" y="1226"/>
                    </a:lnTo>
                    <a:lnTo>
                      <a:pt x="6061" y="1465"/>
                    </a:lnTo>
                    <a:lnTo>
                      <a:pt x="3239" y="4274"/>
                    </a:lnTo>
                    <a:cubicBezTo>
                      <a:pt x="3061" y="4453"/>
                      <a:pt x="2977" y="4679"/>
                      <a:pt x="2977" y="4917"/>
                    </a:cubicBezTo>
                    <a:lnTo>
                      <a:pt x="2977" y="5906"/>
                    </a:lnTo>
                    <a:cubicBezTo>
                      <a:pt x="2977" y="6001"/>
                      <a:pt x="3049" y="6096"/>
                      <a:pt x="3156" y="6096"/>
                    </a:cubicBezTo>
                    <a:cubicBezTo>
                      <a:pt x="3239" y="6096"/>
                      <a:pt x="3335" y="6013"/>
                      <a:pt x="3335" y="5906"/>
                    </a:cubicBezTo>
                    <a:lnTo>
                      <a:pt x="3335" y="4917"/>
                    </a:lnTo>
                    <a:cubicBezTo>
                      <a:pt x="3335" y="4763"/>
                      <a:pt x="3394" y="4620"/>
                      <a:pt x="3501" y="4513"/>
                    </a:cubicBezTo>
                    <a:lnTo>
                      <a:pt x="6656" y="1357"/>
                    </a:lnTo>
                    <a:cubicBezTo>
                      <a:pt x="6787" y="1226"/>
                      <a:pt x="6847" y="1024"/>
                      <a:pt x="6799" y="834"/>
                    </a:cubicBezTo>
                    <a:lnTo>
                      <a:pt x="6704" y="405"/>
                    </a:lnTo>
                    <a:lnTo>
                      <a:pt x="6823" y="298"/>
                    </a:lnTo>
                    <a:cubicBezTo>
                      <a:pt x="6895" y="238"/>
                      <a:pt x="6895" y="119"/>
                      <a:pt x="6823" y="60"/>
                    </a:cubicBezTo>
                    <a:cubicBezTo>
                      <a:pt x="6793" y="24"/>
                      <a:pt x="6749" y="6"/>
                      <a:pt x="6704" y="6"/>
                    </a:cubicBezTo>
                    <a:cubicBezTo>
                      <a:pt x="6659" y="6"/>
                      <a:pt x="6615" y="24"/>
                      <a:pt x="6585" y="60"/>
                    </a:cubicBezTo>
                    <a:lnTo>
                      <a:pt x="3156" y="3274"/>
                    </a:lnTo>
                    <a:cubicBezTo>
                      <a:pt x="3132" y="3310"/>
                      <a:pt x="3073" y="3334"/>
                      <a:pt x="3025" y="3334"/>
                    </a:cubicBezTo>
                    <a:lnTo>
                      <a:pt x="2977" y="3334"/>
                    </a:lnTo>
                    <a:cubicBezTo>
                      <a:pt x="2870" y="3334"/>
                      <a:pt x="2787" y="3250"/>
                      <a:pt x="2787" y="3143"/>
                    </a:cubicBezTo>
                    <a:lnTo>
                      <a:pt x="2787" y="3084"/>
                    </a:lnTo>
                    <a:cubicBezTo>
                      <a:pt x="2846" y="3036"/>
                      <a:pt x="2906" y="3000"/>
                      <a:pt x="2942" y="2953"/>
                    </a:cubicBezTo>
                    <a:cubicBezTo>
                      <a:pt x="3204" y="2715"/>
                      <a:pt x="3335" y="2381"/>
                      <a:pt x="3335" y="2024"/>
                    </a:cubicBezTo>
                    <a:lnTo>
                      <a:pt x="3335" y="1703"/>
                    </a:lnTo>
                    <a:lnTo>
                      <a:pt x="3406" y="1572"/>
                    </a:lnTo>
                    <a:cubicBezTo>
                      <a:pt x="3477" y="1417"/>
                      <a:pt x="3525" y="1238"/>
                      <a:pt x="3525" y="1072"/>
                    </a:cubicBezTo>
                    <a:lnTo>
                      <a:pt x="3525" y="179"/>
                    </a:lnTo>
                    <a:cubicBezTo>
                      <a:pt x="3525" y="95"/>
                      <a:pt x="3454" y="0"/>
                      <a:pt x="3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9487;p71"/>
              <p:cNvSpPr/>
              <p:nvPr/>
            </p:nvSpPr>
            <p:spPr>
              <a:xfrm>
                <a:off x="1008115" y="2908813"/>
                <a:ext cx="223620" cy="188355"/>
              </a:xfrm>
              <a:custGeom>
                <a:avLst/>
                <a:gdLst/>
                <a:ahLst/>
                <a:cxnLst/>
                <a:rect l="l" t="t" r="r" b="b"/>
                <a:pathLst>
                  <a:path w="7026" h="5918" extrusionOk="0">
                    <a:moveTo>
                      <a:pt x="560" y="0"/>
                    </a:moveTo>
                    <a:cubicBezTo>
                      <a:pt x="263" y="0"/>
                      <a:pt x="1" y="238"/>
                      <a:pt x="1" y="548"/>
                    </a:cubicBezTo>
                    <a:lnTo>
                      <a:pt x="1" y="5251"/>
                    </a:lnTo>
                    <a:cubicBezTo>
                      <a:pt x="1" y="5334"/>
                      <a:pt x="84" y="5429"/>
                      <a:pt x="179" y="5429"/>
                    </a:cubicBezTo>
                    <a:cubicBezTo>
                      <a:pt x="287" y="5429"/>
                      <a:pt x="358" y="5358"/>
                      <a:pt x="358" y="5251"/>
                    </a:cubicBezTo>
                    <a:lnTo>
                      <a:pt x="358" y="548"/>
                    </a:lnTo>
                    <a:cubicBezTo>
                      <a:pt x="358" y="441"/>
                      <a:pt x="453" y="357"/>
                      <a:pt x="560" y="357"/>
                    </a:cubicBezTo>
                    <a:lnTo>
                      <a:pt x="6478" y="357"/>
                    </a:lnTo>
                    <a:cubicBezTo>
                      <a:pt x="6585" y="357"/>
                      <a:pt x="6668" y="441"/>
                      <a:pt x="6668" y="548"/>
                    </a:cubicBezTo>
                    <a:lnTo>
                      <a:pt x="6668" y="5370"/>
                    </a:lnTo>
                    <a:cubicBezTo>
                      <a:pt x="6668" y="5477"/>
                      <a:pt x="6585" y="5560"/>
                      <a:pt x="6478" y="5560"/>
                    </a:cubicBezTo>
                    <a:lnTo>
                      <a:pt x="2525" y="5560"/>
                    </a:lnTo>
                    <a:cubicBezTo>
                      <a:pt x="2430" y="5560"/>
                      <a:pt x="2346" y="5632"/>
                      <a:pt x="2346" y="5739"/>
                    </a:cubicBezTo>
                    <a:cubicBezTo>
                      <a:pt x="2346" y="5846"/>
                      <a:pt x="2418" y="5917"/>
                      <a:pt x="2525" y="5917"/>
                    </a:cubicBezTo>
                    <a:lnTo>
                      <a:pt x="6478" y="5917"/>
                    </a:lnTo>
                    <a:cubicBezTo>
                      <a:pt x="6775" y="5917"/>
                      <a:pt x="7025" y="5679"/>
                      <a:pt x="7025" y="5370"/>
                    </a:cubicBezTo>
                    <a:lnTo>
                      <a:pt x="7025" y="548"/>
                    </a:lnTo>
                    <a:cubicBezTo>
                      <a:pt x="7025" y="226"/>
                      <a:pt x="6787" y="0"/>
                      <a:pt x="64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9488;p71"/>
              <p:cNvSpPr/>
              <p:nvPr/>
            </p:nvSpPr>
            <p:spPr>
              <a:xfrm>
                <a:off x="1037301" y="2944046"/>
                <a:ext cx="165248" cy="105763"/>
              </a:xfrm>
              <a:custGeom>
                <a:avLst/>
                <a:gdLst/>
                <a:ahLst/>
                <a:cxnLst/>
                <a:rect l="l" t="t" r="r" b="b"/>
                <a:pathLst>
                  <a:path w="5192" h="3323" extrusionOk="0">
                    <a:moveTo>
                      <a:pt x="4084" y="0"/>
                    </a:moveTo>
                    <a:cubicBezTo>
                      <a:pt x="4001" y="0"/>
                      <a:pt x="3906" y="84"/>
                      <a:pt x="3906" y="179"/>
                    </a:cubicBezTo>
                    <a:cubicBezTo>
                      <a:pt x="3906" y="286"/>
                      <a:pt x="3989" y="358"/>
                      <a:pt x="4084" y="358"/>
                    </a:cubicBezTo>
                    <a:lnTo>
                      <a:pt x="4596" y="358"/>
                    </a:lnTo>
                    <a:lnTo>
                      <a:pt x="2691" y="2263"/>
                    </a:lnTo>
                    <a:lnTo>
                      <a:pt x="1882" y="1465"/>
                    </a:lnTo>
                    <a:cubicBezTo>
                      <a:pt x="1846" y="1429"/>
                      <a:pt x="1801" y="1411"/>
                      <a:pt x="1758" y="1411"/>
                    </a:cubicBezTo>
                    <a:cubicBezTo>
                      <a:pt x="1715" y="1411"/>
                      <a:pt x="1673" y="1429"/>
                      <a:pt x="1644" y="1465"/>
                    </a:cubicBezTo>
                    <a:lnTo>
                      <a:pt x="72" y="3036"/>
                    </a:lnTo>
                    <a:cubicBezTo>
                      <a:pt x="1" y="3120"/>
                      <a:pt x="1" y="3215"/>
                      <a:pt x="72" y="3275"/>
                    </a:cubicBezTo>
                    <a:cubicBezTo>
                      <a:pt x="96" y="3310"/>
                      <a:pt x="143" y="3322"/>
                      <a:pt x="191" y="3322"/>
                    </a:cubicBezTo>
                    <a:cubicBezTo>
                      <a:pt x="239" y="3322"/>
                      <a:pt x="274" y="3310"/>
                      <a:pt x="310" y="3275"/>
                    </a:cubicBezTo>
                    <a:lnTo>
                      <a:pt x="1763" y="1822"/>
                    </a:lnTo>
                    <a:lnTo>
                      <a:pt x="2572" y="2620"/>
                    </a:lnTo>
                    <a:cubicBezTo>
                      <a:pt x="2608" y="2661"/>
                      <a:pt x="2653" y="2682"/>
                      <a:pt x="2696" y="2682"/>
                    </a:cubicBezTo>
                    <a:cubicBezTo>
                      <a:pt x="2739" y="2682"/>
                      <a:pt x="2781" y="2661"/>
                      <a:pt x="2810" y="2620"/>
                    </a:cubicBezTo>
                    <a:lnTo>
                      <a:pt x="4835" y="596"/>
                    </a:lnTo>
                    <a:lnTo>
                      <a:pt x="4835" y="1108"/>
                    </a:lnTo>
                    <a:cubicBezTo>
                      <a:pt x="4835" y="1191"/>
                      <a:pt x="4906" y="1286"/>
                      <a:pt x="5013" y="1286"/>
                    </a:cubicBezTo>
                    <a:cubicBezTo>
                      <a:pt x="5120" y="1286"/>
                      <a:pt x="5192" y="1215"/>
                      <a:pt x="5192" y="1108"/>
                    </a:cubicBezTo>
                    <a:lnTo>
                      <a:pt x="5192" y="179"/>
                    </a:lnTo>
                    <a:cubicBezTo>
                      <a:pt x="5192" y="84"/>
                      <a:pt x="5120" y="0"/>
                      <a:pt x="50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" name="Прямоугольник 2"/>
          <p:cNvSpPr/>
          <p:nvPr/>
        </p:nvSpPr>
        <p:spPr>
          <a:xfrm>
            <a:off x="2392961" y="542615"/>
            <a:ext cx="4855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cs typeface="Arial"/>
                <a:sym typeface="Arial"/>
              </a:rPr>
              <a:t>Потенциальный рынок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76D84A3-7073-4E66-B817-1D6BFE798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2111" y="1704720"/>
            <a:ext cx="5015395" cy="1256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 проблемой создания презентация могут сталкиваться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профессионалы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студенты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преподаватели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 другие 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люди, работающие с созданием презентаций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8687" y="762281"/>
            <a:ext cx="4442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800" b="1" dirty="0">
                <a:solidFill>
                  <a:schemeClr val="tx1">
                    <a:lumMod val="75000"/>
                  </a:schemeClr>
                </a:solidFill>
                <a:latin typeface="Bookman Old Style" panose="02050604050505020204" pitchFamily="18" charset="0"/>
              </a:rPr>
              <a:t>Портрет потребителя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B3349F-6B46-4005-8F86-FC20AC34B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97" y="926168"/>
            <a:ext cx="3614313" cy="203485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AC72B4-024D-46F4-8BEA-25D00A53B002}"/>
              </a:ext>
            </a:extLst>
          </p:cNvPr>
          <p:cNvSpPr txBox="1"/>
          <p:nvPr/>
        </p:nvSpPr>
        <p:spPr>
          <a:xfrm>
            <a:off x="266705" y="3242446"/>
            <a:ext cx="8480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Arial"/>
                <a:sym typeface="Arial"/>
              </a:rPr>
              <a:t>Наш продукт может решить эти проблемы, предлагая пользователям набор инструментов с использованием нейросетей и искусственного интеллекта.</a:t>
            </a:r>
            <a:endParaRPr kumimoji="0" lang="ru-RU" sz="1800" b="0" i="1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Robot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CEE020-35D1-4997-B2DB-F42D10442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583" y="497663"/>
            <a:ext cx="4687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>
                    <a:lumMod val="75000"/>
                  </a:schemeClr>
                </a:solidFill>
                <a:latin typeface="Bookman Old Style" panose="02050604050505020204" pitchFamily="18" charset="0"/>
              </a:rPr>
              <a:t>Результаты опроса</a:t>
            </a:r>
          </a:p>
        </p:txBody>
      </p:sp>
      <p:pic>
        <p:nvPicPr>
          <p:cNvPr id="7" name="Picture 2" descr="Диаграмма ответов в Формах. Вопрос: Сколько презентаций в месяц вы создаете?. Количество ответов: 249 ответов.">
            <a:extLst>
              <a:ext uri="{FF2B5EF4-FFF2-40B4-BE49-F238E27FC236}">
                <a16:creationId xmlns:a16="http://schemas.microsoft.com/office/drawing/2014/main" id="{C45A8446-6421-44A0-8872-55EC99411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92" y="1317099"/>
            <a:ext cx="7120416" cy="299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6E3098-96B5-4407-8EF5-36CD41BC7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6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иаграмма ответов в Формах. Вопрос: Сколько времени вы тратите на одну презентацию? (с учетом поиска информации). Количество ответов: 245 ответов.">
            <a:extLst>
              <a:ext uri="{FF2B5EF4-FFF2-40B4-BE49-F238E27FC236}">
                <a16:creationId xmlns:a16="http://schemas.microsoft.com/office/drawing/2014/main" id="{8FB823E5-1BF9-4D30-9CCE-93BCE88C1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10" y="1087540"/>
            <a:ext cx="7512266" cy="315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7CC37D-A1E0-4F01-8090-53019A3F5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7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0"/>
          <p:cNvSpPr txBox="1">
            <a:spLocks noGrp="1"/>
          </p:cNvSpPr>
          <p:nvPr>
            <p:ph type="title" idx="8"/>
          </p:nvPr>
        </p:nvSpPr>
        <p:spPr>
          <a:xfrm>
            <a:off x="6431681" y="1181297"/>
            <a:ext cx="2011800" cy="5106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400" dirty="0" err="1"/>
              <a:t>Slidesgo</a:t>
            </a:r>
            <a:endParaRPr sz="2400" dirty="0"/>
          </a:p>
        </p:txBody>
      </p:sp>
      <p:sp>
        <p:nvSpPr>
          <p:cNvPr id="370" name="Google Shape;370;p40"/>
          <p:cNvSpPr txBox="1">
            <a:spLocks noGrp="1"/>
          </p:cNvSpPr>
          <p:nvPr>
            <p:ph type="title"/>
          </p:nvPr>
        </p:nvSpPr>
        <p:spPr>
          <a:xfrm>
            <a:off x="432447" y="1181297"/>
            <a:ext cx="2011800" cy="5639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400" dirty="0"/>
              <a:t>Gamma</a:t>
            </a:r>
            <a:endParaRPr sz="2400" dirty="0"/>
          </a:p>
        </p:txBody>
      </p:sp>
      <p:sp>
        <p:nvSpPr>
          <p:cNvPr id="372" name="Google Shape;372;p40"/>
          <p:cNvSpPr txBox="1">
            <a:spLocks noGrp="1"/>
          </p:cNvSpPr>
          <p:nvPr>
            <p:ph type="title" idx="2"/>
          </p:nvPr>
        </p:nvSpPr>
        <p:spPr>
          <a:xfrm>
            <a:off x="3432064" y="1266819"/>
            <a:ext cx="2011800" cy="4434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400" dirty="0" err="1"/>
              <a:t>SliderAI</a:t>
            </a:r>
            <a:endParaRPr sz="2400" dirty="0"/>
          </a:p>
        </p:txBody>
      </p:sp>
      <p:sp>
        <p:nvSpPr>
          <p:cNvPr id="382" name="Google Shape;382;p40"/>
          <p:cNvSpPr txBox="1">
            <a:spLocks noGrp="1"/>
          </p:cNvSpPr>
          <p:nvPr>
            <p:ph type="title" idx="15"/>
          </p:nvPr>
        </p:nvSpPr>
        <p:spPr>
          <a:xfrm>
            <a:off x="897000" y="392368"/>
            <a:ext cx="73500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600" dirty="0"/>
              <a:t>Конкуренты</a:t>
            </a:r>
            <a:endParaRPr sz="3600" dirty="0"/>
          </a:p>
        </p:txBody>
      </p:sp>
      <p:grpSp>
        <p:nvGrpSpPr>
          <p:cNvPr id="383" name="Google Shape;383;p40"/>
          <p:cNvGrpSpPr/>
          <p:nvPr/>
        </p:nvGrpSpPr>
        <p:grpSpPr>
          <a:xfrm>
            <a:off x="7892347" y="104736"/>
            <a:ext cx="1160069" cy="1110163"/>
            <a:chOff x="5621097" y="1500761"/>
            <a:chExt cx="371424" cy="355446"/>
          </a:xfrm>
        </p:grpSpPr>
        <p:sp>
          <p:nvSpPr>
            <p:cNvPr id="384" name="Google Shape;384;p40"/>
            <p:cNvSpPr/>
            <p:nvPr/>
          </p:nvSpPr>
          <p:spPr>
            <a:xfrm>
              <a:off x="5621097" y="1539721"/>
              <a:ext cx="324061" cy="316486"/>
            </a:xfrm>
            <a:custGeom>
              <a:avLst/>
              <a:gdLst/>
              <a:ahLst/>
              <a:cxnLst/>
              <a:rect l="l" t="t" r="r" b="b"/>
              <a:pathLst>
                <a:path w="10181" h="9943" extrusionOk="0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385" name="Google Shape;385;p40"/>
            <p:cNvSpPr/>
            <p:nvPr/>
          </p:nvSpPr>
          <p:spPr>
            <a:xfrm>
              <a:off x="5669606" y="1500761"/>
              <a:ext cx="322915" cy="316390"/>
            </a:xfrm>
            <a:custGeom>
              <a:avLst/>
              <a:gdLst/>
              <a:ahLst/>
              <a:cxnLst/>
              <a:rect l="l" t="t" r="r" b="b"/>
              <a:pathLst>
                <a:path w="10145" h="9940" extrusionOk="0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136384" y="2892576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chemeClr val="accent1"/>
                </a:solidFill>
                <a:latin typeface="Roboto"/>
                <a:ea typeface="Times New Roman" panose="02020603050405020304" pitchFamily="18" charset="0"/>
              </a:rPr>
              <a:t>Sway</a:t>
            </a:r>
            <a:endParaRPr lang="ru-RU" sz="2400" b="1" dirty="0">
              <a:solidFill>
                <a:schemeClr val="accent1"/>
              </a:solidFill>
              <a:latin typeface="Roboto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537" y="1753546"/>
            <a:ext cx="3106107" cy="108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дизайна.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Низкое качество шаблонов.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Не поддерживает русский язык.</a:t>
            </a:r>
            <a:endParaRPr lang="ru-RU" sz="1600" dirty="0">
              <a:effectLst/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28979" y="2892576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chemeClr val="accent1"/>
                </a:solidFill>
                <a:latin typeface="Roboto"/>
                <a:ea typeface="Times New Roman" panose="02020603050405020304" pitchFamily="18" charset="0"/>
              </a:rPr>
              <a:t>Tome</a:t>
            </a:r>
            <a:endParaRPr lang="ru-RU" sz="2400" b="1" dirty="0">
              <a:solidFill>
                <a:schemeClr val="accent1"/>
              </a:solidFill>
              <a:latin typeface="Roboto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64332" y="1839384"/>
            <a:ext cx="2965209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Медленная загрузка сайта.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 с производительностью.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Ограниченный функционал. </a:t>
            </a:r>
            <a:endParaRPr lang="ru-RU" sz="1600" dirty="0">
              <a:effectLst/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9541" y="1822937"/>
            <a:ext cx="3421369" cy="923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Ограниченный функционал.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анимации и переходов.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поддержки русского языка.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7507" y="3446799"/>
            <a:ext cx="4009493" cy="108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Зависимость от пакета </a:t>
            </a:r>
            <a:r>
              <a:rPr lang="ru-RU" sz="1200" dirty="0" err="1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Сложность в освоении программы для новичков.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 иметь подписку на </a:t>
            </a:r>
            <a:r>
              <a:rPr lang="ru-RU" sz="1200" dirty="0" err="1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 365 для использования всех функций программы.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81712" y="3446799"/>
            <a:ext cx="3365289" cy="125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Нестабильность в работе приложения.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Периодические проблемы с доступом к контенту и синхронизацией. </a:t>
            </a:r>
            <a:endParaRPr lang="ru-RU" sz="1600" dirty="0"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rgbClr val="C6BBF7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latin typeface="Roboto"/>
                <a:ea typeface="Times New Roman" panose="02020603050405020304" pitchFamily="18" charset="0"/>
              </a:rPr>
              <a:t>Ограниченный функционал при бесплатной подписке</a:t>
            </a:r>
            <a:endParaRPr lang="ru-RU" sz="1200" dirty="0">
              <a:latin typeface="Roboto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457D99B-2AEB-4E34-9EAC-C60F83E2F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8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2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/>
      <p:bldP spid="370" grpId="0"/>
      <p:bldP spid="372" grpId="0"/>
      <p:bldP spid="382" grpId="0"/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84632"/>
            <a:ext cx="8204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Преимущества сервиса </a:t>
            </a:r>
            <a:r>
              <a:rPr lang="ru-RU" sz="3200" b="1" dirty="0" err="1">
                <a:solidFill>
                  <a:schemeClr val="tx1"/>
                </a:solidFill>
                <a:latin typeface="Roboto"/>
              </a:rPr>
              <a:t>SlideStorm</a:t>
            </a:r>
            <a:r>
              <a:rPr lang="ru-RU" sz="2800" b="1" dirty="0">
                <a:solidFill>
                  <a:schemeClr val="tx1"/>
                </a:solidFill>
                <a:latin typeface="Roboto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 сравнению с конкурентами: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3011" y="3735766"/>
            <a:ext cx="7296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B24EBE">
                  <a:lumMod val="75000"/>
                </a:srgbClr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Arial"/>
                <a:sym typeface="Arial"/>
              </a:rPr>
              <a:t>Предоставляет для просмотра базу примеров удачных презентаций.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Roboto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011" y="1608034"/>
            <a:ext cx="6007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Поддерживает генерацию текста на русском языке;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3011" y="2362104"/>
            <a:ext cx="7008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EBE">
                  <a:lumMod val="75000"/>
                </a:srgbClr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Самостоятельно подбирает и ранжирует изображения (медиа);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011" y="3202823"/>
            <a:ext cx="75026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B24EBE">
                  <a:lumMod val="75000"/>
                </a:srgbClr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Учитывает историю взаимодействия с пользователем;</a:t>
            </a:r>
          </a:p>
        </p:txBody>
      </p:sp>
      <p:sp>
        <p:nvSpPr>
          <p:cNvPr id="7" name="Google Shape;221;p31"/>
          <p:cNvSpPr/>
          <p:nvPr/>
        </p:nvSpPr>
        <p:spPr>
          <a:xfrm>
            <a:off x="7689923" y="2329230"/>
            <a:ext cx="1283610" cy="11779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24EBE"/>
              </a:gs>
              <a:gs pos="89000">
                <a:srgbClr val="01539D"/>
              </a:gs>
              <a:gs pos="100000">
                <a:srgbClr val="5C3DA4"/>
              </a:gs>
            </a:gsLst>
            <a:lin ang="8100019" scaled="0"/>
          </a:gradFill>
          <a:ln>
            <a:noFill/>
          </a:ln>
          <a:effectLst>
            <a:outerShdw blurRad="57150" dist="123825" dir="3300000" algn="bl" rotWithShape="0">
              <a:srgbClr val="CCCCCC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C33AB0E-9545-4247-BE8B-D1FA2ECFB0D1}"/>
              </a:ext>
            </a:extLst>
          </p:cNvPr>
          <p:cNvGrpSpPr/>
          <p:nvPr/>
        </p:nvGrpSpPr>
        <p:grpSpPr>
          <a:xfrm>
            <a:off x="7904669" y="2467257"/>
            <a:ext cx="854117" cy="796770"/>
            <a:chOff x="8173942" y="1824707"/>
            <a:chExt cx="573654" cy="486553"/>
          </a:xfrm>
        </p:grpSpPr>
        <p:sp>
          <p:nvSpPr>
            <p:cNvPr id="9" name="Google Shape;10453;p72"/>
            <p:cNvSpPr/>
            <p:nvPr/>
          </p:nvSpPr>
          <p:spPr>
            <a:xfrm>
              <a:off x="8173942" y="1923029"/>
              <a:ext cx="395543" cy="388231"/>
            </a:xfrm>
            <a:custGeom>
              <a:avLst/>
              <a:gdLst/>
              <a:ahLst/>
              <a:cxnLst/>
              <a:rect l="l" t="t" r="r" b="b"/>
              <a:pathLst>
                <a:path w="7906" h="8276" extrusionOk="0">
                  <a:moveTo>
                    <a:pt x="5322" y="6644"/>
                  </a:moveTo>
                  <a:lnTo>
                    <a:pt x="5465" y="7263"/>
                  </a:lnTo>
                  <a:lnTo>
                    <a:pt x="4560" y="7263"/>
                  </a:lnTo>
                  <a:lnTo>
                    <a:pt x="4691" y="6644"/>
                  </a:lnTo>
                  <a:close/>
                  <a:moveTo>
                    <a:pt x="6465" y="7608"/>
                  </a:moveTo>
                  <a:lnTo>
                    <a:pt x="6465" y="7954"/>
                  </a:lnTo>
                  <a:lnTo>
                    <a:pt x="3548" y="7954"/>
                  </a:lnTo>
                  <a:lnTo>
                    <a:pt x="3548" y="7608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6489"/>
                  </a:lnTo>
                  <a:cubicBezTo>
                    <a:pt x="0" y="6585"/>
                    <a:pt x="84" y="6656"/>
                    <a:pt x="167" y="6656"/>
                  </a:cubicBezTo>
                  <a:lnTo>
                    <a:pt x="4346" y="6656"/>
                  </a:lnTo>
                  <a:lnTo>
                    <a:pt x="4203" y="7287"/>
                  </a:lnTo>
                  <a:lnTo>
                    <a:pt x="3370" y="7287"/>
                  </a:lnTo>
                  <a:cubicBezTo>
                    <a:pt x="3274" y="7287"/>
                    <a:pt x="3203" y="7358"/>
                    <a:pt x="3203" y="7442"/>
                  </a:cubicBezTo>
                  <a:lnTo>
                    <a:pt x="3203" y="8120"/>
                  </a:lnTo>
                  <a:cubicBezTo>
                    <a:pt x="3203" y="8204"/>
                    <a:pt x="3274" y="8275"/>
                    <a:pt x="3370" y="8275"/>
                  </a:cubicBezTo>
                  <a:lnTo>
                    <a:pt x="6632" y="8275"/>
                  </a:lnTo>
                  <a:cubicBezTo>
                    <a:pt x="6715" y="8275"/>
                    <a:pt x="6787" y="8204"/>
                    <a:pt x="6787" y="8120"/>
                  </a:cubicBezTo>
                  <a:lnTo>
                    <a:pt x="6787" y="7442"/>
                  </a:lnTo>
                  <a:cubicBezTo>
                    <a:pt x="6787" y="7358"/>
                    <a:pt x="6715" y="7287"/>
                    <a:pt x="6632" y="7287"/>
                  </a:cubicBezTo>
                  <a:lnTo>
                    <a:pt x="5787" y="7287"/>
                  </a:lnTo>
                  <a:lnTo>
                    <a:pt x="5644" y="6656"/>
                  </a:lnTo>
                  <a:lnTo>
                    <a:pt x="7727" y="6656"/>
                  </a:lnTo>
                  <a:cubicBezTo>
                    <a:pt x="7823" y="6656"/>
                    <a:pt x="7894" y="6585"/>
                    <a:pt x="7894" y="6489"/>
                  </a:cubicBezTo>
                  <a:cubicBezTo>
                    <a:pt x="7906" y="6394"/>
                    <a:pt x="7834" y="6311"/>
                    <a:pt x="7739" y="6311"/>
                  </a:cubicBezTo>
                  <a:lnTo>
                    <a:pt x="345" y="6311"/>
                  </a:lnTo>
                  <a:lnTo>
                    <a:pt x="345" y="334"/>
                  </a:lnTo>
                  <a:lnTo>
                    <a:pt x="4763" y="334"/>
                  </a:lnTo>
                  <a:cubicBezTo>
                    <a:pt x="4858" y="334"/>
                    <a:pt x="4929" y="262"/>
                    <a:pt x="4929" y="167"/>
                  </a:cubicBezTo>
                  <a:cubicBezTo>
                    <a:pt x="4929" y="72"/>
                    <a:pt x="4858" y="0"/>
                    <a:pt x="476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10454;p72"/>
            <p:cNvSpPr/>
            <p:nvPr/>
          </p:nvSpPr>
          <p:spPr>
            <a:xfrm>
              <a:off x="8394327" y="2193327"/>
              <a:ext cx="60787" cy="15715"/>
            </a:xfrm>
            <a:custGeom>
              <a:avLst/>
              <a:gdLst/>
              <a:ahLst/>
              <a:cxnLst/>
              <a:rect l="l" t="t" r="r" b="b"/>
              <a:pathLst>
                <a:path w="1215" h="335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1048" y="334"/>
                  </a:lnTo>
                  <a:cubicBezTo>
                    <a:pt x="1132" y="334"/>
                    <a:pt x="1215" y="251"/>
                    <a:pt x="1215" y="168"/>
                  </a:cubicBezTo>
                  <a:cubicBezTo>
                    <a:pt x="1215" y="72"/>
                    <a:pt x="1132" y="1"/>
                    <a:pt x="104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0455;p72"/>
            <p:cNvSpPr/>
            <p:nvPr/>
          </p:nvSpPr>
          <p:spPr>
            <a:xfrm>
              <a:off x="8325836" y="2048703"/>
              <a:ext cx="56635" cy="53103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10456;p72"/>
            <p:cNvSpPr/>
            <p:nvPr/>
          </p:nvSpPr>
          <p:spPr>
            <a:xfrm>
              <a:off x="8396729" y="2048703"/>
              <a:ext cx="56035" cy="53103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786" y="334"/>
                  </a:moveTo>
                  <a:lnTo>
                    <a:pt x="786" y="810"/>
                  </a:lnTo>
                  <a:lnTo>
                    <a:pt x="333" y="810"/>
                  </a:lnTo>
                  <a:lnTo>
                    <a:pt x="333" y="334"/>
                  </a:lnTo>
                  <a:close/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72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19" y="84"/>
                    <a:pt x="1036" y="0"/>
                    <a:pt x="95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0457;p72"/>
            <p:cNvSpPr/>
            <p:nvPr/>
          </p:nvSpPr>
          <p:spPr>
            <a:xfrm>
              <a:off x="8465821" y="2048703"/>
              <a:ext cx="56635" cy="53103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0458;p72"/>
            <p:cNvSpPr/>
            <p:nvPr/>
          </p:nvSpPr>
          <p:spPr>
            <a:xfrm>
              <a:off x="8206113" y="1824707"/>
              <a:ext cx="541483" cy="407792"/>
            </a:xfrm>
            <a:custGeom>
              <a:avLst/>
              <a:gdLst/>
              <a:ahLst/>
              <a:cxnLst/>
              <a:rect l="l" t="t" r="r" b="b"/>
              <a:pathLst>
                <a:path w="10823" h="8693" extrusionOk="0">
                  <a:moveTo>
                    <a:pt x="6429" y="3001"/>
                  </a:moveTo>
                  <a:cubicBezTo>
                    <a:pt x="6715" y="3870"/>
                    <a:pt x="7489" y="4513"/>
                    <a:pt x="8406" y="4585"/>
                  </a:cubicBezTo>
                  <a:lnTo>
                    <a:pt x="8406" y="7359"/>
                  </a:lnTo>
                  <a:lnTo>
                    <a:pt x="310" y="7359"/>
                  </a:lnTo>
                  <a:lnTo>
                    <a:pt x="310" y="3001"/>
                  </a:lnTo>
                  <a:close/>
                  <a:moveTo>
                    <a:pt x="8608" y="1"/>
                  </a:moveTo>
                  <a:cubicBezTo>
                    <a:pt x="7430" y="1"/>
                    <a:pt x="6477" y="906"/>
                    <a:pt x="6358" y="2073"/>
                  </a:cubicBezTo>
                  <a:lnTo>
                    <a:pt x="4798" y="2073"/>
                  </a:lnTo>
                  <a:cubicBezTo>
                    <a:pt x="4703" y="2073"/>
                    <a:pt x="4632" y="2144"/>
                    <a:pt x="4632" y="2239"/>
                  </a:cubicBezTo>
                  <a:cubicBezTo>
                    <a:pt x="4632" y="2323"/>
                    <a:pt x="4703" y="2394"/>
                    <a:pt x="4798" y="2394"/>
                  </a:cubicBezTo>
                  <a:lnTo>
                    <a:pt x="6334" y="2394"/>
                  </a:lnTo>
                  <a:cubicBezTo>
                    <a:pt x="6334" y="2489"/>
                    <a:pt x="6358" y="2561"/>
                    <a:pt x="6370" y="2656"/>
                  </a:cubicBezTo>
                  <a:lnTo>
                    <a:pt x="167" y="2656"/>
                  </a:lnTo>
                  <a:cubicBezTo>
                    <a:pt x="72" y="2656"/>
                    <a:pt x="0" y="2727"/>
                    <a:pt x="0" y="2811"/>
                  </a:cubicBezTo>
                  <a:lnTo>
                    <a:pt x="0" y="7502"/>
                  </a:lnTo>
                  <a:cubicBezTo>
                    <a:pt x="0" y="7597"/>
                    <a:pt x="72" y="7668"/>
                    <a:pt x="167" y="7668"/>
                  </a:cubicBezTo>
                  <a:lnTo>
                    <a:pt x="8608" y="7668"/>
                  </a:lnTo>
                  <a:cubicBezTo>
                    <a:pt x="8692" y="7668"/>
                    <a:pt x="8763" y="7597"/>
                    <a:pt x="8763" y="7502"/>
                  </a:cubicBezTo>
                  <a:lnTo>
                    <a:pt x="8763" y="4561"/>
                  </a:lnTo>
                  <a:cubicBezTo>
                    <a:pt x="8858" y="4561"/>
                    <a:pt x="8966" y="4537"/>
                    <a:pt x="9049" y="4513"/>
                  </a:cubicBezTo>
                  <a:lnTo>
                    <a:pt x="9049" y="8371"/>
                  </a:lnTo>
                  <a:lnTo>
                    <a:pt x="7787" y="8371"/>
                  </a:lnTo>
                  <a:cubicBezTo>
                    <a:pt x="7692" y="8371"/>
                    <a:pt x="7620" y="8442"/>
                    <a:pt x="7620" y="8526"/>
                  </a:cubicBezTo>
                  <a:cubicBezTo>
                    <a:pt x="7620" y="8621"/>
                    <a:pt x="7692" y="8692"/>
                    <a:pt x="7787" y="8692"/>
                  </a:cubicBezTo>
                  <a:lnTo>
                    <a:pt x="9216" y="8692"/>
                  </a:lnTo>
                  <a:cubicBezTo>
                    <a:pt x="9299" y="8692"/>
                    <a:pt x="9382" y="8621"/>
                    <a:pt x="9382" y="8526"/>
                  </a:cubicBezTo>
                  <a:lnTo>
                    <a:pt x="9382" y="4406"/>
                  </a:lnTo>
                  <a:cubicBezTo>
                    <a:pt x="9632" y="4323"/>
                    <a:pt x="9858" y="4180"/>
                    <a:pt x="10061" y="4001"/>
                  </a:cubicBezTo>
                  <a:cubicBezTo>
                    <a:pt x="10466" y="3644"/>
                    <a:pt x="10728" y="3168"/>
                    <a:pt x="10823" y="2632"/>
                  </a:cubicBezTo>
                  <a:cubicBezTo>
                    <a:pt x="10823" y="2596"/>
                    <a:pt x="10763" y="2501"/>
                    <a:pt x="10668" y="2489"/>
                  </a:cubicBezTo>
                  <a:cubicBezTo>
                    <a:pt x="10656" y="2486"/>
                    <a:pt x="10643" y="2484"/>
                    <a:pt x="10630" y="2484"/>
                  </a:cubicBezTo>
                  <a:cubicBezTo>
                    <a:pt x="10558" y="2484"/>
                    <a:pt x="10488" y="2539"/>
                    <a:pt x="10478" y="2620"/>
                  </a:cubicBezTo>
                  <a:cubicBezTo>
                    <a:pt x="10359" y="3358"/>
                    <a:pt x="9835" y="3942"/>
                    <a:pt x="9168" y="4156"/>
                  </a:cubicBezTo>
                  <a:lnTo>
                    <a:pt x="9144" y="4156"/>
                  </a:lnTo>
                  <a:cubicBezTo>
                    <a:pt x="8966" y="4216"/>
                    <a:pt x="8763" y="4239"/>
                    <a:pt x="8573" y="4239"/>
                  </a:cubicBezTo>
                  <a:cubicBezTo>
                    <a:pt x="7513" y="4239"/>
                    <a:pt x="6656" y="3358"/>
                    <a:pt x="6656" y="2287"/>
                  </a:cubicBezTo>
                  <a:cubicBezTo>
                    <a:pt x="6656" y="1215"/>
                    <a:pt x="7513" y="346"/>
                    <a:pt x="8573" y="346"/>
                  </a:cubicBezTo>
                  <a:cubicBezTo>
                    <a:pt x="9513" y="346"/>
                    <a:pt x="10335" y="1061"/>
                    <a:pt x="10478" y="1989"/>
                  </a:cubicBezTo>
                  <a:cubicBezTo>
                    <a:pt x="10490" y="2084"/>
                    <a:pt x="10585" y="2144"/>
                    <a:pt x="10668" y="2144"/>
                  </a:cubicBezTo>
                  <a:cubicBezTo>
                    <a:pt x="10763" y="2132"/>
                    <a:pt x="10823" y="2037"/>
                    <a:pt x="10823" y="1953"/>
                  </a:cubicBezTo>
                  <a:cubicBezTo>
                    <a:pt x="10751" y="1418"/>
                    <a:pt x="10478" y="918"/>
                    <a:pt x="10073" y="572"/>
                  </a:cubicBezTo>
                  <a:cubicBezTo>
                    <a:pt x="9656" y="215"/>
                    <a:pt x="9144" y="1"/>
                    <a:pt x="860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0459;p72"/>
            <p:cNvSpPr/>
            <p:nvPr/>
          </p:nvSpPr>
          <p:spPr>
            <a:xfrm>
              <a:off x="8565882" y="1867159"/>
              <a:ext cx="138235" cy="130176"/>
            </a:xfrm>
            <a:custGeom>
              <a:avLst/>
              <a:gdLst/>
              <a:ahLst/>
              <a:cxnLst/>
              <a:rect l="l" t="t" r="r" b="b"/>
              <a:pathLst>
                <a:path w="2763" h="2775" extrusionOk="0">
                  <a:moveTo>
                    <a:pt x="1414" y="703"/>
                  </a:moveTo>
                  <a:cubicBezTo>
                    <a:pt x="1786" y="703"/>
                    <a:pt x="2084" y="1020"/>
                    <a:pt x="2084" y="1406"/>
                  </a:cubicBezTo>
                  <a:cubicBezTo>
                    <a:pt x="2084" y="1787"/>
                    <a:pt x="1775" y="2108"/>
                    <a:pt x="1394" y="2108"/>
                  </a:cubicBezTo>
                  <a:cubicBezTo>
                    <a:pt x="1013" y="2108"/>
                    <a:pt x="715" y="1787"/>
                    <a:pt x="715" y="1406"/>
                  </a:cubicBezTo>
                  <a:cubicBezTo>
                    <a:pt x="715" y="1013"/>
                    <a:pt x="1024" y="703"/>
                    <a:pt x="1394" y="703"/>
                  </a:cubicBezTo>
                  <a:cubicBezTo>
                    <a:pt x="1400" y="703"/>
                    <a:pt x="1407" y="703"/>
                    <a:pt x="1414" y="703"/>
                  </a:cubicBezTo>
                  <a:close/>
                  <a:moveTo>
                    <a:pt x="1382" y="1"/>
                  </a:moveTo>
                  <a:cubicBezTo>
                    <a:pt x="1286" y="1"/>
                    <a:pt x="1215" y="72"/>
                    <a:pt x="1215" y="167"/>
                  </a:cubicBezTo>
                  <a:lnTo>
                    <a:pt x="1215" y="370"/>
                  </a:lnTo>
                  <a:cubicBezTo>
                    <a:pt x="1048" y="406"/>
                    <a:pt x="917" y="465"/>
                    <a:pt x="786" y="560"/>
                  </a:cubicBezTo>
                  <a:lnTo>
                    <a:pt x="632" y="406"/>
                  </a:lnTo>
                  <a:cubicBezTo>
                    <a:pt x="607" y="374"/>
                    <a:pt x="559" y="356"/>
                    <a:pt x="511" y="356"/>
                  </a:cubicBezTo>
                  <a:cubicBezTo>
                    <a:pt x="467" y="356"/>
                    <a:pt x="422" y="371"/>
                    <a:pt x="393" y="406"/>
                  </a:cubicBezTo>
                  <a:cubicBezTo>
                    <a:pt x="334" y="465"/>
                    <a:pt x="322" y="584"/>
                    <a:pt x="393" y="644"/>
                  </a:cubicBezTo>
                  <a:lnTo>
                    <a:pt x="548" y="798"/>
                  </a:lnTo>
                  <a:cubicBezTo>
                    <a:pt x="453" y="929"/>
                    <a:pt x="393" y="1072"/>
                    <a:pt x="370" y="1227"/>
                  </a:cubicBezTo>
                  <a:lnTo>
                    <a:pt x="155" y="1227"/>
                  </a:lnTo>
                  <a:cubicBezTo>
                    <a:pt x="72" y="1227"/>
                    <a:pt x="0" y="1299"/>
                    <a:pt x="0" y="1394"/>
                  </a:cubicBezTo>
                  <a:cubicBezTo>
                    <a:pt x="0" y="1477"/>
                    <a:pt x="72" y="1549"/>
                    <a:pt x="155" y="1549"/>
                  </a:cubicBezTo>
                  <a:lnTo>
                    <a:pt x="370" y="1549"/>
                  </a:lnTo>
                  <a:cubicBezTo>
                    <a:pt x="393" y="1715"/>
                    <a:pt x="453" y="1870"/>
                    <a:pt x="548" y="1989"/>
                  </a:cubicBezTo>
                  <a:lnTo>
                    <a:pt x="393" y="2132"/>
                  </a:lnTo>
                  <a:cubicBezTo>
                    <a:pt x="334" y="2191"/>
                    <a:pt x="334" y="2311"/>
                    <a:pt x="393" y="2370"/>
                  </a:cubicBezTo>
                  <a:cubicBezTo>
                    <a:pt x="429" y="2406"/>
                    <a:pt x="477" y="2418"/>
                    <a:pt x="512" y="2418"/>
                  </a:cubicBezTo>
                  <a:cubicBezTo>
                    <a:pt x="560" y="2418"/>
                    <a:pt x="608" y="2394"/>
                    <a:pt x="632" y="2370"/>
                  </a:cubicBezTo>
                  <a:lnTo>
                    <a:pt x="786" y="2227"/>
                  </a:lnTo>
                  <a:cubicBezTo>
                    <a:pt x="905" y="2311"/>
                    <a:pt x="1048" y="2370"/>
                    <a:pt x="1215" y="2406"/>
                  </a:cubicBezTo>
                  <a:lnTo>
                    <a:pt x="1215" y="2608"/>
                  </a:lnTo>
                  <a:cubicBezTo>
                    <a:pt x="1215" y="2703"/>
                    <a:pt x="1286" y="2775"/>
                    <a:pt x="1382" y="2775"/>
                  </a:cubicBezTo>
                  <a:cubicBezTo>
                    <a:pt x="1465" y="2775"/>
                    <a:pt x="1548" y="2703"/>
                    <a:pt x="1548" y="2608"/>
                  </a:cubicBezTo>
                  <a:lnTo>
                    <a:pt x="1548" y="2430"/>
                  </a:lnTo>
                  <a:cubicBezTo>
                    <a:pt x="1703" y="2394"/>
                    <a:pt x="1846" y="2346"/>
                    <a:pt x="1977" y="2251"/>
                  </a:cubicBezTo>
                  <a:lnTo>
                    <a:pt x="2120" y="2394"/>
                  </a:lnTo>
                  <a:cubicBezTo>
                    <a:pt x="2156" y="2430"/>
                    <a:pt x="2203" y="2442"/>
                    <a:pt x="2239" y="2442"/>
                  </a:cubicBezTo>
                  <a:cubicBezTo>
                    <a:pt x="2286" y="2442"/>
                    <a:pt x="2334" y="2430"/>
                    <a:pt x="2358" y="2394"/>
                  </a:cubicBezTo>
                  <a:cubicBezTo>
                    <a:pt x="2417" y="2346"/>
                    <a:pt x="2441" y="2215"/>
                    <a:pt x="2358" y="2156"/>
                  </a:cubicBezTo>
                  <a:lnTo>
                    <a:pt x="2215" y="2013"/>
                  </a:lnTo>
                  <a:cubicBezTo>
                    <a:pt x="2298" y="1882"/>
                    <a:pt x="2358" y="1727"/>
                    <a:pt x="2394" y="1584"/>
                  </a:cubicBezTo>
                  <a:lnTo>
                    <a:pt x="2596" y="1584"/>
                  </a:lnTo>
                  <a:cubicBezTo>
                    <a:pt x="2691" y="1584"/>
                    <a:pt x="2763" y="1501"/>
                    <a:pt x="2763" y="1418"/>
                  </a:cubicBezTo>
                  <a:cubicBezTo>
                    <a:pt x="2763" y="1299"/>
                    <a:pt x="2691" y="1227"/>
                    <a:pt x="2608" y="1227"/>
                  </a:cubicBezTo>
                  <a:lnTo>
                    <a:pt x="2394" y="1227"/>
                  </a:lnTo>
                  <a:cubicBezTo>
                    <a:pt x="2370" y="1060"/>
                    <a:pt x="2310" y="906"/>
                    <a:pt x="2215" y="798"/>
                  </a:cubicBezTo>
                  <a:lnTo>
                    <a:pt x="2370" y="644"/>
                  </a:lnTo>
                  <a:cubicBezTo>
                    <a:pt x="2417" y="584"/>
                    <a:pt x="2417" y="465"/>
                    <a:pt x="2370" y="406"/>
                  </a:cubicBezTo>
                  <a:cubicBezTo>
                    <a:pt x="2340" y="376"/>
                    <a:pt x="2292" y="361"/>
                    <a:pt x="2245" y="361"/>
                  </a:cubicBezTo>
                  <a:cubicBezTo>
                    <a:pt x="2197" y="361"/>
                    <a:pt x="2150" y="376"/>
                    <a:pt x="2120" y="406"/>
                  </a:cubicBezTo>
                  <a:lnTo>
                    <a:pt x="1977" y="560"/>
                  </a:lnTo>
                  <a:cubicBezTo>
                    <a:pt x="1858" y="465"/>
                    <a:pt x="1715" y="406"/>
                    <a:pt x="1548" y="370"/>
                  </a:cubicBezTo>
                  <a:lnTo>
                    <a:pt x="1548" y="167"/>
                  </a:lnTo>
                  <a:cubicBezTo>
                    <a:pt x="1548" y="72"/>
                    <a:pt x="1477" y="1"/>
                    <a:pt x="138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0460;p72"/>
            <p:cNvSpPr/>
            <p:nvPr/>
          </p:nvSpPr>
          <p:spPr>
            <a:xfrm>
              <a:off x="8608759" y="1907924"/>
              <a:ext cx="53082" cy="50335"/>
            </a:xfrm>
            <a:custGeom>
              <a:avLst/>
              <a:gdLst/>
              <a:ahLst/>
              <a:cxnLst/>
              <a:rect l="l" t="t" r="r" b="b"/>
              <a:pathLst>
                <a:path w="1061" h="1073" extrusionOk="0">
                  <a:moveTo>
                    <a:pt x="525" y="346"/>
                  </a:moveTo>
                  <a:cubicBezTo>
                    <a:pt x="632" y="346"/>
                    <a:pt x="715" y="430"/>
                    <a:pt x="715" y="537"/>
                  </a:cubicBezTo>
                  <a:cubicBezTo>
                    <a:pt x="715" y="632"/>
                    <a:pt x="632" y="727"/>
                    <a:pt x="525" y="727"/>
                  </a:cubicBezTo>
                  <a:cubicBezTo>
                    <a:pt x="417" y="727"/>
                    <a:pt x="334" y="632"/>
                    <a:pt x="334" y="537"/>
                  </a:cubicBezTo>
                  <a:cubicBezTo>
                    <a:pt x="334" y="430"/>
                    <a:pt x="417" y="346"/>
                    <a:pt x="525" y="346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37"/>
                  </a:cubicBezTo>
                  <a:cubicBezTo>
                    <a:pt x="1" y="834"/>
                    <a:pt x="239" y="1072"/>
                    <a:pt x="525" y="1072"/>
                  </a:cubicBezTo>
                  <a:cubicBezTo>
                    <a:pt x="810" y="1072"/>
                    <a:pt x="1048" y="834"/>
                    <a:pt x="1048" y="537"/>
                  </a:cubicBezTo>
                  <a:cubicBezTo>
                    <a:pt x="1060" y="239"/>
                    <a:pt x="822" y="1"/>
                    <a:pt x="525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30388F1-5ECC-41A0-AA3A-E636596AF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7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603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7"/>
          <p:cNvSpPr txBox="1">
            <a:spLocks noGrp="1"/>
          </p:cNvSpPr>
          <p:nvPr>
            <p:ph type="title"/>
          </p:nvPr>
        </p:nvSpPr>
        <p:spPr>
          <a:xfrm>
            <a:off x="2203577" y="472137"/>
            <a:ext cx="4892165" cy="6462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10000"/>
                  </a:schemeClr>
                </a:solidFill>
                <a:latin typeface="Bookman Old Style" panose="02050604050505020204" pitchFamily="18" charset="0"/>
              </a:rPr>
              <a:t>Описание продукта:</a:t>
            </a:r>
            <a:endParaRPr sz="3200" dirty="0">
              <a:solidFill>
                <a:schemeClr val="accent6">
                  <a:lumMod val="1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50" name="Google Shape;557;p47"/>
          <p:cNvGrpSpPr/>
          <p:nvPr/>
        </p:nvGrpSpPr>
        <p:grpSpPr>
          <a:xfrm>
            <a:off x="8140542" y="766162"/>
            <a:ext cx="397281" cy="428418"/>
            <a:chOff x="1271525" y="4920325"/>
            <a:chExt cx="655039" cy="706378"/>
          </a:xfrm>
        </p:grpSpPr>
        <p:sp>
          <p:nvSpPr>
            <p:cNvPr id="51" name="Google Shape;558;p47"/>
            <p:cNvSpPr/>
            <p:nvPr/>
          </p:nvSpPr>
          <p:spPr>
            <a:xfrm>
              <a:off x="1513164" y="4920325"/>
              <a:ext cx="413400" cy="4134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59;p47"/>
            <p:cNvSpPr/>
            <p:nvPr/>
          </p:nvSpPr>
          <p:spPr>
            <a:xfrm>
              <a:off x="1271525" y="5375603"/>
              <a:ext cx="251100" cy="2511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75049" y="3218534"/>
            <a:ext cx="7943510" cy="727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Продукт будет создан на основе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ea typeface="Calibri" panose="020F0502020204030204" pitchFamily="34" charset="0"/>
                <a:cs typeface="Arial"/>
                <a:sym typeface="Arial"/>
              </a:rPr>
              <a:t>с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обственных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нейросетей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Arial"/>
                <a:sym typeface="Arial"/>
              </a:rPr>
              <a:t> и программных разработок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B85852E-A6CC-4059-8C0F-7BB4E60DF1F2}"/>
              </a:ext>
            </a:extLst>
          </p:cNvPr>
          <p:cNvGrpSpPr/>
          <p:nvPr/>
        </p:nvGrpSpPr>
        <p:grpSpPr>
          <a:xfrm>
            <a:off x="1860748" y="1506439"/>
            <a:ext cx="5578940" cy="1250231"/>
            <a:chOff x="2280685" y="2188184"/>
            <a:chExt cx="4577316" cy="96483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28D56B5-07CA-4E77-A489-ADC9A239E239}"/>
                </a:ext>
              </a:extLst>
            </p:cNvPr>
            <p:cNvSpPr/>
            <p:nvPr/>
          </p:nvSpPr>
          <p:spPr>
            <a:xfrm>
              <a:off x="2286000" y="2188184"/>
              <a:ext cx="4572000" cy="83725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1539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B78BE2B1-C6D4-498A-9BD1-6E61D3259058}"/>
                </a:ext>
              </a:extLst>
            </p:cNvPr>
            <p:cNvSpPr/>
            <p:nvPr/>
          </p:nvSpPr>
          <p:spPr>
            <a:xfrm>
              <a:off x="2280685" y="2337784"/>
              <a:ext cx="4577316" cy="815230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DBDBDB">
                      <a:lumMod val="1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/>
                  <a:cs typeface="Arial"/>
                  <a:sym typeface="Arial"/>
                </a:rPr>
                <a:t>SlideStorm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BDBDB">
                      <a:lumMod val="10000"/>
                    </a:srgbClr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 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DBDBDB">
                      <a:lumMod val="10000"/>
                    </a:srgbClr>
                  </a:solidFill>
                  <a:effectLst/>
                  <a:uLnTx/>
                  <a:uFillTx/>
                  <a:latin typeface="Roboto"/>
                  <a:cs typeface="Arial"/>
                  <a:sym typeface="Arial"/>
                </a:rPr>
                <a:t>– это </a:t>
              </a: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DBDBDB">
                      <a:lumMod val="10000"/>
                    </a:srgbClr>
                  </a:solidFill>
                  <a:effectLst/>
                  <a:uLnTx/>
                  <a:uFillTx/>
                  <a:latin typeface="Roboto"/>
                  <a:ea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инструмент для создания профессиональных и качественных презентаций с использованием нейросетей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7DB5AE2-E5BC-4DD1-BF50-9C132B725F18}"/>
              </a:ext>
            </a:extLst>
          </p:cNvPr>
          <p:cNvGrpSpPr/>
          <p:nvPr/>
        </p:nvGrpSpPr>
        <p:grpSpPr>
          <a:xfrm>
            <a:off x="298125" y="955366"/>
            <a:ext cx="1043908" cy="1018935"/>
            <a:chOff x="291642" y="854806"/>
            <a:chExt cx="1043908" cy="1018935"/>
          </a:xfrm>
        </p:grpSpPr>
        <p:sp>
          <p:nvSpPr>
            <p:cNvPr id="22" name="Google Shape;221;p31">
              <a:extLst>
                <a:ext uri="{FF2B5EF4-FFF2-40B4-BE49-F238E27FC236}">
                  <a16:creationId xmlns:a16="http://schemas.microsoft.com/office/drawing/2014/main" id="{BA306866-A934-4A19-A70E-F4D7870A1034}"/>
                </a:ext>
              </a:extLst>
            </p:cNvPr>
            <p:cNvSpPr/>
            <p:nvPr/>
          </p:nvSpPr>
          <p:spPr>
            <a:xfrm>
              <a:off x="291642" y="854806"/>
              <a:ext cx="1043908" cy="1018935"/>
            </a:xfrm>
            <a:prstGeom prst="roundRect">
              <a:avLst>
                <a:gd name="adj" fmla="val 16667"/>
              </a:avLst>
            </a:prstGeom>
            <a:solidFill>
              <a:srgbClr val="C6BBF7"/>
            </a:solidFill>
            <a:ln>
              <a:noFill/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/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7B030459-ECD5-4428-95E8-9FEA023E2B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75" y="892701"/>
              <a:ext cx="943144" cy="943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79E3C95-0A5F-4C4F-992B-BCB16362A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618E2-E101-4B55-A687-2594F08E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58" y="353296"/>
            <a:ext cx="8404236" cy="128548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6">
                    <a:lumMod val="10000"/>
                  </a:schemeClr>
                </a:solidFill>
                <a:latin typeface="Bookman Old Style" panose="02050604050505020204" pitchFamily="18" charset="0"/>
              </a:rPr>
              <a:t>Каналы продвижения и сбыта продукции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375840-888A-43D0-B0EF-DABA5687C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295" y="1795611"/>
            <a:ext cx="3012135" cy="2078499"/>
          </a:xfrm>
        </p:spPr>
        <p:txBody>
          <a:bodyPr/>
          <a:lstStyle/>
          <a:p>
            <a:pPr marL="139700" indent="0">
              <a:buNone/>
            </a:pPr>
            <a:r>
              <a:rPr lang="ru-RU" sz="1800" b="1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  <a:sym typeface="Arial"/>
              </a:rPr>
              <a:t>Реклама в поисковых системах</a:t>
            </a:r>
          </a:p>
          <a:p>
            <a:pPr marL="139700" indent="0">
              <a:buNone/>
            </a:pPr>
            <a:endParaRPr lang="ru-RU" sz="1800" b="1" dirty="0">
              <a:solidFill>
                <a:schemeClr val="accent6">
                  <a:lumMod val="10000"/>
                </a:schemeClr>
              </a:solidFill>
              <a:cs typeface="Times New Roman" panose="02020603050405020304" pitchFamily="18" charset="0"/>
              <a:sym typeface="Arial"/>
            </a:endParaRPr>
          </a:p>
          <a:p>
            <a:pPr marL="139700" indent="0">
              <a:buFont typeface="Roboto"/>
              <a:buNone/>
            </a:pPr>
            <a:r>
              <a:rPr lang="ru-RU" sz="1800" u="sng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Преимущества:</a:t>
            </a:r>
          </a:p>
          <a:p>
            <a:pPr marL="139700" indent="0">
              <a:buFont typeface="Roboto"/>
              <a:buNone/>
            </a:pPr>
            <a:endParaRPr lang="ru-RU" sz="1800" dirty="0">
              <a:solidFill>
                <a:schemeClr val="accent6">
                  <a:lumMod val="10000"/>
                </a:schemeClr>
              </a:solidFill>
              <a:cs typeface="Times New Roman" panose="02020603050405020304" pitchFamily="18" charset="0"/>
            </a:endParaRP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ru-RU" sz="1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Эффективность;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ru-RU" sz="1800" dirty="0">
                <a:solidFill>
                  <a:schemeClr val="accent6">
                    <a:lumMod val="10000"/>
                  </a:schemeClr>
                </a:solidFill>
                <a:cs typeface="Times New Roman" panose="02020603050405020304" pitchFamily="18" charset="0"/>
              </a:rPr>
              <a:t>Низкие затраты.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4537847-F794-4F4B-AD21-55218F56F303}"/>
              </a:ext>
            </a:extLst>
          </p:cNvPr>
          <p:cNvSpPr/>
          <p:nvPr/>
        </p:nvSpPr>
        <p:spPr>
          <a:xfrm>
            <a:off x="4389667" y="1770139"/>
            <a:ext cx="45347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61"/>
              </a:buClr>
              <a:buSzPts val="1400"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Социальные сети (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ВКонтакте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,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Ютуб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,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Телеграм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Roboto"/>
              </a:rPr>
              <a:t>)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61"/>
              </a:buClr>
              <a:buSzPts val="1400"/>
              <a:buFont typeface="Arial"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Roboto"/>
              <a:cs typeface="Times New Roman" panose="02020603050405020304" pitchFamily="18" charset="0"/>
              <a:sym typeface="Roboto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61"/>
              </a:buClr>
              <a:buSzPts val="1400"/>
              <a:buFont typeface="Arial"/>
              <a:buNone/>
              <a:tabLst/>
              <a:defRPr/>
            </a:pPr>
            <a:r>
              <a:rPr kumimoji="0" lang="ru-RU" sz="1800" b="0" i="0" u="sng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Преимущества: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61"/>
              </a:buClr>
              <a:buSzPts val="14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DBDBDB">
                  <a:lumMod val="10000"/>
                </a:srgbClr>
              </a:solidFill>
              <a:effectLst/>
              <a:uLnTx/>
              <a:uFillTx/>
              <a:latin typeface="Roboto"/>
              <a:cs typeface="Times New Roman" panose="02020603050405020304" pitchFamily="18" charset="0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0E74">
                  <a:lumMod val="60000"/>
                  <a:lumOff val="40000"/>
                </a:srgbClr>
              </a:buClr>
              <a:buSzPts val="1400"/>
              <a:buFont typeface="Roboto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Широкая аудитория;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0E74">
                  <a:lumMod val="60000"/>
                  <a:lumOff val="40000"/>
                </a:srgbClr>
              </a:buClr>
              <a:buSzPts val="1400"/>
              <a:buFont typeface="Roboto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Таргетированная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 реклама; 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0E74">
                  <a:lumMod val="60000"/>
                  <a:lumOff val="40000"/>
                </a:srgbClr>
              </a:buClr>
              <a:buSzPts val="1400"/>
              <a:buFont typeface="Roboto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Возможность обратной связи; 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0E74">
                  <a:lumMod val="60000"/>
                  <a:lumOff val="40000"/>
                </a:srgbClr>
              </a:buClr>
              <a:buSzPts val="1400"/>
              <a:buFont typeface="Roboto"/>
              <a:buChar char="●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DBDBDB">
                    <a:lumMod val="10000"/>
                  </a:srgbClr>
                </a:solidFill>
                <a:effectLst/>
                <a:uLnTx/>
                <a:uFillTx/>
                <a:latin typeface="Roboto"/>
                <a:cs typeface="Times New Roman" panose="02020603050405020304" pitchFamily="18" charset="0"/>
                <a:sym typeface="Arial"/>
              </a:rPr>
              <a:t>Низкие затраты.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FE0AC8-3AA0-4A1A-A75D-49CD51BF6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73" y="3748098"/>
            <a:ext cx="961244" cy="9612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4DAEAD-B3C8-4A10-8464-904FBCB30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2406209"/>
            <a:ext cx="857304" cy="8573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B968B1-296C-43B1-9A07-088FB6746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2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1652954" y="37952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Unit-</a:t>
            </a: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экономика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FABCF8A-A8A2-43F0-A8C9-9D16B5218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166"/>
              </p:ext>
            </p:extLst>
          </p:nvPr>
        </p:nvGraphicFramePr>
        <p:xfrm>
          <a:off x="297586" y="1184225"/>
          <a:ext cx="8640810" cy="2775049"/>
        </p:xfrm>
        <a:graphic>
          <a:graphicData uri="http://schemas.openxmlformats.org/drawingml/2006/table">
            <a:tbl>
              <a:tblPr>
                <a:tableStyleId>{3256C804-F867-46D1-B900-461B08E09DCE}</a:tableStyleId>
              </a:tblPr>
              <a:tblGrid>
                <a:gridCol w="1617785">
                  <a:extLst>
                    <a:ext uri="{9D8B030D-6E8A-4147-A177-3AD203B41FA5}">
                      <a16:colId xmlns:a16="http://schemas.microsoft.com/office/drawing/2014/main" val="430474789"/>
                    </a:ext>
                  </a:extLst>
                </a:gridCol>
                <a:gridCol w="1726421">
                  <a:extLst>
                    <a:ext uri="{9D8B030D-6E8A-4147-A177-3AD203B41FA5}">
                      <a16:colId xmlns:a16="http://schemas.microsoft.com/office/drawing/2014/main" val="1859979180"/>
                    </a:ext>
                  </a:extLst>
                </a:gridCol>
                <a:gridCol w="1623775">
                  <a:extLst>
                    <a:ext uri="{9D8B030D-6E8A-4147-A177-3AD203B41FA5}">
                      <a16:colId xmlns:a16="http://schemas.microsoft.com/office/drawing/2014/main" val="39889907"/>
                    </a:ext>
                  </a:extLst>
                </a:gridCol>
                <a:gridCol w="1875076">
                  <a:extLst>
                    <a:ext uri="{9D8B030D-6E8A-4147-A177-3AD203B41FA5}">
                      <a16:colId xmlns:a16="http://schemas.microsoft.com/office/drawing/2014/main" val="2449681896"/>
                    </a:ext>
                  </a:extLst>
                </a:gridCol>
                <a:gridCol w="1797753">
                  <a:extLst>
                    <a:ext uri="{9D8B030D-6E8A-4147-A177-3AD203B41FA5}">
                      <a16:colId xmlns:a16="http://schemas.microsoft.com/office/drawing/2014/main" val="1992539011"/>
                    </a:ext>
                  </a:extLst>
                </a:gridCol>
              </a:tblGrid>
              <a:tr h="339824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5443" marR="5443" marT="5443" marB="0" anchor="ctr"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SlideStormBase</a:t>
                      </a:r>
                      <a:endParaRPr lang="en-US" sz="1600" b="1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5443" marR="5443" marT="5443" marB="0" anchor="ctr"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SlideStormPro</a:t>
                      </a:r>
                      <a:endParaRPr lang="en-US" sz="1600" b="1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5443" marR="5443" marT="5443" marB="0" anchor="ctr"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SlideStormCorp</a:t>
                      </a:r>
                      <a:endParaRPr lang="en-US" sz="1600" b="1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5443" marR="5443" marT="5443" marB="0" anchor="ctr"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SlideStormExpert</a:t>
                      </a:r>
                      <a:endParaRPr lang="en-US" sz="1600" b="1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5443" marR="5443" marT="5443" marB="0" anchor="ctr">
                    <a:solidFill>
                      <a:srgbClr val="C6B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018875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выручка на одного клиента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130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691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3456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2074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751967335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себестоимость продукта на одного клиента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108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576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2880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1728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817583039"/>
                  </a:ext>
                </a:extLst>
              </a:tr>
              <a:tr h="5607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прибыль на одного клиента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115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576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346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86338787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затраты на привлечение одного клиента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1,4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7,667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309801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90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7" y="383965"/>
            <a:ext cx="790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Стоимость продуктов проекта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BE1557E-9C2A-474F-ABCA-A8A1C339C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A9C5D8D-8737-481F-9FAF-D2F8974B0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50932"/>
              </p:ext>
            </p:extLst>
          </p:nvPr>
        </p:nvGraphicFramePr>
        <p:xfrm>
          <a:off x="838650" y="1055133"/>
          <a:ext cx="7482931" cy="342591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726063">
                  <a:extLst>
                    <a:ext uri="{9D8B030D-6E8A-4147-A177-3AD203B41FA5}">
                      <a16:colId xmlns:a16="http://schemas.microsoft.com/office/drawing/2014/main" val="4242386760"/>
                    </a:ext>
                  </a:extLst>
                </a:gridCol>
                <a:gridCol w="2756868">
                  <a:extLst>
                    <a:ext uri="{9D8B030D-6E8A-4147-A177-3AD203B41FA5}">
                      <a16:colId xmlns:a16="http://schemas.microsoft.com/office/drawing/2014/main" val="284405520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Цены (без НДС)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08851"/>
                  </a:ext>
                </a:extLst>
              </a:tr>
              <a:tr h="219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Бесплатный период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30 слайдов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extLst>
                  <a:ext uri="{0D108BD9-81ED-4DB2-BD59-A6C34878D82A}">
                    <a16:rowId xmlns:a16="http://schemas.microsoft.com/office/drawing/2014/main" val="3781062079"/>
                  </a:ext>
                </a:extLst>
              </a:tr>
              <a:tr h="10760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Подписка SlideStormBase  (до 13 презентаций по 10 слайдов или 130 слайдов)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                          130 ₽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extLst>
                  <a:ext uri="{0D108BD9-81ED-4DB2-BD59-A6C34878D82A}">
                    <a16:rowId xmlns:a16="http://schemas.microsoft.com/office/drawing/2014/main" val="3137508384"/>
                  </a:ext>
                </a:extLst>
              </a:tr>
              <a:tr h="861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Расширенная подписка SlideStormPro  (до 30 презентаций или 300 слайдов)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                          691 ₽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extLst>
                  <a:ext uri="{0D108BD9-81ED-4DB2-BD59-A6C34878D82A}">
                    <a16:rowId xmlns:a16="http://schemas.microsoft.com/office/drawing/2014/main" val="710713319"/>
                  </a:ext>
                </a:extLst>
              </a:tr>
              <a:tr h="657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Подписка для компаний </a:t>
                      </a:r>
                      <a:r>
                        <a:rPr lang="en-US" sz="1400" u="none" strike="noStrike">
                          <a:effectLst/>
                        </a:rPr>
                        <a:t>SlideStormCorp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                       3 456 ₽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extLst>
                  <a:ext uri="{0D108BD9-81ED-4DB2-BD59-A6C34878D82A}">
                    <a16:rowId xmlns:a16="http://schemas.microsoft.com/office/drawing/2014/main" val="57182731"/>
                  </a:ext>
                </a:extLst>
              </a:tr>
              <a:tr h="2191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SlideStormExpert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                       2 074 ₽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Bebas Neue Cyrillic"/>
                      </a:endParaRPr>
                    </a:p>
                  </a:txBody>
                  <a:tcPr marL="2738" marR="2738" marT="2738" marB="0" anchor="ctr"/>
                </a:tc>
                <a:extLst>
                  <a:ext uri="{0D108BD9-81ED-4DB2-BD59-A6C34878D82A}">
                    <a16:rowId xmlns:a16="http://schemas.microsoft.com/office/drawing/2014/main" val="3868499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1652954" y="37952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Инвестиции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2AA249D-10DE-46B8-B4B3-77E6FCB70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06154"/>
              </p:ext>
            </p:extLst>
          </p:nvPr>
        </p:nvGraphicFramePr>
        <p:xfrm>
          <a:off x="248890" y="957741"/>
          <a:ext cx="5538031" cy="3633016"/>
        </p:xfrm>
        <a:graphic>
          <a:graphicData uri="http://schemas.openxmlformats.org/drawingml/2006/table">
            <a:tbl>
              <a:tblPr>
                <a:tableStyleId>{3256C804-F867-46D1-B900-461B08E09DCE}</a:tableStyleId>
              </a:tblPr>
              <a:tblGrid>
                <a:gridCol w="1497992">
                  <a:extLst>
                    <a:ext uri="{9D8B030D-6E8A-4147-A177-3AD203B41FA5}">
                      <a16:colId xmlns:a16="http://schemas.microsoft.com/office/drawing/2014/main" val="1397369859"/>
                    </a:ext>
                  </a:extLst>
                </a:gridCol>
                <a:gridCol w="1558516">
                  <a:extLst>
                    <a:ext uri="{9D8B030D-6E8A-4147-A177-3AD203B41FA5}">
                      <a16:colId xmlns:a16="http://schemas.microsoft.com/office/drawing/2014/main" val="138586555"/>
                    </a:ext>
                  </a:extLst>
                </a:gridCol>
                <a:gridCol w="1286154">
                  <a:extLst>
                    <a:ext uri="{9D8B030D-6E8A-4147-A177-3AD203B41FA5}">
                      <a16:colId xmlns:a16="http://schemas.microsoft.com/office/drawing/2014/main" val="3289489506"/>
                    </a:ext>
                  </a:extLst>
                </a:gridCol>
                <a:gridCol w="1195369">
                  <a:extLst>
                    <a:ext uri="{9D8B030D-6E8A-4147-A177-3AD203B41FA5}">
                      <a16:colId xmlns:a16="http://schemas.microsoft.com/office/drawing/2014/main" val="549035753"/>
                    </a:ext>
                  </a:extLst>
                </a:gridCol>
              </a:tblGrid>
              <a:tr h="303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"/>
                        </a:rPr>
                        <a:t>Состав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"/>
                        </a:rPr>
                        <a:t>Количество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"/>
                        </a:rPr>
                        <a:t>Стоимость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"/>
                        </a:rPr>
                        <a:t>Затраты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84210"/>
                  </a:ext>
                </a:extLst>
              </a:tr>
              <a:tr h="305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Аренда серверов GPU (на 6 месяцев)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186534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746136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1077369460"/>
                  </a:ext>
                </a:extLst>
              </a:tr>
              <a:tr h="303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Домен для сайта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500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500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2613587322"/>
                  </a:ext>
                </a:extLst>
              </a:tr>
              <a:tr h="278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Материал для обучающей выборки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150000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150000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1575731999"/>
                  </a:ext>
                </a:extLst>
              </a:tr>
              <a:tr h="404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Разработка архитектуры нейронной сети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1250000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1250000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1874940200"/>
                  </a:ext>
                </a:extLst>
              </a:tr>
              <a:tr h="202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Обучение нейросети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3500000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3500000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1227768726"/>
                  </a:ext>
                </a:extLst>
              </a:tr>
              <a:tr h="808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Создание инфраструктуры ввода данных и вывода результатов работы нейросети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1000000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1000000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3468582538"/>
                  </a:ext>
                </a:extLst>
              </a:tr>
              <a:tr h="404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 Тестирование и оптимизация нейросети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500000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500000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1643744224"/>
                  </a:ext>
                </a:extLst>
              </a:tr>
              <a:tr h="303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Программное обеспечение </a:t>
                      </a:r>
                      <a:r>
                        <a:rPr lang="en-US" sz="1050" u="none" strike="noStrike">
                          <a:effectLst/>
                          <a:latin typeface="Roboto"/>
                        </a:rPr>
                        <a:t>NNWizard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95000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95000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4067237862"/>
                  </a:ext>
                </a:extLst>
              </a:tr>
              <a:tr h="103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Создание сайта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Roboto"/>
                        </a:rPr>
                        <a:t>200000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Roboto"/>
                        </a:rPr>
                        <a:t>200000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"/>
                      </a:endParaRPr>
                    </a:p>
                  </a:txBody>
                  <a:tcPr marL="2349" marR="2349" marT="2349" marB="0" anchor="ctr"/>
                </a:tc>
                <a:extLst>
                  <a:ext uri="{0D108BD9-81ED-4DB2-BD59-A6C34878D82A}">
                    <a16:rowId xmlns:a16="http://schemas.microsoft.com/office/drawing/2014/main" val="2441462785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9A409E4-68D8-49E1-9857-130B8C83094A}"/>
              </a:ext>
            </a:extLst>
          </p:cNvPr>
          <p:cNvSpPr/>
          <p:nvPr/>
        </p:nvSpPr>
        <p:spPr>
          <a:xfrm>
            <a:off x="5985763" y="2428683"/>
            <a:ext cx="31582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7 441 636,00 ₽ </a:t>
            </a:r>
          </a:p>
        </p:txBody>
      </p:sp>
    </p:spTree>
    <p:extLst>
      <p:ext uri="{BB962C8B-B14F-4D97-AF65-F5344CB8AC3E}">
        <p14:creationId xmlns:p14="http://schemas.microsoft.com/office/powerpoint/2010/main" val="236073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1652952" y="31459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Текущие расходы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EA1754A-79A5-4697-8113-1A0530399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91312"/>
              </p:ext>
            </p:extLst>
          </p:nvPr>
        </p:nvGraphicFramePr>
        <p:xfrm>
          <a:off x="86570" y="902740"/>
          <a:ext cx="6308819" cy="3815425"/>
        </p:xfrm>
        <a:graphic>
          <a:graphicData uri="http://schemas.openxmlformats.org/drawingml/2006/table">
            <a:tbl>
              <a:tblPr>
                <a:tableStyleId>{3256C804-F867-46D1-B900-461B08E09DCE}</a:tableStyleId>
              </a:tblPr>
              <a:tblGrid>
                <a:gridCol w="2867645">
                  <a:extLst>
                    <a:ext uri="{9D8B030D-6E8A-4147-A177-3AD203B41FA5}">
                      <a16:colId xmlns:a16="http://schemas.microsoft.com/office/drawing/2014/main" val="1372411735"/>
                    </a:ext>
                  </a:extLst>
                </a:gridCol>
                <a:gridCol w="1098363">
                  <a:extLst>
                    <a:ext uri="{9D8B030D-6E8A-4147-A177-3AD203B41FA5}">
                      <a16:colId xmlns:a16="http://schemas.microsoft.com/office/drawing/2014/main" val="1498550292"/>
                    </a:ext>
                  </a:extLst>
                </a:gridCol>
                <a:gridCol w="1098362">
                  <a:extLst>
                    <a:ext uri="{9D8B030D-6E8A-4147-A177-3AD203B41FA5}">
                      <a16:colId xmlns:a16="http://schemas.microsoft.com/office/drawing/2014/main" val="2516474020"/>
                    </a:ext>
                  </a:extLst>
                </a:gridCol>
                <a:gridCol w="1244449">
                  <a:extLst>
                    <a:ext uri="{9D8B030D-6E8A-4147-A177-3AD203B41FA5}">
                      <a16:colId xmlns:a16="http://schemas.microsoft.com/office/drawing/2014/main" val="644485279"/>
                    </a:ext>
                  </a:extLst>
                </a:gridCol>
              </a:tblGrid>
              <a:tr h="208017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Состав</a:t>
                      </a:r>
                    </a:p>
                  </a:txBody>
                  <a:tcPr marL="1612" marR="1612" marT="16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Количество</a:t>
                      </a:r>
                    </a:p>
                  </a:txBody>
                  <a:tcPr marL="1612" marR="1612" marT="16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Стоимость</a:t>
                      </a:r>
                    </a:p>
                  </a:txBody>
                  <a:tcPr marL="1612" marR="1612" marT="16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Затраты</a:t>
                      </a:r>
                    </a:p>
                  </a:txBody>
                  <a:tcPr marL="1612" marR="1612" marT="161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064542"/>
                  </a:ext>
                </a:extLst>
              </a:tr>
              <a:tr h="209710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Аренда серверов 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GPU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32 994,13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131976,52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471730288"/>
                  </a:ext>
                </a:extLst>
              </a:tr>
              <a:tr h="208017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Специалист по нейросетям (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middle)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150000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300000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187176258"/>
                  </a:ext>
                </a:extLst>
              </a:tr>
              <a:tr h="177736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Программист сайта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100000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100000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1808201573"/>
                  </a:ext>
                </a:extLst>
              </a:tr>
              <a:tr h="27741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Дизайнер сайта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100000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100000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835138379"/>
                  </a:ext>
                </a:extLst>
              </a:tr>
              <a:tr h="13880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Системный администратор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471617399"/>
                  </a:ext>
                </a:extLst>
              </a:tr>
              <a:tr h="554650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Сотрудник техподдержки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60000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180000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2414121792"/>
                  </a:ext>
                </a:extLst>
              </a:tr>
              <a:tr h="27741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Дизайнер презентаций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60000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120000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688603501"/>
                  </a:ext>
                </a:extLst>
              </a:tr>
              <a:tr h="208017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Бухгалтерские услуги (аутсорсинг)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12470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12470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925197788"/>
                  </a:ext>
                </a:extLst>
              </a:tr>
              <a:tr h="209710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Отчисления на социальное страхование 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7,80%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 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67 860,00 ₽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709733314"/>
                  </a:ext>
                </a:extLst>
              </a:tr>
              <a:tr h="6940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Амортизация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 </a:t>
                      </a:r>
                    </a:p>
                  </a:txBody>
                  <a:tcPr marL="1612" marR="1612" marT="1612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791,6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791,6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2427940161"/>
                  </a:ext>
                </a:extLst>
              </a:tr>
              <a:tr h="180558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Хостинг сайта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66669826"/>
                  </a:ext>
                </a:extLst>
              </a:tr>
              <a:tr h="140308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Реклама в Яндекс.Директ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45000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45000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954130495"/>
                  </a:ext>
                </a:extLst>
              </a:tr>
              <a:tr h="27741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Услуги агенства по таргетированной рекламе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3395530156"/>
                  </a:ext>
                </a:extLst>
              </a:tr>
              <a:tr h="208017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Реклама в социальных сетях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50000</a:t>
                      </a:r>
                    </a:p>
                  </a:txBody>
                  <a:tcPr marL="1612" marR="1612" marT="1612" marB="0" anchor="ctr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50000</a:t>
                      </a:r>
                    </a:p>
                  </a:txBody>
                  <a:tcPr marL="1612" marR="1612" marT="1612" marB="0" anchor="ctr"/>
                </a:tc>
                <a:extLst>
                  <a:ext uri="{0D108BD9-81ED-4DB2-BD59-A6C34878D82A}">
                    <a16:rowId xmlns:a16="http://schemas.microsoft.com/office/drawing/2014/main" val="2573147439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BEA77B-367F-44B6-9762-97FC3E9D2E45}"/>
              </a:ext>
            </a:extLst>
          </p:cNvPr>
          <p:cNvSpPr/>
          <p:nvPr/>
        </p:nvSpPr>
        <p:spPr>
          <a:xfrm>
            <a:off x="6469862" y="2348787"/>
            <a:ext cx="2587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1 198 298,12 ₽</a:t>
            </a:r>
          </a:p>
        </p:txBody>
      </p:sp>
    </p:spTree>
    <p:extLst>
      <p:ext uri="{BB962C8B-B14F-4D97-AF65-F5344CB8AC3E}">
        <p14:creationId xmlns:p14="http://schemas.microsoft.com/office/powerpoint/2010/main" val="154046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BA6189E-38C5-400B-A396-6837EFC930F2}"/>
              </a:ext>
            </a:extLst>
          </p:cNvPr>
          <p:cNvSpPr/>
          <p:nvPr/>
        </p:nvSpPr>
        <p:spPr>
          <a:xfrm>
            <a:off x="1767897" y="497364"/>
            <a:ext cx="13612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НДФЛ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37B92BA-63F9-4955-AF01-BF09A668C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889055"/>
              </p:ext>
            </p:extLst>
          </p:nvPr>
        </p:nvGraphicFramePr>
        <p:xfrm>
          <a:off x="183962" y="1222863"/>
          <a:ext cx="6222250" cy="2900053"/>
        </p:xfrm>
        <a:graphic>
          <a:graphicData uri="http://schemas.openxmlformats.org/drawingml/2006/table">
            <a:tbl>
              <a:tblPr>
                <a:tableStyleId>{3256C804-F867-46D1-B900-461B08E09DCE}</a:tableStyleId>
              </a:tblPr>
              <a:tblGrid>
                <a:gridCol w="1201165">
                  <a:extLst>
                    <a:ext uri="{9D8B030D-6E8A-4147-A177-3AD203B41FA5}">
                      <a16:colId xmlns:a16="http://schemas.microsoft.com/office/drawing/2014/main" val="951321372"/>
                    </a:ext>
                  </a:extLst>
                </a:gridCol>
                <a:gridCol w="1730472">
                  <a:extLst>
                    <a:ext uri="{9D8B030D-6E8A-4147-A177-3AD203B41FA5}">
                      <a16:colId xmlns:a16="http://schemas.microsoft.com/office/drawing/2014/main" val="637742412"/>
                    </a:ext>
                  </a:extLst>
                </a:gridCol>
                <a:gridCol w="2261550">
                  <a:extLst>
                    <a:ext uri="{9D8B030D-6E8A-4147-A177-3AD203B41FA5}">
                      <a16:colId xmlns:a16="http://schemas.microsoft.com/office/drawing/2014/main" val="1830512391"/>
                    </a:ext>
                  </a:extLst>
                </a:gridCol>
                <a:gridCol w="1029063">
                  <a:extLst>
                    <a:ext uri="{9D8B030D-6E8A-4147-A177-3AD203B41FA5}">
                      <a16:colId xmlns:a16="http://schemas.microsoft.com/office/drawing/2014/main" val="1150614580"/>
                    </a:ext>
                  </a:extLst>
                </a:gridCol>
              </a:tblGrid>
              <a:tr h="3684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Сотрудник</a:t>
                      </a:r>
                    </a:p>
                  </a:txBody>
                  <a:tcPr marL="2109" marR="2109" marT="210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Рачсет НДФЛ</a:t>
                      </a:r>
                    </a:p>
                  </a:txBody>
                  <a:tcPr marL="2109" marR="2109" marT="210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Расчет страховых взносов (7,6%)</a:t>
                      </a:r>
                    </a:p>
                  </a:txBody>
                  <a:tcPr marL="2109" marR="2109" marT="210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Травматизм (0,2%)</a:t>
                      </a:r>
                    </a:p>
                  </a:txBody>
                  <a:tcPr marL="2109" marR="2109" marT="210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497003"/>
                  </a:ext>
                </a:extLst>
              </a:tr>
              <a:tr h="5264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Специалист по нейросетям (</a:t>
                      </a: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middle)</a:t>
                      </a:r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 (2)</a:t>
                      </a:r>
                      <a:endParaRPr lang="en-US" sz="105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/>
                        <a:cs typeface="Arial"/>
                        <a:sym typeface="Arial"/>
                      </a:endParaRP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19500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11400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300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3091636225"/>
                  </a:ext>
                </a:extLst>
              </a:tr>
              <a:tr h="351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Программист сайта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13000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7600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99340426"/>
                  </a:ext>
                </a:extLst>
              </a:tr>
              <a:tr h="253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Дизайнер сайта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13000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7600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200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2301979303"/>
                  </a:ext>
                </a:extLst>
              </a:tr>
              <a:tr h="396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Системный администратор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9100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5320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140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1480259008"/>
                  </a:ext>
                </a:extLst>
              </a:tr>
              <a:tr h="351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Сотрудник техподдержки (3)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7800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4560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120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2108467863"/>
                  </a:ext>
                </a:extLst>
              </a:tr>
              <a:tr h="351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Дизайнер презентаций (2)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7800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4560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120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56383621"/>
                  </a:ext>
                </a:extLst>
              </a:tr>
              <a:tr h="299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Итого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113100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66120</a:t>
                      </a:r>
                    </a:p>
                  </a:txBody>
                  <a:tcPr marL="2109" marR="2109" marT="21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/>
                          <a:cs typeface="Arial"/>
                          <a:sym typeface="Arial"/>
                        </a:rPr>
                        <a:t>1740</a:t>
                      </a:r>
                    </a:p>
                  </a:txBody>
                  <a:tcPr marL="2109" marR="2109" marT="2109" marB="0" anchor="ctr"/>
                </a:tc>
                <a:extLst>
                  <a:ext uri="{0D108BD9-81ED-4DB2-BD59-A6C34878D82A}">
                    <a16:rowId xmlns:a16="http://schemas.microsoft.com/office/drawing/2014/main" val="3360359056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6BFAF82-98B9-49C3-AF45-E8528FB7395E}"/>
              </a:ext>
            </a:extLst>
          </p:cNvPr>
          <p:cNvSpPr/>
          <p:nvPr/>
        </p:nvSpPr>
        <p:spPr>
          <a:xfrm>
            <a:off x="6613521" y="2442056"/>
            <a:ext cx="2433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113 100,00 ₽ </a:t>
            </a:r>
          </a:p>
        </p:txBody>
      </p:sp>
    </p:spTree>
    <p:extLst>
      <p:ext uri="{BB962C8B-B14F-4D97-AF65-F5344CB8AC3E}">
        <p14:creationId xmlns:p14="http://schemas.microsoft.com/office/powerpoint/2010/main" val="3349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2286000" y="3947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200E74">
                    <a:lumMod val="7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cs typeface="Arial"/>
                <a:sym typeface="Arial"/>
              </a:rPr>
              <a:t>Финансовые потоки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4889785-41A8-B6F8-273D-9DAE7AB1E73B}"/>
              </a:ext>
            </a:extLst>
          </p:cNvPr>
          <p:cNvGraphicFramePr>
            <a:graphicFrameLocks noGrp="1"/>
          </p:cNvGraphicFramePr>
          <p:nvPr/>
        </p:nvGraphicFramePr>
        <p:xfrm>
          <a:off x="1422376" y="980504"/>
          <a:ext cx="6299247" cy="3506615"/>
        </p:xfrm>
        <a:graphic>
          <a:graphicData uri="http://schemas.openxmlformats.org/drawingml/2006/table">
            <a:tbl>
              <a:tblPr firstRow="1">
                <a:tableStyleId>{3256C804-F867-46D1-B900-461B08E09DCE}</a:tableStyleId>
              </a:tblPr>
              <a:tblGrid>
                <a:gridCol w="1021080">
                  <a:extLst>
                    <a:ext uri="{9D8B030D-6E8A-4147-A177-3AD203B41FA5}">
                      <a16:colId xmlns:a16="http://schemas.microsoft.com/office/drawing/2014/main" val="824318521"/>
                    </a:ext>
                  </a:extLst>
                </a:gridCol>
                <a:gridCol w="1863412">
                  <a:extLst>
                    <a:ext uri="{9D8B030D-6E8A-4147-A177-3AD203B41FA5}">
                      <a16:colId xmlns:a16="http://schemas.microsoft.com/office/drawing/2014/main" val="4179759195"/>
                    </a:ext>
                  </a:extLst>
                </a:gridCol>
                <a:gridCol w="1600667">
                  <a:extLst>
                    <a:ext uri="{9D8B030D-6E8A-4147-A177-3AD203B41FA5}">
                      <a16:colId xmlns:a16="http://schemas.microsoft.com/office/drawing/2014/main" val="4148024645"/>
                    </a:ext>
                  </a:extLst>
                </a:gridCol>
                <a:gridCol w="1814088">
                  <a:extLst>
                    <a:ext uri="{9D8B030D-6E8A-4147-A177-3AD203B41FA5}">
                      <a16:colId xmlns:a16="http://schemas.microsoft.com/office/drawing/2014/main" val="3135495350"/>
                    </a:ext>
                  </a:extLst>
                </a:gridCol>
              </a:tblGrid>
              <a:tr h="555462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Период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Денежный доход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Денежный расход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Денежный поток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843867"/>
                  </a:ext>
                </a:extLst>
              </a:tr>
              <a:tr h="43768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  6 911 787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-   7 465 390 ₽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453633"/>
                  </a:ext>
                </a:extLst>
              </a:tr>
              <a:tr h="50269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2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15 119 535 ₽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742 357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275915"/>
                  </a:ext>
                </a:extLst>
              </a:tr>
              <a:tr h="50269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3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23 327 282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8 950 105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89471"/>
                  </a:ext>
                </a:extLst>
              </a:tr>
              <a:tr h="50269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4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31 535 030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17 157 852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773659"/>
                  </a:ext>
                </a:extLst>
              </a:tr>
              <a:tr h="50269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5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39 742 777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25 365 600 ₽ </a:t>
                      </a:r>
                      <a:endParaRPr lang="ru-RU" sz="1400" b="0" i="0" u="none" strike="noStrike" cap="non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436268"/>
                  </a:ext>
                </a:extLst>
              </a:tr>
              <a:tr h="502694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6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      47 950 524 ₽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14 377 177 ₽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Arial"/>
                        </a:rPr>
                        <a:t>   33 573 347 ₽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  <a:sym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964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14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2286000" y="44048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Рентабельность продукта, 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6095F19-372C-1117-CA5C-137764215A02}"/>
              </a:ext>
            </a:extLst>
          </p:cNvPr>
          <p:cNvGraphicFramePr>
            <a:graphicFrameLocks noGrp="1"/>
          </p:cNvGraphicFramePr>
          <p:nvPr/>
        </p:nvGraphicFramePr>
        <p:xfrm>
          <a:off x="1096565" y="1661160"/>
          <a:ext cx="6950869" cy="2087754"/>
        </p:xfrm>
        <a:graphic>
          <a:graphicData uri="http://schemas.openxmlformats.org/drawingml/2006/table">
            <a:tbl>
              <a:tblPr firstCol="1">
                <a:tableStyleId>{3256C804-F867-46D1-B900-461B08E09DCE}</a:tableStyleId>
              </a:tblPr>
              <a:tblGrid>
                <a:gridCol w="3732713">
                  <a:extLst>
                    <a:ext uri="{9D8B030D-6E8A-4147-A177-3AD203B41FA5}">
                      <a16:colId xmlns:a16="http://schemas.microsoft.com/office/drawing/2014/main" val="2702056821"/>
                    </a:ext>
                  </a:extLst>
                </a:gridCol>
                <a:gridCol w="3218156">
                  <a:extLst>
                    <a:ext uri="{9D8B030D-6E8A-4147-A177-3AD203B41FA5}">
                      <a16:colId xmlns:a16="http://schemas.microsoft.com/office/drawing/2014/main" val="3730571910"/>
                    </a:ext>
                  </a:extLst>
                </a:gridCol>
              </a:tblGrid>
              <a:tr h="1180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Рентабельность продукта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20,00%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542279"/>
                  </a:ext>
                </a:extLst>
              </a:tr>
              <a:tr h="906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Рентабельность проекта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23,22%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095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33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9F6E0C-018E-46A6-981B-B56414BB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2" y="4063411"/>
            <a:ext cx="969348" cy="84741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EC760-1BF1-440C-992A-165902785AD6}"/>
              </a:ext>
            </a:extLst>
          </p:cNvPr>
          <p:cNvSpPr/>
          <p:nvPr/>
        </p:nvSpPr>
        <p:spPr>
          <a:xfrm>
            <a:off x="1652954" y="379520"/>
            <a:ext cx="5845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rgbClr val="200E74">
                    <a:lumMod val="75000"/>
                  </a:srgbClr>
                </a:solidFill>
                <a:latin typeface="Bookman Old Style" panose="02050604050505020204" pitchFamily="18" charset="0"/>
              </a:rPr>
              <a:t>Индикаторы эффективности проекта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7C7F127-4CF0-3B12-CAB1-FF5D82F7E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008595"/>
              </p:ext>
            </p:extLst>
          </p:nvPr>
        </p:nvGraphicFramePr>
        <p:xfrm>
          <a:off x="1086177" y="1566519"/>
          <a:ext cx="6971645" cy="2380641"/>
        </p:xfrm>
        <a:graphic>
          <a:graphicData uri="http://schemas.openxmlformats.org/drawingml/2006/table">
            <a:tbl>
              <a:tblPr>
                <a:tableStyleId>{3256C804-F867-46D1-B900-461B08E09DCE}</a:tableStyleId>
              </a:tblPr>
              <a:tblGrid>
                <a:gridCol w="3675527">
                  <a:extLst>
                    <a:ext uri="{9D8B030D-6E8A-4147-A177-3AD203B41FA5}">
                      <a16:colId xmlns:a16="http://schemas.microsoft.com/office/drawing/2014/main" val="3819329958"/>
                    </a:ext>
                  </a:extLst>
                </a:gridCol>
                <a:gridCol w="3296118">
                  <a:extLst>
                    <a:ext uri="{9D8B030D-6E8A-4147-A177-3AD203B41FA5}">
                      <a16:colId xmlns:a16="http://schemas.microsoft.com/office/drawing/2014/main" val="3394801026"/>
                    </a:ext>
                  </a:extLst>
                </a:gridCol>
              </a:tblGrid>
              <a:tr h="486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NPV</a:t>
                      </a:r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13 779 017,31 ₽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992363"/>
                  </a:ext>
                </a:extLst>
              </a:tr>
              <a:tr h="443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IRR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50,70%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747969"/>
                  </a:ext>
                </a:extLst>
              </a:tr>
              <a:tr h="725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Срок окупаемости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года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378752"/>
                  </a:ext>
                </a:extLst>
              </a:tr>
              <a:tr h="725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Точка безубыточности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B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1 198 298,00 ₽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958928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5903D7-27A0-440E-9835-9E92A2B2D599}"/>
              </a:ext>
            </a:extLst>
          </p:cNvPr>
          <p:cNvSpPr/>
          <p:nvPr/>
        </p:nvSpPr>
        <p:spPr>
          <a:xfrm>
            <a:off x="1758408" y="4180052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*за 6 лет и при ставке 27%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0022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48"/>
          <p:cNvSpPr txBox="1"/>
          <p:nvPr/>
        </p:nvSpPr>
        <p:spPr>
          <a:xfrm>
            <a:off x="1269695" y="1826776"/>
            <a:ext cx="1624750" cy="31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algn="ctr" defTabSz="914378"/>
            <a:r>
              <a:rPr lang="ru-RU" sz="2400" b="1" dirty="0">
                <a:solidFill>
                  <a:schemeClr val="tx1"/>
                </a:solidFill>
                <a:latin typeface="Roboto"/>
                <a:sym typeface="Open Sans"/>
              </a:rPr>
              <a:t>6 месяцев</a:t>
            </a:r>
            <a:endParaRPr sz="2400" b="1" dirty="0">
              <a:solidFill>
                <a:schemeClr val="tx1"/>
              </a:solidFill>
              <a:latin typeface="Roboto"/>
              <a:sym typeface="Open Sans"/>
            </a:endParaRPr>
          </a:p>
        </p:txBody>
      </p:sp>
      <p:sp>
        <p:nvSpPr>
          <p:cNvPr id="734" name="Google Shape;734;p48"/>
          <p:cNvSpPr txBox="1"/>
          <p:nvPr/>
        </p:nvSpPr>
        <p:spPr>
          <a:xfrm>
            <a:off x="3662920" y="1712968"/>
            <a:ext cx="1877675" cy="50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algn="ctr" defTabSz="914378"/>
            <a:r>
              <a:rPr lang="ru-RU" sz="2400" b="1" dirty="0">
                <a:solidFill>
                  <a:schemeClr val="tx1"/>
                </a:solidFill>
                <a:latin typeface="Roboto"/>
                <a:sym typeface="Open Sans"/>
              </a:rPr>
              <a:t>12 месяцев</a:t>
            </a:r>
            <a:endParaRPr sz="2400" b="1" dirty="0">
              <a:solidFill>
                <a:schemeClr val="tx1"/>
              </a:solidFill>
              <a:latin typeface="Roboto"/>
              <a:sym typeface="Open Sans"/>
            </a:endParaRPr>
          </a:p>
        </p:txBody>
      </p:sp>
      <p:sp>
        <p:nvSpPr>
          <p:cNvPr id="735" name="Google Shape;735;p48"/>
          <p:cNvSpPr txBox="1"/>
          <p:nvPr/>
        </p:nvSpPr>
        <p:spPr>
          <a:xfrm>
            <a:off x="3339248" y="3105309"/>
            <a:ext cx="2259904" cy="1157206"/>
          </a:xfrm>
          <a:prstGeom prst="rect">
            <a:avLst/>
          </a:prstGeom>
          <a:noFill/>
          <a:ln w="38100">
            <a:solidFill>
              <a:srgbClr val="C6BBF7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/>
            <a:r>
              <a:rPr lang="ru-RU" sz="1600" dirty="0">
                <a:latin typeface="Roboto"/>
              </a:rPr>
              <a:t>Развитие технической составляющей проекта</a:t>
            </a:r>
            <a:endParaRPr sz="1600" dirty="0">
              <a:latin typeface="Roboto"/>
              <a:sym typeface="Open Sans"/>
            </a:endParaRPr>
          </a:p>
        </p:txBody>
      </p:sp>
      <p:cxnSp>
        <p:nvCxnSpPr>
          <p:cNvPr id="736" name="Google Shape;736;p48"/>
          <p:cNvCxnSpPr>
            <a:cxnSpLocks/>
          </p:cNvCxnSpPr>
          <p:nvPr/>
        </p:nvCxnSpPr>
        <p:spPr>
          <a:xfrm>
            <a:off x="0" y="2433764"/>
            <a:ext cx="920351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7" name="Google Shape;737;p48"/>
          <p:cNvSpPr txBox="1"/>
          <p:nvPr/>
        </p:nvSpPr>
        <p:spPr>
          <a:xfrm>
            <a:off x="6309070" y="1770631"/>
            <a:ext cx="1877675" cy="38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algn="ctr" defTabSz="914378"/>
            <a:r>
              <a:rPr lang="ru-RU" sz="2400" b="1" dirty="0">
                <a:solidFill>
                  <a:schemeClr val="tx1"/>
                </a:solidFill>
                <a:latin typeface="Roboto"/>
                <a:sym typeface="Open Sans"/>
              </a:rPr>
              <a:t>18 месяцев</a:t>
            </a:r>
            <a:endParaRPr sz="2400" b="1" dirty="0">
              <a:solidFill>
                <a:schemeClr val="tx1"/>
              </a:solidFill>
              <a:latin typeface="Roboto"/>
              <a:sym typeface="Open Sans"/>
            </a:endParaRPr>
          </a:p>
        </p:txBody>
      </p:sp>
      <p:sp>
        <p:nvSpPr>
          <p:cNvPr id="738" name="Google Shape;738;p48"/>
          <p:cNvSpPr txBox="1"/>
          <p:nvPr/>
        </p:nvSpPr>
        <p:spPr>
          <a:xfrm>
            <a:off x="6104052" y="3089281"/>
            <a:ext cx="2607615" cy="1157206"/>
          </a:xfrm>
          <a:prstGeom prst="rect">
            <a:avLst/>
          </a:prstGeom>
          <a:noFill/>
          <a:ln w="38100">
            <a:solidFill>
              <a:srgbClr val="C6BBF7"/>
            </a:solidFill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 defTabSz="914378"/>
            <a:r>
              <a:rPr lang="ru-RU" sz="1600" dirty="0">
                <a:latin typeface="Roboto"/>
              </a:rPr>
              <a:t>Выстраивание долгосрочных отношений с партнерами и клиентами</a:t>
            </a:r>
            <a:endParaRPr sz="1600" dirty="0">
              <a:latin typeface="Roboto"/>
              <a:sym typeface="Open Sans"/>
            </a:endParaRPr>
          </a:p>
        </p:txBody>
      </p:sp>
      <p:cxnSp>
        <p:nvCxnSpPr>
          <p:cNvPr id="739" name="Google Shape;739;p48"/>
          <p:cNvCxnSpPr>
            <a:cxnSpLocks/>
          </p:cNvCxnSpPr>
          <p:nvPr/>
        </p:nvCxnSpPr>
        <p:spPr>
          <a:xfrm>
            <a:off x="1957533" y="2433764"/>
            <a:ext cx="5503" cy="66633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745" name="Google Shape;745;p48"/>
          <p:cNvCxnSpPr>
            <a:cxnSpLocks/>
          </p:cNvCxnSpPr>
          <p:nvPr/>
        </p:nvCxnSpPr>
        <p:spPr>
          <a:xfrm>
            <a:off x="7407860" y="2433764"/>
            <a:ext cx="0" cy="63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4" name="Прямоугольник 3"/>
          <p:cNvSpPr/>
          <p:nvPr/>
        </p:nvSpPr>
        <p:spPr>
          <a:xfrm>
            <a:off x="333791" y="577444"/>
            <a:ext cx="8810209" cy="45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tx1"/>
                </a:solidFill>
                <a:latin typeface="Roboto"/>
              </a:rPr>
              <a:t>ПЛАН ДАЛЬНЕЙШЕГО РАЗВИТИЯ СТАРТАП-ПРОЕКТА</a:t>
            </a:r>
          </a:p>
        </p:txBody>
      </p:sp>
      <p:cxnSp>
        <p:nvCxnSpPr>
          <p:cNvPr id="27" name="Google Shape;739;p48"/>
          <p:cNvCxnSpPr>
            <a:cxnSpLocks/>
          </p:cNvCxnSpPr>
          <p:nvPr/>
        </p:nvCxnSpPr>
        <p:spPr>
          <a:xfrm flipH="1">
            <a:off x="4463937" y="2433765"/>
            <a:ext cx="2588" cy="66633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653C07-358F-45F9-B1B8-CB5BC4A087B3}"/>
              </a:ext>
            </a:extLst>
          </p:cNvPr>
          <p:cNvSpPr/>
          <p:nvPr/>
        </p:nvSpPr>
        <p:spPr>
          <a:xfrm>
            <a:off x="971989" y="3100100"/>
            <a:ext cx="1971087" cy="1077218"/>
          </a:xfrm>
          <a:prstGeom prst="rect">
            <a:avLst/>
          </a:prstGeom>
          <a:ln w="38100">
            <a:solidFill>
              <a:srgbClr val="C6BBF7"/>
            </a:solidFill>
          </a:ln>
        </p:spPr>
        <p:txBody>
          <a:bodyPr wrap="square">
            <a:spAutoFit/>
          </a:bodyPr>
          <a:lstStyle/>
          <a:p>
            <a:pPr algn="ctr" defTabSz="914378"/>
            <a:r>
              <a:rPr lang="ru-RU" sz="1600" dirty="0">
                <a:latin typeface="Roboto"/>
              </a:rPr>
              <a:t>Расширение функционала и возможностей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379352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" grpId="0"/>
      <p:bldP spid="734" grpId="0"/>
      <p:bldP spid="735" grpId="0" animBg="1"/>
      <p:bldP spid="737" grpId="0"/>
      <p:bldP spid="738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31"/>
          <p:cNvGrpSpPr/>
          <p:nvPr/>
        </p:nvGrpSpPr>
        <p:grpSpPr>
          <a:xfrm>
            <a:off x="6340213" y="1204802"/>
            <a:ext cx="2619768" cy="3248236"/>
            <a:chOff x="5665463" y="1448786"/>
            <a:chExt cx="3072428" cy="3954430"/>
          </a:xfrm>
        </p:grpSpPr>
        <p:sp>
          <p:nvSpPr>
            <p:cNvPr id="210" name="Google Shape;210;p31"/>
            <p:cNvSpPr/>
            <p:nvPr/>
          </p:nvSpPr>
          <p:spPr>
            <a:xfrm>
              <a:off x="5665463" y="1455858"/>
              <a:ext cx="2222345" cy="3947358"/>
            </a:xfrm>
            <a:custGeom>
              <a:avLst/>
              <a:gdLst/>
              <a:ahLst/>
              <a:cxnLst/>
              <a:rect l="l" t="t" r="r" b="b"/>
              <a:pathLst>
                <a:path w="62068" h="110246" extrusionOk="0">
                  <a:moveTo>
                    <a:pt x="53430" y="1"/>
                  </a:moveTo>
                  <a:cubicBezTo>
                    <a:pt x="53412" y="1"/>
                    <a:pt x="53393" y="1"/>
                    <a:pt x="53375" y="1"/>
                  </a:cubicBezTo>
                  <a:lnTo>
                    <a:pt x="8693" y="62"/>
                  </a:lnTo>
                  <a:cubicBezTo>
                    <a:pt x="3921" y="62"/>
                    <a:pt x="0" y="3983"/>
                    <a:pt x="0" y="8755"/>
                  </a:cubicBezTo>
                  <a:lnTo>
                    <a:pt x="152" y="101735"/>
                  </a:lnTo>
                  <a:cubicBezTo>
                    <a:pt x="152" y="106416"/>
                    <a:pt x="4043" y="110246"/>
                    <a:pt x="8784" y="110246"/>
                  </a:cubicBezTo>
                  <a:lnTo>
                    <a:pt x="52949" y="110185"/>
                  </a:lnTo>
                  <a:cubicBezTo>
                    <a:pt x="57691" y="110185"/>
                    <a:pt x="61582" y="106324"/>
                    <a:pt x="61612" y="101644"/>
                  </a:cubicBezTo>
                  <a:lnTo>
                    <a:pt x="62038" y="8663"/>
                  </a:lnTo>
                  <a:cubicBezTo>
                    <a:pt x="62068" y="3910"/>
                    <a:pt x="58177" y="1"/>
                    <a:pt x="53430" y="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211;p31"/>
            <p:cNvSpPr/>
            <p:nvPr/>
          </p:nvSpPr>
          <p:spPr>
            <a:xfrm>
              <a:off x="5714634" y="1448786"/>
              <a:ext cx="2222345" cy="3947359"/>
            </a:xfrm>
            <a:custGeom>
              <a:avLst/>
              <a:gdLst/>
              <a:ahLst/>
              <a:cxnLst/>
              <a:rect l="l" t="t" r="r" b="b"/>
              <a:pathLst>
                <a:path w="62068" h="110246" extrusionOk="0">
                  <a:moveTo>
                    <a:pt x="53430" y="1"/>
                  </a:moveTo>
                  <a:cubicBezTo>
                    <a:pt x="53412" y="1"/>
                    <a:pt x="53393" y="1"/>
                    <a:pt x="53375" y="1"/>
                  </a:cubicBezTo>
                  <a:lnTo>
                    <a:pt x="8693" y="62"/>
                  </a:lnTo>
                  <a:cubicBezTo>
                    <a:pt x="3921" y="62"/>
                    <a:pt x="0" y="3983"/>
                    <a:pt x="0" y="8755"/>
                  </a:cubicBezTo>
                  <a:lnTo>
                    <a:pt x="152" y="101735"/>
                  </a:lnTo>
                  <a:cubicBezTo>
                    <a:pt x="152" y="106416"/>
                    <a:pt x="4043" y="110246"/>
                    <a:pt x="8784" y="110246"/>
                  </a:cubicBezTo>
                  <a:lnTo>
                    <a:pt x="52949" y="110185"/>
                  </a:lnTo>
                  <a:cubicBezTo>
                    <a:pt x="57691" y="110185"/>
                    <a:pt x="61582" y="106324"/>
                    <a:pt x="61612" y="101644"/>
                  </a:cubicBezTo>
                  <a:lnTo>
                    <a:pt x="62038" y="8663"/>
                  </a:lnTo>
                  <a:cubicBezTo>
                    <a:pt x="62068" y="3910"/>
                    <a:pt x="58177" y="1"/>
                    <a:pt x="53430" y="1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ECECEC"/>
                </a:gs>
              </a:gsLst>
              <a:lin ang="2698631" scaled="0"/>
            </a:gradFill>
            <a:ln>
              <a:noFill/>
            </a:ln>
            <a:effectLst>
              <a:outerShdw blurRad="85725" dist="95250" dir="2820000" algn="bl" rotWithShape="0">
                <a:srgbClr val="CCCCCC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12" name="Google Shape;212;p31"/>
            <p:cNvSpPr/>
            <p:nvPr/>
          </p:nvSpPr>
          <p:spPr>
            <a:xfrm>
              <a:off x="5665463" y="1454784"/>
              <a:ext cx="2222381" cy="3948432"/>
            </a:xfrm>
            <a:custGeom>
              <a:avLst/>
              <a:gdLst/>
              <a:ahLst/>
              <a:cxnLst/>
              <a:rect l="l" t="t" r="r" b="b"/>
              <a:pathLst>
                <a:path w="62069" h="110276" fill="none" extrusionOk="0">
                  <a:moveTo>
                    <a:pt x="52949" y="110215"/>
                  </a:moveTo>
                  <a:lnTo>
                    <a:pt x="8784" y="110276"/>
                  </a:lnTo>
                  <a:cubicBezTo>
                    <a:pt x="4043" y="110276"/>
                    <a:pt x="152" y="106446"/>
                    <a:pt x="152" y="101765"/>
                  </a:cubicBezTo>
                  <a:lnTo>
                    <a:pt x="0" y="8785"/>
                  </a:lnTo>
                  <a:cubicBezTo>
                    <a:pt x="0" y="4013"/>
                    <a:pt x="3921" y="92"/>
                    <a:pt x="8693" y="92"/>
                  </a:cubicBezTo>
                  <a:lnTo>
                    <a:pt x="53375" y="31"/>
                  </a:lnTo>
                  <a:cubicBezTo>
                    <a:pt x="58147" y="0"/>
                    <a:pt x="62068" y="3921"/>
                    <a:pt x="62038" y="8693"/>
                  </a:cubicBezTo>
                  <a:lnTo>
                    <a:pt x="61612" y="101674"/>
                  </a:lnTo>
                  <a:cubicBezTo>
                    <a:pt x="61582" y="106354"/>
                    <a:pt x="57691" y="110215"/>
                    <a:pt x="52949" y="110215"/>
                  </a:cubicBezTo>
                  <a:close/>
                </a:path>
              </a:pathLst>
            </a:custGeom>
            <a:noFill/>
            <a:ln w="22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5" name="Google Shape;215;p31"/>
            <p:cNvSpPr/>
            <p:nvPr/>
          </p:nvSpPr>
          <p:spPr>
            <a:xfrm>
              <a:off x="5765575" y="1550563"/>
              <a:ext cx="2022123" cy="3743807"/>
            </a:xfrm>
            <a:custGeom>
              <a:avLst/>
              <a:gdLst/>
              <a:ahLst/>
              <a:cxnLst/>
              <a:rect l="l" t="t" r="r" b="b"/>
              <a:pathLst>
                <a:path w="56476" h="104561" fill="none" extrusionOk="0">
                  <a:moveTo>
                    <a:pt x="48178" y="104500"/>
                  </a:moveTo>
                  <a:lnTo>
                    <a:pt x="7964" y="104561"/>
                  </a:lnTo>
                  <a:cubicBezTo>
                    <a:pt x="3678" y="104561"/>
                    <a:pt x="122" y="101065"/>
                    <a:pt x="122" y="96810"/>
                  </a:cubicBezTo>
                  <a:lnTo>
                    <a:pt x="0" y="7994"/>
                  </a:lnTo>
                  <a:cubicBezTo>
                    <a:pt x="0" y="3648"/>
                    <a:pt x="3557" y="91"/>
                    <a:pt x="7903" y="61"/>
                  </a:cubicBezTo>
                  <a:lnTo>
                    <a:pt x="48573" y="0"/>
                  </a:lnTo>
                  <a:cubicBezTo>
                    <a:pt x="52919" y="0"/>
                    <a:pt x="56476" y="3556"/>
                    <a:pt x="56476" y="7933"/>
                  </a:cubicBezTo>
                  <a:lnTo>
                    <a:pt x="56050" y="96719"/>
                  </a:lnTo>
                  <a:cubicBezTo>
                    <a:pt x="56050" y="101005"/>
                    <a:pt x="52494" y="104500"/>
                    <a:pt x="48178" y="104500"/>
                  </a:cubicBezTo>
                  <a:close/>
                </a:path>
              </a:pathLst>
            </a:custGeom>
            <a:noFill/>
            <a:ln w="9525" cap="rnd" cmpd="sng">
              <a:solidFill>
                <a:srgbClr val="B24E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6" name="Google Shape;216;p31"/>
            <p:cNvSpPr/>
            <p:nvPr/>
          </p:nvSpPr>
          <p:spPr>
            <a:xfrm>
              <a:off x="5923370" y="1737754"/>
              <a:ext cx="240574" cy="239464"/>
            </a:xfrm>
            <a:custGeom>
              <a:avLst/>
              <a:gdLst/>
              <a:ahLst/>
              <a:cxnLst/>
              <a:rect l="l" t="t" r="r" b="b"/>
              <a:pathLst>
                <a:path w="6719" h="6688" extrusionOk="0">
                  <a:moveTo>
                    <a:pt x="1034" y="0"/>
                  </a:moveTo>
                  <a:cubicBezTo>
                    <a:pt x="457" y="0"/>
                    <a:pt x="1" y="456"/>
                    <a:pt x="1" y="1034"/>
                  </a:cubicBezTo>
                  <a:lnTo>
                    <a:pt x="1" y="5684"/>
                  </a:lnTo>
                  <a:cubicBezTo>
                    <a:pt x="1" y="6231"/>
                    <a:pt x="457" y="6687"/>
                    <a:pt x="1034" y="6687"/>
                  </a:cubicBezTo>
                  <a:lnTo>
                    <a:pt x="5685" y="6687"/>
                  </a:lnTo>
                  <a:cubicBezTo>
                    <a:pt x="6262" y="6687"/>
                    <a:pt x="6718" y="6231"/>
                    <a:pt x="6718" y="5684"/>
                  </a:cubicBezTo>
                  <a:lnTo>
                    <a:pt x="6718" y="1034"/>
                  </a:lnTo>
                  <a:cubicBezTo>
                    <a:pt x="6718" y="456"/>
                    <a:pt x="6262" y="0"/>
                    <a:pt x="5685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7" name="Google Shape;217;p31"/>
            <p:cNvSpPr/>
            <p:nvPr/>
          </p:nvSpPr>
          <p:spPr>
            <a:xfrm>
              <a:off x="5923370" y="1737754"/>
              <a:ext cx="240574" cy="239464"/>
            </a:xfrm>
            <a:custGeom>
              <a:avLst/>
              <a:gdLst/>
              <a:ahLst/>
              <a:cxnLst/>
              <a:rect l="l" t="t" r="r" b="b"/>
              <a:pathLst>
                <a:path w="6719" h="6688" extrusionOk="0">
                  <a:moveTo>
                    <a:pt x="1034" y="0"/>
                  </a:moveTo>
                  <a:cubicBezTo>
                    <a:pt x="457" y="0"/>
                    <a:pt x="1" y="456"/>
                    <a:pt x="1" y="1034"/>
                  </a:cubicBezTo>
                  <a:lnTo>
                    <a:pt x="1" y="5684"/>
                  </a:lnTo>
                  <a:cubicBezTo>
                    <a:pt x="1" y="6231"/>
                    <a:pt x="457" y="6687"/>
                    <a:pt x="1034" y="6687"/>
                  </a:cubicBezTo>
                  <a:lnTo>
                    <a:pt x="5685" y="6687"/>
                  </a:lnTo>
                  <a:cubicBezTo>
                    <a:pt x="6262" y="6687"/>
                    <a:pt x="6718" y="6231"/>
                    <a:pt x="6718" y="5684"/>
                  </a:cubicBezTo>
                  <a:lnTo>
                    <a:pt x="6718" y="1034"/>
                  </a:lnTo>
                  <a:cubicBezTo>
                    <a:pt x="6718" y="456"/>
                    <a:pt x="6262" y="0"/>
                    <a:pt x="5685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5985420" y="1811764"/>
              <a:ext cx="118658" cy="111031"/>
            </a:xfrm>
            <a:custGeom>
              <a:avLst/>
              <a:gdLst/>
              <a:ahLst/>
              <a:cxnLst/>
              <a:rect l="l" t="t" r="r" b="b"/>
              <a:pathLst>
                <a:path w="3314" h="3101" fill="none" extrusionOk="0">
                  <a:moveTo>
                    <a:pt x="2371" y="0"/>
                  </a:moveTo>
                  <a:cubicBezTo>
                    <a:pt x="2918" y="274"/>
                    <a:pt x="3314" y="882"/>
                    <a:pt x="3253" y="1550"/>
                  </a:cubicBezTo>
                  <a:cubicBezTo>
                    <a:pt x="3222" y="2432"/>
                    <a:pt x="2462" y="3100"/>
                    <a:pt x="1581" y="3040"/>
                  </a:cubicBezTo>
                  <a:cubicBezTo>
                    <a:pt x="699" y="3009"/>
                    <a:pt x="0" y="2249"/>
                    <a:pt x="61" y="1368"/>
                  </a:cubicBezTo>
                  <a:cubicBezTo>
                    <a:pt x="92" y="790"/>
                    <a:pt x="426" y="274"/>
                    <a:pt x="912" y="31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9" name="Google Shape;219;p31"/>
            <p:cNvSpPr/>
            <p:nvPr/>
          </p:nvSpPr>
          <p:spPr>
            <a:xfrm>
              <a:off x="6044177" y="1776925"/>
              <a:ext cx="36" cy="71861"/>
            </a:xfrm>
            <a:custGeom>
              <a:avLst/>
              <a:gdLst/>
              <a:ahLst/>
              <a:cxnLst/>
              <a:rect l="l" t="t" r="r" b="b"/>
              <a:pathLst>
                <a:path w="1" h="2007" fill="none" extrusionOk="0">
                  <a:moveTo>
                    <a:pt x="1" y="2007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0" name="Google Shape;220;p31"/>
            <p:cNvSpPr/>
            <p:nvPr/>
          </p:nvSpPr>
          <p:spPr>
            <a:xfrm>
              <a:off x="7864591" y="1873307"/>
              <a:ext cx="873300" cy="873299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9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/>
            </a:p>
          </p:txBody>
        </p:sp>
        <p:sp>
          <p:nvSpPr>
            <p:cNvPr id="229" name="Google Shape;229;p31"/>
            <p:cNvSpPr/>
            <p:nvPr/>
          </p:nvSpPr>
          <p:spPr>
            <a:xfrm>
              <a:off x="7334911" y="4549376"/>
              <a:ext cx="258000" cy="258000"/>
            </a:xfrm>
            <a:prstGeom prst="roundRect">
              <a:avLst>
                <a:gd name="adj" fmla="val 16667"/>
              </a:avLst>
            </a:prstGeom>
            <a:solidFill>
              <a:srgbClr val="C6BBF7"/>
            </a:solidFill>
            <a:ln>
              <a:solidFill>
                <a:srgbClr val="C6BBF7"/>
              </a:solidFill>
            </a:ln>
            <a:effectLst>
              <a:outerShdw blurRad="57150" dist="123825" dir="3300000" algn="bl" rotWithShape="0">
                <a:srgbClr val="CCCCCC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/>
            </a:p>
          </p:txBody>
        </p:sp>
        <p:cxnSp>
          <p:nvCxnSpPr>
            <p:cNvPr id="230" name="Google Shape;230;p31"/>
            <p:cNvCxnSpPr>
              <a:cxnSpLocks/>
              <a:stCxn id="220" idx="2"/>
              <a:endCxn id="229" idx="3"/>
            </p:cNvCxnSpPr>
            <p:nvPr/>
          </p:nvCxnSpPr>
          <p:spPr>
            <a:xfrm rot="5400000">
              <a:off x="6981192" y="3358326"/>
              <a:ext cx="1931769" cy="708330"/>
            </a:xfrm>
            <a:prstGeom prst="bentConnector2">
              <a:avLst/>
            </a:prstGeom>
            <a:noFill/>
            <a:ln w="9525" cap="flat" cmpd="sng">
              <a:solidFill>
                <a:srgbClr val="5C3DA4"/>
              </a:solidFill>
              <a:prstDash val="dash"/>
              <a:round/>
              <a:headEnd type="diamond" w="med" len="med"/>
              <a:tailEnd type="diamond" w="med" len="med"/>
            </a:ln>
          </p:spPr>
        </p:cxnSp>
      </p:grp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954283" y="1639947"/>
            <a:ext cx="5213874" cy="865031"/>
          </a:xfrm>
        </p:spPr>
        <p:txBody>
          <a:bodyPr/>
          <a:lstStyle/>
          <a:p>
            <a:pPr marL="139700" indent="0">
              <a:buClr>
                <a:schemeClr val="accent2">
                  <a:lumMod val="75000"/>
                </a:schemeClr>
              </a:buClr>
            </a:pPr>
            <a:r>
              <a:rPr lang="ru-RU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Максимова Мария Павловна</a:t>
            </a:r>
          </a:p>
          <a:p>
            <a:pPr marL="139700" indent="0">
              <a:buClr>
                <a:schemeClr val="accent2">
                  <a:lumMod val="75000"/>
                </a:schemeClr>
              </a:buClr>
            </a:pPr>
            <a:r>
              <a:rPr lang="en-US" sz="2000" dirty="0"/>
              <a:t>E-mail</a:t>
            </a:r>
            <a:r>
              <a:rPr lang="ru-RU" sz="2000" dirty="0"/>
              <a:t>: mariamaximova463@gmail.com</a:t>
            </a:r>
          </a:p>
          <a:p>
            <a:pPr marL="139700" indent="0">
              <a:buClr>
                <a:schemeClr val="accent2">
                  <a:lumMod val="75000"/>
                </a:schemeClr>
              </a:buClr>
            </a:pPr>
            <a:endParaRPr lang="ru-RU" sz="2000" b="1" dirty="0">
              <a:solidFill>
                <a:schemeClr val="tx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42" name="Google Shape;10265;p72"/>
          <p:cNvGrpSpPr/>
          <p:nvPr/>
        </p:nvGrpSpPr>
        <p:grpSpPr>
          <a:xfrm>
            <a:off x="646730" y="1757826"/>
            <a:ext cx="324754" cy="411865"/>
            <a:chOff x="6703732" y="3346936"/>
            <a:chExt cx="264813" cy="352693"/>
          </a:xfrm>
          <a:solidFill>
            <a:schemeClr val="accent2">
              <a:lumMod val="75000"/>
            </a:schemeClr>
          </a:solidFill>
        </p:grpSpPr>
        <p:sp>
          <p:nvSpPr>
            <p:cNvPr id="43" name="Google Shape;10266;p72"/>
            <p:cNvSpPr/>
            <p:nvPr/>
          </p:nvSpPr>
          <p:spPr>
            <a:xfrm>
              <a:off x="6797283" y="3468777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267;p72"/>
            <p:cNvSpPr/>
            <p:nvPr/>
          </p:nvSpPr>
          <p:spPr>
            <a:xfrm>
              <a:off x="6863272" y="3468777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7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268;p72"/>
            <p:cNvSpPr/>
            <p:nvPr/>
          </p:nvSpPr>
          <p:spPr>
            <a:xfrm>
              <a:off x="6814231" y="3507712"/>
              <a:ext cx="43433" cy="15777"/>
            </a:xfrm>
            <a:custGeom>
              <a:avLst/>
              <a:gdLst/>
              <a:ahLst/>
              <a:cxnLst/>
              <a:rect l="l" t="t" r="r" b="b"/>
              <a:pathLst>
                <a:path w="1371" h="498" extrusionOk="0">
                  <a:moveTo>
                    <a:pt x="174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cubicBezTo>
                    <a:pt x="203" y="402"/>
                    <a:pt x="441" y="497"/>
                    <a:pt x="703" y="497"/>
                  </a:cubicBezTo>
                  <a:cubicBezTo>
                    <a:pt x="953" y="497"/>
                    <a:pt x="1192" y="402"/>
                    <a:pt x="1346" y="271"/>
                  </a:cubicBezTo>
                  <a:cubicBezTo>
                    <a:pt x="1370" y="212"/>
                    <a:pt x="1370" y="105"/>
                    <a:pt x="1311" y="45"/>
                  </a:cubicBezTo>
                  <a:cubicBezTo>
                    <a:pt x="1281" y="15"/>
                    <a:pt x="1242" y="0"/>
                    <a:pt x="1203" y="0"/>
                  </a:cubicBezTo>
                  <a:cubicBezTo>
                    <a:pt x="1165" y="0"/>
                    <a:pt x="1126" y="15"/>
                    <a:pt x="1096" y="45"/>
                  </a:cubicBezTo>
                  <a:cubicBezTo>
                    <a:pt x="1037" y="105"/>
                    <a:pt x="882" y="188"/>
                    <a:pt x="692" y="188"/>
                  </a:cubicBezTo>
                  <a:cubicBezTo>
                    <a:pt x="477" y="188"/>
                    <a:pt x="346" y="105"/>
                    <a:pt x="287" y="45"/>
                  </a:cubicBezTo>
                  <a:cubicBezTo>
                    <a:pt x="257" y="15"/>
                    <a:pt x="21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269;p72"/>
            <p:cNvSpPr/>
            <p:nvPr/>
          </p:nvSpPr>
          <p:spPr>
            <a:xfrm>
              <a:off x="6902143" y="3489876"/>
              <a:ext cx="32" cy="412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270;p72"/>
            <p:cNvSpPr/>
            <p:nvPr/>
          </p:nvSpPr>
          <p:spPr>
            <a:xfrm>
              <a:off x="6703732" y="3346936"/>
              <a:ext cx="264813" cy="352693"/>
            </a:xfrm>
            <a:custGeom>
              <a:avLst/>
              <a:gdLst/>
              <a:ahLst/>
              <a:cxnLst/>
              <a:rect l="l" t="t" r="r" b="b"/>
              <a:pathLst>
                <a:path w="8359" h="11133" extrusionOk="0">
                  <a:moveTo>
                    <a:pt x="4120" y="346"/>
                  </a:moveTo>
                  <a:cubicBezTo>
                    <a:pt x="5668" y="346"/>
                    <a:pt x="6918" y="1596"/>
                    <a:pt x="6918" y="3144"/>
                  </a:cubicBezTo>
                  <a:lnTo>
                    <a:pt x="6918" y="8081"/>
                  </a:lnTo>
                  <a:lnTo>
                    <a:pt x="6918" y="8081"/>
                  </a:lnTo>
                  <a:lnTo>
                    <a:pt x="6049" y="7787"/>
                  </a:lnTo>
                  <a:cubicBezTo>
                    <a:pt x="6037" y="7763"/>
                    <a:pt x="6037" y="7739"/>
                    <a:pt x="6013" y="7716"/>
                  </a:cubicBezTo>
                  <a:lnTo>
                    <a:pt x="5608" y="7311"/>
                  </a:lnTo>
                  <a:cubicBezTo>
                    <a:pt x="5537" y="7239"/>
                    <a:pt x="5442" y="7204"/>
                    <a:pt x="5358" y="7204"/>
                  </a:cubicBezTo>
                  <a:lnTo>
                    <a:pt x="5358" y="6608"/>
                  </a:lnTo>
                  <a:cubicBezTo>
                    <a:pt x="5727" y="6406"/>
                    <a:pt x="6037" y="6084"/>
                    <a:pt x="6251" y="5715"/>
                  </a:cubicBezTo>
                  <a:lnTo>
                    <a:pt x="6251" y="7299"/>
                  </a:lnTo>
                  <a:cubicBezTo>
                    <a:pt x="6251" y="7382"/>
                    <a:pt x="6323" y="7466"/>
                    <a:pt x="6406" y="7466"/>
                  </a:cubicBezTo>
                  <a:cubicBezTo>
                    <a:pt x="6501" y="7466"/>
                    <a:pt x="6573" y="7382"/>
                    <a:pt x="6573" y="7299"/>
                  </a:cubicBezTo>
                  <a:lnTo>
                    <a:pt x="6573" y="4144"/>
                  </a:lnTo>
                  <a:cubicBezTo>
                    <a:pt x="6573" y="3882"/>
                    <a:pt x="6394" y="3667"/>
                    <a:pt x="6144" y="3620"/>
                  </a:cubicBezTo>
                  <a:cubicBezTo>
                    <a:pt x="5858" y="3572"/>
                    <a:pt x="5108" y="3370"/>
                    <a:pt x="4418" y="2370"/>
                  </a:cubicBezTo>
                  <a:cubicBezTo>
                    <a:pt x="4358" y="2274"/>
                    <a:pt x="4251" y="2215"/>
                    <a:pt x="4132" y="2215"/>
                  </a:cubicBezTo>
                  <a:cubicBezTo>
                    <a:pt x="4025" y="2215"/>
                    <a:pt x="3918" y="2274"/>
                    <a:pt x="3846" y="2370"/>
                  </a:cubicBezTo>
                  <a:cubicBezTo>
                    <a:pt x="3739" y="2536"/>
                    <a:pt x="3608" y="2679"/>
                    <a:pt x="3477" y="2810"/>
                  </a:cubicBezTo>
                  <a:cubicBezTo>
                    <a:pt x="3418" y="2870"/>
                    <a:pt x="3418" y="2977"/>
                    <a:pt x="3489" y="3036"/>
                  </a:cubicBezTo>
                  <a:cubicBezTo>
                    <a:pt x="3517" y="3065"/>
                    <a:pt x="3557" y="3080"/>
                    <a:pt x="3596" y="3080"/>
                  </a:cubicBezTo>
                  <a:cubicBezTo>
                    <a:pt x="3640" y="3080"/>
                    <a:pt x="3684" y="3062"/>
                    <a:pt x="3715" y="3025"/>
                  </a:cubicBezTo>
                  <a:cubicBezTo>
                    <a:pt x="3858" y="2870"/>
                    <a:pt x="3977" y="2715"/>
                    <a:pt x="4120" y="2536"/>
                  </a:cubicBezTo>
                  <a:lnTo>
                    <a:pt x="4144" y="2536"/>
                  </a:lnTo>
                  <a:cubicBezTo>
                    <a:pt x="4299" y="2739"/>
                    <a:pt x="4537" y="3036"/>
                    <a:pt x="4846" y="3322"/>
                  </a:cubicBezTo>
                  <a:cubicBezTo>
                    <a:pt x="5227" y="3656"/>
                    <a:pt x="5644" y="3858"/>
                    <a:pt x="6085" y="3929"/>
                  </a:cubicBezTo>
                  <a:cubicBezTo>
                    <a:pt x="6168" y="3953"/>
                    <a:pt x="6227" y="4037"/>
                    <a:pt x="6227" y="4120"/>
                  </a:cubicBezTo>
                  <a:lnTo>
                    <a:pt x="6227" y="4501"/>
                  </a:lnTo>
                  <a:cubicBezTo>
                    <a:pt x="6227" y="5656"/>
                    <a:pt x="5287" y="6596"/>
                    <a:pt x="4132" y="6596"/>
                  </a:cubicBezTo>
                  <a:cubicBezTo>
                    <a:pt x="2965" y="6596"/>
                    <a:pt x="2036" y="5656"/>
                    <a:pt x="2036" y="4513"/>
                  </a:cubicBezTo>
                  <a:lnTo>
                    <a:pt x="2036" y="4144"/>
                  </a:lnTo>
                  <a:cubicBezTo>
                    <a:pt x="2036" y="4048"/>
                    <a:pt x="2096" y="3965"/>
                    <a:pt x="2179" y="3953"/>
                  </a:cubicBezTo>
                  <a:cubicBezTo>
                    <a:pt x="2525" y="3894"/>
                    <a:pt x="2846" y="3751"/>
                    <a:pt x="3179" y="3537"/>
                  </a:cubicBezTo>
                  <a:cubicBezTo>
                    <a:pt x="3251" y="3489"/>
                    <a:pt x="3263" y="3382"/>
                    <a:pt x="3227" y="3310"/>
                  </a:cubicBezTo>
                  <a:cubicBezTo>
                    <a:pt x="3196" y="3264"/>
                    <a:pt x="3141" y="3238"/>
                    <a:pt x="3086" y="3238"/>
                  </a:cubicBezTo>
                  <a:cubicBezTo>
                    <a:pt x="3056" y="3238"/>
                    <a:pt x="3026" y="3246"/>
                    <a:pt x="3001" y="3263"/>
                  </a:cubicBezTo>
                  <a:cubicBezTo>
                    <a:pt x="2715" y="3453"/>
                    <a:pt x="2429" y="3572"/>
                    <a:pt x="2132" y="3632"/>
                  </a:cubicBezTo>
                  <a:cubicBezTo>
                    <a:pt x="1894" y="3679"/>
                    <a:pt x="1703" y="3894"/>
                    <a:pt x="1703" y="4156"/>
                  </a:cubicBezTo>
                  <a:lnTo>
                    <a:pt x="1703" y="7311"/>
                  </a:lnTo>
                  <a:cubicBezTo>
                    <a:pt x="1703" y="7406"/>
                    <a:pt x="1774" y="7477"/>
                    <a:pt x="1870" y="7477"/>
                  </a:cubicBezTo>
                  <a:cubicBezTo>
                    <a:pt x="1953" y="7477"/>
                    <a:pt x="2036" y="7406"/>
                    <a:pt x="2036" y="7311"/>
                  </a:cubicBezTo>
                  <a:lnTo>
                    <a:pt x="2036" y="5739"/>
                  </a:lnTo>
                  <a:cubicBezTo>
                    <a:pt x="2239" y="6108"/>
                    <a:pt x="2548" y="6418"/>
                    <a:pt x="2929" y="6632"/>
                  </a:cubicBezTo>
                  <a:lnTo>
                    <a:pt x="2929" y="7227"/>
                  </a:lnTo>
                  <a:cubicBezTo>
                    <a:pt x="2834" y="7227"/>
                    <a:pt x="2751" y="7251"/>
                    <a:pt x="2667" y="7323"/>
                  </a:cubicBezTo>
                  <a:lnTo>
                    <a:pt x="2275" y="7728"/>
                  </a:lnTo>
                  <a:cubicBezTo>
                    <a:pt x="2251" y="7739"/>
                    <a:pt x="2239" y="7775"/>
                    <a:pt x="2227" y="7799"/>
                  </a:cubicBezTo>
                  <a:lnTo>
                    <a:pt x="1322" y="8120"/>
                  </a:lnTo>
                  <a:lnTo>
                    <a:pt x="1322" y="3144"/>
                  </a:lnTo>
                  <a:cubicBezTo>
                    <a:pt x="1322" y="1596"/>
                    <a:pt x="2572" y="346"/>
                    <a:pt x="4120" y="346"/>
                  </a:cubicBezTo>
                  <a:close/>
                  <a:moveTo>
                    <a:pt x="5037" y="6787"/>
                  </a:moveTo>
                  <a:lnTo>
                    <a:pt x="5037" y="7418"/>
                  </a:lnTo>
                  <a:lnTo>
                    <a:pt x="4168" y="8299"/>
                  </a:lnTo>
                  <a:lnTo>
                    <a:pt x="3287" y="7418"/>
                  </a:lnTo>
                  <a:lnTo>
                    <a:pt x="3287" y="6787"/>
                  </a:lnTo>
                  <a:cubicBezTo>
                    <a:pt x="3548" y="6894"/>
                    <a:pt x="3846" y="6954"/>
                    <a:pt x="4168" y="6954"/>
                  </a:cubicBezTo>
                  <a:cubicBezTo>
                    <a:pt x="4477" y="6954"/>
                    <a:pt x="4775" y="6894"/>
                    <a:pt x="5037" y="6787"/>
                  </a:cubicBezTo>
                  <a:close/>
                  <a:moveTo>
                    <a:pt x="2953" y="7549"/>
                  </a:moveTo>
                  <a:lnTo>
                    <a:pt x="3929" y="8513"/>
                  </a:lnTo>
                  <a:lnTo>
                    <a:pt x="3191" y="9132"/>
                  </a:lnTo>
                  <a:lnTo>
                    <a:pt x="3167" y="9132"/>
                  </a:lnTo>
                  <a:lnTo>
                    <a:pt x="2620" y="7882"/>
                  </a:lnTo>
                  <a:lnTo>
                    <a:pt x="2941" y="7549"/>
                  </a:lnTo>
                  <a:close/>
                  <a:moveTo>
                    <a:pt x="5346" y="7561"/>
                  </a:moveTo>
                  <a:lnTo>
                    <a:pt x="5680" y="7894"/>
                  </a:lnTo>
                  <a:lnTo>
                    <a:pt x="5644" y="7966"/>
                  </a:lnTo>
                  <a:cubicBezTo>
                    <a:pt x="5620" y="8061"/>
                    <a:pt x="5644" y="8144"/>
                    <a:pt x="5739" y="8168"/>
                  </a:cubicBezTo>
                  <a:cubicBezTo>
                    <a:pt x="5759" y="8178"/>
                    <a:pt x="5782" y="8183"/>
                    <a:pt x="5804" y="8183"/>
                  </a:cubicBezTo>
                  <a:cubicBezTo>
                    <a:pt x="5860" y="8183"/>
                    <a:pt x="5916" y="8155"/>
                    <a:pt x="5942" y="8120"/>
                  </a:cubicBezTo>
                  <a:lnTo>
                    <a:pt x="6180" y="8192"/>
                  </a:lnTo>
                  <a:lnTo>
                    <a:pt x="6168" y="8359"/>
                  </a:lnTo>
                  <a:cubicBezTo>
                    <a:pt x="6037" y="9347"/>
                    <a:pt x="5180" y="10109"/>
                    <a:pt x="4168" y="10109"/>
                  </a:cubicBezTo>
                  <a:cubicBezTo>
                    <a:pt x="3156" y="10109"/>
                    <a:pt x="2286" y="9347"/>
                    <a:pt x="2155" y="8359"/>
                  </a:cubicBezTo>
                  <a:lnTo>
                    <a:pt x="2120" y="8168"/>
                  </a:lnTo>
                  <a:lnTo>
                    <a:pt x="2346" y="8097"/>
                  </a:lnTo>
                  <a:lnTo>
                    <a:pt x="2870" y="9263"/>
                  </a:lnTo>
                  <a:cubicBezTo>
                    <a:pt x="2917" y="9359"/>
                    <a:pt x="3001" y="9418"/>
                    <a:pt x="3108" y="9454"/>
                  </a:cubicBezTo>
                  <a:cubicBezTo>
                    <a:pt x="3132" y="9454"/>
                    <a:pt x="3156" y="9466"/>
                    <a:pt x="3179" y="9466"/>
                  </a:cubicBezTo>
                  <a:cubicBezTo>
                    <a:pt x="3251" y="9466"/>
                    <a:pt x="3334" y="9442"/>
                    <a:pt x="3394" y="9394"/>
                  </a:cubicBezTo>
                  <a:lnTo>
                    <a:pt x="4144" y="8751"/>
                  </a:lnTo>
                  <a:lnTo>
                    <a:pt x="4906" y="9394"/>
                  </a:lnTo>
                  <a:cubicBezTo>
                    <a:pt x="4965" y="9442"/>
                    <a:pt x="5037" y="9466"/>
                    <a:pt x="5120" y="9466"/>
                  </a:cubicBezTo>
                  <a:cubicBezTo>
                    <a:pt x="5144" y="9466"/>
                    <a:pt x="5156" y="9466"/>
                    <a:pt x="5192" y="9454"/>
                  </a:cubicBezTo>
                  <a:cubicBezTo>
                    <a:pt x="5299" y="9418"/>
                    <a:pt x="5382" y="9359"/>
                    <a:pt x="5430" y="9263"/>
                  </a:cubicBezTo>
                  <a:lnTo>
                    <a:pt x="5680" y="8704"/>
                  </a:lnTo>
                  <a:cubicBezTo>
                    <a:pt x="5715" y="8620"/>
                    <a:pt x="5680" y="8525"/>
                    <a:pt x="5596" y="8501"/>
                  </a:cubicBezTo>
                  <a:cubicBezTo>
                    <a:pt x="5571" y="8492"/>
                    <a:pt x="5547" y="8488"/>
                    <a:pt x="5525" y="8488"/>
                  </a:cubicBezTo>
                  <a:cubicBezTo>
                    <a:pt x="5461" y="8488"/>
                    <a:pt x="5408" y="8523"/>
                    <a:pt x="5382" y="8585"/>
                  </a:cubicBezTo>
                  <a:lnTo>
                    <a:pt x="5132" y="9144"/>
                  </a:lnTo>
                  <a:lnTo>
                    <a:pt x="5096" y="9144"/>
                  </a:lnTo>
                  <a:lnTo>
                    <a:pt x="4370" y="8525"/>
                  </a:lnTo>
                  <a:lnTo>
                    <a:pt x="5334" y="7561"/>
                  </a:lnTo>
                  <a:close/>
                  <a:moveTo>
                    <a:pt x="4168" y="0"/>
                  </a:moveTo>
                  <a:cubicBezTo>
                    <a:pt x="2441" y="0"/>
                    <a:pt x="1036" y="1405"/>
                    <a:pt x="1036" y="3132"/>
                  </a:cubicBezTo>
                  <a:lnTo>
                    <a:pt x="1036" y="8216"/>
                  </a:lnTo>
                  <a:lnTo>
                    <a:pt x="798" y="8311"/>
                  </a:lnTo>
                  <a:cubicBezTo>
                    <a:pt x="322" y="8478"/>
                    <a:pt x="0" y="8930"/>
                    <a:pt x="0" y="9454"/>
                  </a:cubicBezTo>
                  <a:lnTo>
                    <a:pt x="0" y="10978"/>
                  </a:lnTo>
                  <a:cubicBezTo>
                    <a:pt x="0" y="11061"/>
                    <a:pt x="72" y="11133"/>
                    <a:pt x="155" y="11133"/>
                  </a:cubicBezTo>
                  <a:cubicBezTo>
                    <a:pt x="250" y="11133"/>
                    <a:pt x="322" y="11061"/>
                    <a:pt x="322" y="10978"/>
                  </a:cubicBezTo>
                  <a:lnTo>
                    <a:pt x="322" y="9454"/>
                  </a:lnTo>
                  <a:cubicBezTo>
                    <a:pt x="322" y="9347"/>
                    <a:pt x="334" y="9252"/>
                    <a:pt x="381" y="9144"/>
                  </a:cubicBezTo>
                  <a:lnTo>
                    <a:pt x="1203" y="9847"/>
                  </a:lnTo>
                  <a:cubicBezTo>
                    <a:pt x="1322" y="9942"/>
                    <a:pt x="1393" y="10097"/>
                    <a:pt x="1393" y="10240"/>
                  </a:cubicBezTo>
                  <a:lnTo>
                    <a:pt x="1393" y="10978"/>
                  </a:lnTo>
                  <a:cubicBezTo>
                    <a:pt x="1393" y="11061"/>
                    <a:pt x="1465" y="11133"/>
                    <a:pt x="1560" y="11133"/>
                  </a:cubicBezTo>
                  <a:cubicBezTo>
                    <a:pt x="1643" y="11133"/>
                    <a:pt x="1715" y="11061"/>
                    <a:pt x="1715" y="10978"/>
                  </a:cubicBezTo>
                  <a:lnTo>
                    <a:pt x="1715" y="10240"/>
                  </a:lnTo>
                  <a:cubicBezTo>
                    <a:pt x="1715" y="9990"/>
                    <a:pt x="1620" y="9752"/>
                    <a:pt x="1417" y="9585"/>
                  </a:cubicBezTo>
                  <a:lnTo>
                    <a:pt x="560" y="8847"/>
                  </a:lnTo>
                  <a:cubicBezTo>
                    <a:pt x="643" y="8740"/>
                    <a:pt x="786" y="8656"/>
                    <a:pt x="917" y="8609"/>
                  </a:cubicBezTo>
                  <a:lnTo>
                    <a:pt x="1822" y="8275"/>
                  </a:lnTo>
                  <a:lnTo>
                    <a:pt x="1834" y="8382"/>
                  </a:lnTo>
                  <a:cubicBezTo>
                    <a:pt x="1917" y="8954"/>
                    <a:pt x="2191" y="9466"/>
                    <a:pt x="2632" y="9847"/>
                  </a:cubicBezTo>
                  <a:cubicBezTo>
                    <a:pt x="3060" y="10216"/>
                    <a:pt x="3608" y="10418"/>
                    <a:pt x="4180" y="10418"/>
                  </a:cubicBezTo>
                  <a:cubicBezTo>
                    <a:pt x="4739" y="10418"/>
                    <a:pt x="5287" y="10216"/>
                    <a:pt x="5727" y="9847"/>
                  </a:cubicBezTo>
                  <a:cubicBezTo>
                    <a:pt x="6156" y="9466"/>
                    <a:pt x="6430" y="8954"/>
                    <a:pt x="6513" y="8382"/>
                  </a:cubicBezTo>
                  <a:lnTo>
                    <a:pt x="6525" y="8275"/>
                  </a:lnTo>
                  <a:lnTo>
                    <a:pt x="7430" y="8609"/>
                  </a:lnTo>
                  <a:cubicBezTo>
                    <a:pt x="7573" y="8656"/>
                    <a:pt x="7704" y="8740"/>
                    <a:pt x="7787" y="8847"/>
                  </a:cubicBezTo>
                  <a:lnTo>
                    <a:pt x="6930" y="9585"/>
                  </a:lnTo>
                  <a:cubicBezTo>
                    <a:pt x="6739" y="9752"/>
                    <a:pt x="6632" y="9990"/>
                    <a:pt x="6632" y="10240"/>
                  </a:cubicBezTo>
                  <a:lnTo>
                    <a:pt x="6632" y="10978"/>
                  </a:lnTo>
                  <a:cubicBezTo>
                    <a:pt x="6632" y="11061"/>
                    <a:pt x="6704" y="11133"/>
                    <a:pt x="6799" y="11133"/>
                  </a:cubicBezTo>
                  <a:cubicBezTo>
                    <a:pt x="6882" y="11133"/>
                    <a:pt x="6954" y="11061"/>
                    <a:pt x="6954" y="10978"/>
                  </a:cubicBezTo>
                  <a:lnTo>
                    <a:pt x="6954" y="10240"/>
                  </a:lnTo>
                  <a:cubicBezTo>
                    <a:pt x="6954" y="10097"/>
                    <a:pt x="7037" y="9942"/>
                    <a:pt x="7156" y="9847"/>
                  </a:cubicBezTo>
                  <a:lnTo>
                    <a:pt x="7966" y="9144"/>
                  </a:lnTo>
                  <a:cubicBezTo>
                    <a:pt x="8001" y="9252"/>
                    <a:pt x="8025" y="9347"/>
                    <a:pt x="8025" y="9454"/>
                  </a:cubicBezTo>
                  <a:lnTo>
                    <a:pt x="8025" y="10978"/>
                  </a:lnTo>
                  <a:cubicBezTo>
                    <a:pt x="8025" y="11061"/>
                    <a:pt x="8109" y="11133"/>
                    <a:pt x="8192" y="11133"/>
                  </a:cubicBezTo>
                  <a:cubicBezTo>
                    <a:pt x="8287" y="11133"/>
                    <a:pt x="8359" y="11061"/>
                    <a:pt x="8359" y="10978"/>
                  </a:cubicBezTo>
                  <a:lnTo>
                    <a:pt x="8359" y="9454"/>
                  </a:lnTo>
                  <a:cubicBezTo>
                    <a:pt x="8335" y="8930"/>
                    <a:pt x="8001" y="8478"/>
                    <a:pt x="7525" y="8311"/>
                  </a:cubicBezTo>
                  <a:lnTo>
                    <a:pt x="7287" y="8216"/>
                  </a:lnTo>
                  <a:lnTo>
                    <a:pt x="7287" y="3132"/>
                  </a:lnTo>
                  <a:cubicBezTo>
                    <a:pt x="7287" y="1405"/>
                    <a:pt x="5894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10265;p72"/>
          <p:cNvGrpSpPr/>
          <p:nvPr/>
        </p:nvGrpSpPr>
        <p:grpSpPr>
          <a:xfrm>
            <a:off x="659745" y="2645300"/>
            <a:ext cx="324754" cy="411865"/>
            <a:chOff x="6703732" y="3346936"/>
            <a:chExt cx="264813" cy="352693"/>
          </a:xfrm>
          <a:solidFill>
            <a:schemeClr val="accent2">
              <a:lumMod val="75000"/>
            </a:schemeClr>
          </a:solidFill>
        </p:grpSpPr>
        <p:sp>
          <p:nvSpPr>
            <p:cNvPr id="61" name="Google Shape;10266;p72"/>
            <p:cNvSpPr/>
            <p:nvPr/>
          </p:nvSpPr>
          <p:spPr>
            <a:xfrm>
              <a:off x="6797283" y="3468777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267;p72"/>
            <p:cNvSpPr/>
            <p:nvPr/>
          </p:nvSpPr>
          <p:spPr>
            <a:xfrm>
              <a:off x="6863272" y="3468777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7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268;p72"/>
            <p:cNvSpPr/>
            <p:nvPr/>
          </p:nvSpPr>
          <p:spPr>
            <a:xfrm>
              <a:off x="6814231" y="3507712"/>
              <a:ext cx="43433" cy="15777"/>
            </a:xfrm>
            <a:custGeom>
              <a:avLst/>
              <a:gdLst/>
              <a:ahLst/>
              <a:cxnLst/>
              <a:rect l="l" t="t" r="r" b="b"/>
              <a:pathLst>
                <a:path w="1371" h="498" extrusionOk="0">
                  <a:moveTo>
                    <a:pt x="174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cubicBezTo>
                    <a:pt x="203" y="402"/>
                    <a:pt x="441" y="497"/>
                    <a:pt x="703" y="497"/>
                  </a:cubicBezTo>
                  <a:cubicBezTo>
                    <a:pt x="953" y="497"/>
                    <a:pt x="1192" y="402"/>
                    <a:pt x="1346" y="271"/>
                  </a:cubicBezTo>
                  <a:cubicBezTo>
                    <a:pt x="1370" y="212"/>
                    <a:pt x="1370" y="105"/>
                    <a:pt x="1311" y="45"/>
                  </a:cubicBezTo>
                  <a:cubicBezTo>
                    <a:pt x="1281" y="15"/>
                    <a:pt x="1242" y="0"/>
                    <a:pt x="1203" y="0"/>
                  </a:cubicBezTo>
                  <a:cubicBezTo>
                    <a:pt x="1165" y="0"/>
                    <a:pt x="1126" y="15"/>
                    <a:pt x="1096" y="45"/>
                  </a:cubicBezTo>
                  <a:cubicBezTo>
                    <a:pt x="1037" y="105"/>
                    <a:pt x="882" y="188"/>
                    <a:pt x="692" y="188"/>
                  </a:cubicBezTo>
                  <a:cubicBezTo>
                    <a:pt x="477" y="188"/>
                    <a:pt x="346" y="105"/>
                    <a:pt x="287" y="45"/>
                  </a:cubicBezTo>
                  <a:cubicBezTo>
                    <a:pt x="257" y="15"/>
                    <a:pt x="21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269;p72"/>
            <p:cNvSpPr/>
            <p:nvPr/>
          </p:nvSpPr>
          <p:spPr>
            <a:xfrm>
              <a:off x="6902143" y="3489876"/>
              <a:ext cx="32" cy="412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270;p72"/>
            <p:cNvSpPr/>
            <p:nvPr/>
          </p:nvSpPr>
          <p:spPr>
            <a:xfrm>
              <a:off x="6703732" y="3346936"/>
              <a:ext cx="264813" cy="352693"/>
            </a:xfrm>
            <a:custGeom>
              <a:avLst/>
              <a:gdLst/>
              <a:ahLst/>
              <a:cxnLst/>
              <a:rect l="l" t="t" r="r" b="b"/>
              <a:pathLst>
                <a:path w="8359" h="11133" extrusionOk="0">
                  <a:moveTo>
                    <a:pt x="4120" y="346"/>
                  </a:moveTo>
                  <a:cubicBezTo>
                    <a:pt x="5668" y="346"/>
                    <a:pt x="6918" y="1596"/>
                    <a:pt x="6918" y="3144"/>
                  </a:cubicBezTo>
                  <a:lnTo>
                    <a:pt x="6918" y="8081"/>
                  </a:lnTo>
                  <a:lnTo>
                    <a:pt x="6918" y="8081"/>
                  </a:lnTo>
                  <a:lnTo>
                    <a:pt x="6049" y="7787"/>
                  </a:lnTo>
                  <a:cubicBezTo>
                    <a:pt x="6037" y="7763"/>
                    <a:pt x="6037" y="7739"/>
                    <a:pt x="6013" y="7716"/>
                  </a:cubicBezTo>
                  <a:lnTo>
                    <a:pt x="5608" y="7311"/>
                  </a:lnTo>
                  <a:cubicBezTo>
                    <a:pt x="5537" y="7239"/>
                    <a:pt x="5442" y="7204"/>
                    <a:pt x="5358" y="7204"/>
                  </a:cubicBezTo>
                  <a:lnTo>
                    <a:pt x="5358" y="6608"/>
                  </a:lnTo>
                  <a:cubicBezTo>
                    <a:pt x="5727" y="6406"/>
                    <a:pt x="6037" y="6084"/>
                    <a:pt x="6251" y="5715"/>
                  </a:cubicBezTo>
                  <a:lnTo>
                    <a:pt x="6251" y="7299"/>
                  </a:lnTo>
                  <a:cubicBezTo>
                    <a:pt x="6251" y="7382"/>
                    <a:pt x="6323" y="7466"/>
                    <a:pt x="6406" y="7466"/>
                  </a:cubicBezTo>
                  <a:cubicBezTo>
                    <a:pt x="6501" y="7466"/>
                    <a:pt x="6573" y="7382"/>
                    <a:pt x="6573" y="7299"/>
                  </a:cubicBezTo>
                  <a:lnTo>
                    <a:pt x="6573" y="4144"/>
                  </a:lnTo>
                  <a:cubicBezTo>
                    <a:pt x="6573" y="3882"/>
                    <a:pt x="6394" y="3667"/>
                    <a:pt x="6144" y="3620"/>
                  </a:cubicBezTo>
                  <a:cubicBezTo>
                    <a:pt x="5858" y="3572"/>
                    <a:pt x="5108" y="3370"/>
                    <a:pt x="4418" y="2370"/>
                  </a:cubicBezTo>
                  <a:cubicBezTo>
                    <a:pt x="4358" y="2274"/>
                    <a:pt x="4251" y="2215"/>
                    <a:pt x="4132" y="2215"/>
                  </a:cubicBezTo>
                  <a:cubicBezTo>
                    <a:pt x="4025" y="2215"/>
                    <a:pt x="3918" y="2274"/>
                    <a:pt x="3846" y="2370"/>
                  </a:cubicBezTo>
                  <a:cubicBezTo>
                    <a:pt x="3739" y="2536"/>
                    <a:pt x="3608" y="2679"/>
                    <a:pt x="3477" y="2810"/>
                  </a:cubicBezTo>
                  <a:cubicBezTo>
                    <a:pt x="3418" y="2870"/>
                    <a:pt x="3418" y="2977"/>
                    <a:pt x="3489" y="3036"/>
                  </a:cubicBezTo>
                  <a:cubicBezTo>
                    <a:pt x="3517" y="3065"/>
                    <a:pt x="3557" y="3080"/>
                    <a:pt x="3596" y="3080"/>
                  </a:cubicBezTo>
                  <a:cubicBezTo>
                    <a:pt x="3640" y="3080"/>
                    <a:pt x="3684" y="3062"/>
                    <a:pt x="3715" y="3025"/>
                  </a:cubicBezTo>
                  <a:cubicBezTo>
                    <a:pt x="3858" y="2870"/>
                    <a:pt x="3977" y="2715"/>
                    <a:pt x="4120" y="2536"/>
                  </a:cubicBezTo>
                  <a:lnTo>
                    <a:pt x="4144" y="2536"/>
                  </a:lnTo>
                  <a:cubicBezTo>
                    <a:pt x="4299" y="2739"/>
                    <a:pt x="4537" y="3036"/>
                    <a:pt x="4846" y="3322"/>
                  </a:cubicBezTo>
                  <a:cubicBezTo>
                    <a:pt x="5227" y="3656"/>
                    <a:pt x="5644" y="3858"/>
                    <a:pt x="6085" y="3929"/>
                  </a:cubicBezTo>
                  <a:cubicBezTo>
                    <a:pt x="6168" y="3953"/>
                    <a:pt x="6227" y="4037"/>
                    <a:pt x="6227" y="4120"/>
                  </a:cubicBezTo>
                  <a:lnTo>
                    <a:pt x="6227" y="4501"/>
                  </a:lnTo>
                  <a:cubicBezTo>
                    <a:pt x="6227" y="5656"/>
                    <a:pt x="5287" y="6596"/>
                    <a:pt x="4132" y="6596"/>
                  </a:cubicBezTo>
                  <a:cubicBezTo>
                    <a:pt x="2965" y="6596"/>
                    <a:pt x="2036" y="5656"/>
                    <a:pt x="2036" y="4513"/>
                  </a:cubicBezTo>
                  <a:lnTo>
                    <a:pt x="2036" y="4144"/>
                  </a:lnTo>
                  <a:cubicBezTo>
                    <a:pt x="2036" y="4048"/>
                    <a:pt x="2096" y="3965"/>
                    <a:pt x="2179" y="3953"/>
                  </a:cubicBezTo>
                  <a:cubicBezTo>
                    <a:pt x="2525" y="3894"/>
                    <a:pt x="2846" y="3751"/>
                    <a:pt x="3179" y="3537"/>
                  </a:cubicBezTo>
                  <a:cubicBezTo>
                    <a:pt x="3251" y="3489"/>
                    <a:pt x="3263" y="3382"/>
                    <a:pt x="3227" y="3310"/>
                  </a:cubicBezTo>
                  <a:cubicBezTo>
                    <a:pt x="3196" y="3264"/>
                    <a:pt x="3141" y="3238"/>
                    <a:pt x="3086" y="3238"/>
                  </a:cubicBezTo>
                  <a:cubicBezTo>
                    <a:pt x="3056" y="3238"/>
                    <a:pt x="3026" y="3246"/>
                    <a:pt x="3001" y="3263"/>
                  </a:cubicBezTo>
                  <a:cubicBezTo>
                    <a:pt x="2715" y="3453"/>
                    <a:pt x="2429" y="3572"/>
                    <a:pt x="2132" y="3632"/>
                  </a:cubicBezTo>
                  <a:cubicBezTo>
                    <a:pt x="1894" y="3679"/>
                    <a:pt x="1703" y="3894"/>
                    <a:pt x="1703" y="4156"/>
                  </a:cubicBezTo>
                  <a:lnTo>
                    <a:pt x="1703" y="7311"/>
                  </a:lnTo>
                  <a:cubicBezTo>
                    <a:pt x="1703" y="7406"/>
                    <a:pt x="1774" y="7477"/>
                    <a:pt x="1870" y="7477"/>
                  </a:cubicBezTo>
                  <a:cubicBezTo>
                    <a:pt x="1953" y="7477"/>
                    <a:pt x="2036" y="7406"/>
                    <a:pt x="2036" y="7311"/>
                  </a:cubicBezTo>
                  <a:lnTo>
                    <a:pt x="2036" y="5739"/>
                  </a:lnTo>
                  <a:cubicBezTo>
                    <a:pt x="2239" y="6108"/>
                    <a:pt x="2548" y="6418"/>
                    <a:pt x="2929" y="6632"/>
                  </a:cubicBezTo>
                  <a:lnTo>
                    <a:pt x="2929" y="7227"/>
                  </a:lnTo>
                  <a:cubicBezTo>
                    <a:pt x="2834" y="7227"/>
                    <a:pt x="2751" y="7251"/>
                    <a:pt x="2667" y="7323"/>
                  </a:cubicBezTo>
                  <a:lnTo>
                    <a:pt x="2275" y="7728"/>
                  </a:lnTo>
                  <a:cubicBezTo>
                    <a:pt x="2251" y="7739"/>
                    <a:pt x="2239" y="7775"/>
                    <a:pt x="2227" y="7799"/>
                  </a:cubicBezTo>
                  <a:lnTo>
                    <a:pt x="1322" y="8120"/>
                  </a:lnTo>
                  <a:lnTo>
                    <a:pt x="1322" y="3144"/>
                  </a:lnTo>
                  <a:cubicBezTo>
                    <a:pt x="1322" y="1596"/>
                    <a:pt x="2572" y="346"/>
                    <a:pt x="4120" y="346"/>
                  </a:cubicBezTo>
                  <a:close/>
                  <a:moveTo>
                    <a:pt x="5037" y="6787"/>
                  </a:moveTo>
                  <a:lnTo>
                    <a:pt x="5037" y="7418"/>
                  </a:lnTo>
                  <a:lnTo>
                    <a:pt x="4168" y="8299"/>
                  </a:lnTo>
                  <a:lnTo>
                    <a:pt x="3287" y="7418"/>
                  </a:lnTo>
                  <a:lnTo>
                    <a:pt x="3287" y="6787"/>
                  </a:lnTo>
                  <a:cubicBezTo>
                    <a:pt x="3548" y="6894"/>
                    <a:pt x="3846" y="6954"/>
                    <a:pt x="4168" y="6954"/>
                  </a:cubicBezTo>
                  <a:cubicBezTo>
                    <a:pt x="4477" y="6954"/>
                    <a:pt x="4775" y="6894"/>
                    <a:pt x="5037" y="6787"/>
                  </a:cubicBezTo>
                  <a:close/>
                  <a:moveTo>
                    <a:pt x="2953" y="7549"/>
                  </a:moveTo>
                  <a:lnTo>
                    <a:pt x="3929" y="8513"/>
                  </a:lnTo>
                  <a:lnTo>
                    <a:pt x="3191" y="9132"/>
                  </a:lnTo>
                  <a:lnTo>
                    <a:pt x="3167" y="9132"/>
                  </a:lnTo>
                  <a:lnTo>
                    <a:pt x="2620" y="7882"/>
                  </a:lnTo>
                  <a:lnTo>
                    <a:pt x="2941" y="7549"/>
                  </a:lnTo>
                  <a:close/>
                  <a:moveTo>
                    <a:pt x="5346" y="7561"/>
                  </a:moveTo>
                  <a:lnTo>
                    <a:pt x="5680" y="7894"/>
                  </a:lnTo>
                  <a:lnTo>
                    <a:pt x="5644" y="7966"/>
                  </a:lnTo>
                  <a:cubicBezTo>
                    <a:pt x="5620" y="8061"/>
                    <a:pt x="5644" y="8144"/>
                    <a:pt x="5739" y="8168"/>
                  </a:cubicBezTo>
                  <a:cubicBezTo>
                    <a:pt x="5759" y="8178"/>
                    <a:pt x="5782" y="8183"/>
                    <a:pt x="5804" y="8183"/>
                  </a:cubicBezTo>
                  <a:cubicBezTo>
                    <a:pt x="5860" y="8183"/>
                    <a:pt x="5916" y="8155"/>
                    <a:pt x="5942" y="8120"/>
                  </a:cubicBezTo>
                  <a:lnTo>
                    <a:pt x="6180" y="8192"/>
                  </a:lnTo>
                  <a:lnTo>
                    <a:pt x="6168" y="8359"/>
                  </a:lnTo>
                  <a:cubicBezTo>
                    <a:pt x="6037" y="9347"/>
                    <a:pt x="5180" y="10109"/>
                    <a:pt x="4168" y="10109"/>
                  </a:cubicBezTo>
                  <a:cubicBezTo>
                    <a:pt x="3156" y="10109"/>
                    <a:pt x="2286" y="9347"/>
                    <a:pt x="2155" y="8359"/>
                  </a:cubicBezTo>
                  <a:lnTo>
                    <a:pt x="2120" y="8168"/>
                  </a:lnTo>
                  <a:lnTo>
                    <a:pt x="2346" y="8097"/>
                  </a:lnTo>
                  <a:lnTo>
                    <a:pt x="2870" y="9263"/>
                  </a:lnTo>
                  <a:cubicBezTo>
                    <a:pt x="2917" y="9359"/>
                    <a:pt x="3001" y="9418"/>
                    <a:pt x="3108" y="9454"/>
                  </a:cubicBezTo>
                  <a:cubicBezTo>
                    <a:pt x="3132" y="9454"/>
                    <a:pt x="3156" y="9466"/>
                    <a:pt x="3179" y="9466"/>
                  </a:cubicBezTo>
                  <a:cubicBezTo>
                    <a:pt x="3251" y="9466"/>
                    <a:pt x="3334" y="9442"/>
                    <a:pt x="3394" y="9394"/>
                  </a:cubicBezTo>
                  <a:lnTo>
                    <a:pt x="4144" y="8751"/>
                  </a:lnTo>
                  <a:lnTo>
                    <a:pt x="4906" y="9394"/>
                  </a:lnTo>
                  <a:cubicBezTo>
                    <a:pt x="4965" y="9442"/>
                    <a:pt x="5037" y="9466"/>
                    <a:pt x="5120" y="9466"/>
                  </a:cubicBezTo>
                  <a:cubicBezTo>
                    <a:pt x="5144" y="9466"/>
                    <a:pt x="5156" y="9466"/>
                    <a:pt x="5192" y="9454"/>
                  </a:cubicBezTo>
                  <a:cubicBezTo>
                    <a:pt x="5299" y="9418"/>
                    <a:pt x="5382" y="9359"/>
                    <a:pt x="5430" y="9263"/>
                  </a:cubicBezTo>
                  <a:lnTo>
                    <a:pt x="5680" y="8704"/>
                  </a:lnTo>
                  <a:cubicBezTo>
                    <a:pt x="5715" y="8620"/>
                    <a:pt x="5680" y="8525"/>
                    <a:pt x="5596" y="8501"/>
                  </a:cubicBezTo>
                  <a:cubicBezTo>
                    <a:pt x="5571" y="8492"/>
                    <a:pt x="5547" y="8488"/>
                    <a:pt x="5525" y="8488"/>
                  </a:cubicBezTo>
                  <a:cubicBezTo>
                    <a:pt x="5461" y="8488"/>
                    <a:pt x="5408" y="8523"/>
                    <a:pt x="5382" y="8585"/>
                  </a:cubicBezTo>
                  <a:lnTo>
                    <a:pt x="5132" y="9144"/>
                  </a:lnTo>
                  <a:lnTo>
                    <a:pt x="5096" y="9144"/>
                  </a:lnTo>
                  <a:lnTo>
                    <a:pt x="4370" y="8525"/>
                  </a:lnTo>
                  <a:lnTo>
                    <a:pt x="5334" y="7561"/>
                  </a:lnTo>
                  <a:close/>
                  <a:moveTo>
                    <a:pt x="4168" y="0"/>
                  </a:moveTo>
                  <a:cubicBezTo>
                    <a:pt x="2441" y="0"/>
                    <a:pt x="1036" y="1405"/>
                    <a:pt x="1036" y="3132"/>
                  </a:cubicBezTo>
                  <a:lnTo>
                    <a:pt x="1036" y="8216"/>
                  </a:lnTo>
                  <a:lnTo>
                    <a:pt x="798" y="8311"/>
                  </a:lnTo>
                  <a:cubicBezTo>
                    <a:pt x="322" y="8478"/>
                    <a:pt x="0" y="8930"/>
                    <a:pt x="0" y="9454"/>
                  </a:cubicBezTo>
                  <a:lnTo>
                    <a:pt x="0" y="10978"/>
                  </a:lnTo>
                  <a:cubicBezTo>
                    <a:pt x="0" y="11061"/>
                    <a:pt x="72" y="11133"/>
                    <a:pt x="155" y="11133"/>
                  </a:cubicBezTo>
                  <a:cubicBezTo>
                    <a:pt x="250" y="11133"/>
                    <a:pt x="322" y="11061"/>
                    <a:pt x="322" y="10978"/>
                  </a:cubicBezTo>
                  <a:lnTo>
                    <a:pt x="322" y="9454"/>
                  </a:lnTo>
                  <a:cubicBezTo>
                    <a:pt x="322" y="9347"/>
                    <a:pt x="334" y="9252"/>
                    <a:pt x="381" y="9144"/>
                  </a:cubicBezTo>
                  <a:lnTo>
                    <a:pt x="1203" y="9847"/>
                  </a:lnTo>
                  <a:cubicBezTo>
                    <a:pt x="1322" y="9942"/>
                    <a:pt x="1393" y="10097"/>
                    <a:pt x="1393" y="10240"/>
                  </a:cubicBezTo>
                  <a:lnTo>
                    <a:pt x="1393" y="10978"/>
                  </a:lnTo>
                  <a:cubicBezTo>
                    <a:pt x="1393" y="11061"/>
                    <a:pt x="1465" y="11133"/>
                    <a:pt x="1560" y="11133"/>
                  </a:cubicBezTo>
                  <a:cubicBezTo>
                    <a:pt x="1643" y="11133"/>
                    <a:pt x="1715" y="11061"/>
                    <a:pt x="1715" y="10978"/>
                  </a:cubicBezTo>
                  <a:lnTo>
                    <a:pt x="1715" y="10240"/>
                  </a:lnTo>
                  <a:cubicBezTo>
                    <a:pt x="1715" y="9990"/>
                    <a:pt x="1620" y="9752"/>
                    <a:pt x="1417" y="9585"/>
                  </a:cubicBezTo>
                  <a:lnTo>
                    <a:pt x="560" y="8847"/>
                  </a:lnTo>
                  <a:cubicBezTo>
                    <a:pt x="643" y="8740"/>
                    <a:pt x="786" y="8656"/>
                    <a:pt x="917" y="8609"/>
                  </a:cubicBezTo>
                  <a:lnTo>
                    <a:pt x="1822" y="8275"/>
                  </a:lnTo>
                  <a:lnTo>
                    <a:pt x="1834" y="8382"/>
                  </a:lnTo>
                  <a:cubicBezTo>
                    <a:pt x="1917" y="8954"/>
                    <a:pt x="2191" y="9466"/>
                    <a:pt x="2632" y="9847"/>
                  </a:cubicBezTo>
                  <a:cubicBezTo>
                    <a:pt x="3060" y="10216"/>
                    <a:pt x="3608" y="10418"/>
                    <a:pt x="4180" y="10418"/>
                  </a:cubicBezTo>
                  <a:cubicBezTo>
                    <a:pt x="4739" y="10418"/>
                    <a:pt x="5287" y="10216"/>
                    <a:pt x="5727" y="9847"/>
                  </a:cubicBezTo>
                  <a:cubicBezTo>
                    <a:pt x="6156" y="9466"/>
                    <a:pt x="6430" y="8954"/>
                    <a:pt x="6513" y="8382"/>
                  </a:cubicBezTo>
                  <a:lnTo>
                    <a:pt x="6525" y="8275"/>
                  </a:lnTo>
                  <a:lnTo>
                    <a:pt x="7430" y="8609"/>
                  </a:lnTo>
                  <a:cubicBezTo>
                    <a:pt x="7573" y="8656"/>
                    <a:pt x="7704" y="8740"/>
                    <a:pt x="7787" y="8847"/>
                  </a:cubicBezTo>
                  <a:lnTo>
                    <a:pt x="6930" y="9585"/>
                  </a:lnTo>
                  <a:cubicBezTo>
                    <a:pt x="6739" y="9752"/>
                    <a:pt x="6632" y="9990"/>
                    <a:pt x="6632" y="10240"/>
                  </a:cubicBezTo>
                  <a:lnTo>
                    <a:pt x="6632" y="10978"/>
                  </a:lnTo>
                  <a:cubicBezTo>
                    <a:pt x="6632" y="11061"/>
                    <a:pt x="6704" y="11133"/>
                    <a:pt x="6799" y="11133"/>
                  </a:cubicBezTo>
                  <a:cubicBezTo>
                    <a:pt x="6882" y="11133"/>
                    <a:pt x="6954" y="11061"/>
                    <a:pt x="6954" y="10978"/>
                  </a:cubicBezTo>
                  <a:lnTo>
                    <a:pt x="6954" y="10240"/>
                  </a:lnTo>
                  <a:cubicBezTo>
                    <a:pt x="6954" y="10097"/>
                    <a:pt x="7037" y="9942"/>
                    <a:pt x="7156" y="9847"/>
                  </a:cubicBezTo>
                  <a:lnTo>
                    <a:pt x="7966" y="9144"/>
                  </a:lnTo>
                  <a:cubicBezTo>
                    <a:pt x="8001" y="9252"/>
                    <a:pt x="8025" y="9347"/>
                    <a:pt x="8025" y="9454"/>
                  </a:cubicBezTo>
                  <a:lnTo>
                    <a:pt x="8025" y="10978"/>
                  </a:lnTo>
                  <a:cubicBezTo>
                    <a:pt x="8025" y="11061"/>
                    <a:pt x="8109" y="11133"/>
                    <a:pt x="8192" y="11133"/>
                  </a:cubicBezTo>
                  <a:cubicBezTo>
                    <a:pt x="8287" y="11133"/>
                    <a:pt x="8359" y="11061"/>
                    <a:pt x="8359" y="10978"/>
                  </a:cubicBezTo>
                  <a:lnTo>
                    <a:pt x="8359" y="9454"/>
                  </a:lnTo>
                  <a:cubicBezTo>
                    <a:pt x="8335" y="8930"/>
                    <a:pt x="8001" y="8478"/>
                    <a:pt x="7525" y="8311"/>
                  </a:cubicBezTo>
                  <a:lnTo>
                    <a:pt x="7287" y="8216"/>
                  </a:lnTo>
                  <a:lnTo>
                    <a:pt x="7287" y="3132"/>
                  </a:lnTo>
                  <a:cubicBezTo>
                    <a:pt x="7287" y="1405"/>
                    <a:pt x="5894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10265;p72"/>
          <p:cNvGrpSpPr/>
          <p:nvPr/>
        </p:nvGrpSpPr>
        <p:grpSpPr>
          <a:xfrm>
            <a:off x="646730" y="3549278"/>
            <a:ext cx="324754" cy="411865"/>
            <a:chOff x="6703732" y="3346936"/>
            <a:chExt cx="264813" cy="352693"/>
          </a:xfrm>
          <a:solidFill>
            <a:schemeClr val="accent2">
              <a:lumMod val="75000"/>
            </a:schemeClr>
          </a:solidFill>
        </p:grpSpPr>
        <p:sp>
          <p:nvSpPr>
            <p:cNvPr id="67" name="Google Shape;10266;p72"/>
            <p:cNvSpPr/>
            <p:nvPr/>
          </p:nvSpPr>
          <p:spPr>
            <a:xfrm>
              <a:off x="6797283" y="3468777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267;p72"/>
            <p:cNvSpPr/>
            <p:nvPr/>
          </p:nvSpPr>
          <p:spPr>
            <a:xfrm>
              <a:off x="6863272" y="3468777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7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268;p72"/>
            <p:cNvSpPr/>
            <p:nvPr/>
          </p:nvSpPr>
          <p:spPr>
            <a:xfrm>
              <a:off x="6814231" y="3507712"/>
              <a:ext cx="43433" cy="15777"/>
            </a:xfrm>
            <a:custGeom>
              <a:avLst/>
              <a:gdLst/>
              <a:ahLst/>
              <a:cxnLst/>
              <a:rect l="l" t="t" r="r" b="b"/>
              <a:pathLst>
                <a:path w="1371" h="498" extrusionOk="0">
                  <a:moveTo>
                    <a:pt x="174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cubicBezTo>
                    <a:pt x="203" y="402"/>
                    <a:pt x="441" y="497"/>
                    <a:pt x="703" y="497"/>
                  </a:cubicBezTo>
                  <a:cubicBezTo>
                    <a:pt x="953" y="497"/>
                    <a:pt x="1192" y="402"/>
                    <a:pt x="1346" y="271"/>
                  </a:cubicBezTo>
                  <a:cubicBezTo>
                    <a:pt x="1370" y="212"/>
                    <a:pt x="1370" y="105"/>
                    <a:pt x="1311" y="45"/>
                  </a:cubicBezTo>
                  <a:cubicBezTo>
                    <a:pt x="1281" y="15"/>
                    <a:pt x="1242" y="0"/>
                    <a:pt x="1203" y="0"/>
                  </a:cubicBezTo>
                  <a:cubicBezTo>
                    <a:pt x="1165" y="0"/>
                    <a:pt x="1126" y="15"/>
                    <a:pt x="1096" y="45"/>
                  </a:cubicBezTo>
                  <a:cubicBezTo>
                    <a:pt x="1037" y="105"/>
                    <a:pt x="882" y="188"/>
                    <a:pt x="692" y="188"/>
                  </a:cubicBezTo>
                  <a:cubicBezTo>
                    <a:pt x="477" y="188"/>
                    <a:pt x="346" y="105"/>
                    <a:pt x="287" y="45"/>
                  </a:cubicBezTo>
                  <a:cubicBezTo>
                    <a:pt x="257" y="15"/>
                    <a:pt x="21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269;p72"/>
            <p:cNvSpPr/>
            <p:nvPr/>
          </p:nvSpPr>
          <p:spPr>
            <a:xfrm>
              <a:off x="6902143" y="3489876"/>
              <a:ext cx="32" cy="412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270;p72"/>
            <p:cNvSpPr/>
            <p:nvPr/>
          </p:nvSpPr>
          <p:spPr>
            <a:xfrm>
              <a:off x="6703732" y="3346936"/>
              <a:ext cx="264813" cy="352693"/>
            </a:xfrm>
            <a:custGeom>
              <a:avLst/>
              <a:gdLst/>
              <a:ahLst/>
              <a:cxnLst/>
              <a:rect l="l" t="t" r="r" b="b"/>
              <a:pathLst>
                <a:path w="8359" h="11133" extrusionOk="0">
                  <a:moveTo>
                    <a:pt x="4120" y="346"/>
                  </a:moveTo>
                  <a:cubicBezTo>
                    <a:pt x="5668" y="346"/>
                    <a:pt x="6918" y="1596"/>
                    <a:pt x="6918" y="3144"/>
                  </a:cubicBezTo>
                  <a:lnTo>
                    <a:pt x="6918" y="8081"/>
                  </a:lnTo>
                  <a:lnTo>
                    <a:pt x="6918" y="8081"/>
                  </a:lnTo>
                  <a:lnTo>
                    <a:pt x="6049" y="7787"/>
                  </a:lnTo>
                  <a:cubicBezTo>
                    <a:pt x="6037" y="7763"/>
                    <a:pt x="6037" y="7739"/>
                    <a:pt x="6013" y="7716"/>
                  </a:cubicBezTo>
                  <a:lnTo>
                    <a:pt x="5608" y="7311"/>
                  </a:lnTo>
                  <a:cubicBezTo>
                    <a:pt x="5537" y="7239"/>
                    <a:pt x="5442" y="7204"/>
                    <a:pt x="5358" y="7204"/>
                  </a:cubicBezTo>
                  <a:lnTo>
                    <a:pt x="5358" y="6608"/>
                  </a:lnTo>
                  <a:cubicBezTo>
                    <a:pt x="5727" y="6406"/>
                    <a:pt x="6037" y="6084"/>
                    <a:pt x="6251" y="5715"/>
                  </a:cubicBezTo>
                  <a:lnTo>
                    <a:pt x="6251" y="7299"/>
                  </a:lnTo>
                  <a:cubicBezTo>
                    <a:pt x="6251" y="7382"/>
                    <a:pt x="6323" y="7466"/>
                    <a:pt x="6406" y="7466"/>
                  </a:cubicBezTo>
                  <a:cubicBezTo>
                    <a:pt x="6501" y="7466"/>
                    <a:pt x="6573" y="7382"/>
                    <a:pt x="6573" y="7299"/>
                  </a:cubicBezTo>
                  <a:lnTo>
                    <a:pt x="6573" y="4144"/>
                  </a:lnTo>
                  <a:cubicBezTo>
                    <a:pt x="6573" y="3882"/>
                    <a:pt x="6394" y="3667"/>
                    <a:pt x="6144" y="3620"/>
                  </a:cubicBezTo>
                  <a:cubicBezTo>
                    <a:pt x="5858" y="3572"/>
                    <a:pt x="5108" y="3370"/>
                    <a:pt x="4418" y="2370"/>
                  </a:cubicBezTo>
                  <a:cubicBezTo>
                    <a:pt x="4358" y="2274"/>
                    <a:pt x="4251" y="2215"/>
                    <a:pt x="4132" y="2215"/>
                  </a:cubicBezTo>
                  <a:cubicBezTo>
                    <a:pt x="4025" y="2215"/>
                    <a:pt x="3918" y="2274"/>
                    <a:pt x="3846" y="2370"/>
                  </a:cubicBezTo>
                  <a:cubicBezTo>
                    <a:pt x="3739" y="2536"/>
                    <a:pt x="3608" y="2679"/>
                    <a:pt x="3477" y="2810"/>
                  </a:cubicBezTo>
                  <a:cubicBezTo>
                    <a:pt x="3418" y="2870"/>
                    <a:pt x="3418" y="2977"/>
                    <a:pt x="3489" y="3036"/>
                  </a:cubicBezTo>
                  <a:cubicBezTo>
                    <a:pt x="3517" y="3065"/>
                    <a:pt x="3557" y="3080"/>
                    <a:pt x="3596" y="3080"/>
                  </a:cubicBezTo>
                  <a:cubicBezTo>
                    <a:pt x="3640" y="3080"/>
                    <a:pt x="3684" y="3062"/>
                    <a:pt x="3715" y="3025"/>
                  </a:cubicBezTo>
                  <a:cubicBezTo>
                    <a:pt x="3858" y="2870"/>
                    <a:pt x="3977" y="2715"/>
                    <a:pt x="4120" y="2536"/>
                  </a:cubicBezTo>
                  <a:lnTo>
                    <a:pt x="4144" y="2536"/>
                  </a:lnTo>
                  <a:cubicBezTo>
                    <a:pt x="4299" y="2739"/>
                    <a:pt x="4537" y="3036"/>
                    <a:pt x="4846" y="3322"/>
                  </a:cubicBezTo>
                  <a:cubicBezTo>
                    <a:pt x="5227" y="3656"/>
                    <a:pt x="5644" y="3858"/>
                    <a:pt x="6085" y="3929"/>
                  </a:cubicBezTo>
                  <a:cubicBezTo>
                    <a:pt x="6168" y="3953"/>
                    <a:pt x="6227" y="4037"/>
                    <a:pt x="6227" y="4120"/>
                  </a:cubicBezTo>
                  <a:lnTo>
                    <a:pt x="6227" y="4501"/>
                  </a:lnTo>
                  <a:cubicBezTo>
                    <a:pt x="6227" y="5656"/>
                    <a:pt x="5287" y="6596"/>
                    <a:pt x="4132" y="6596"/>
                  </a:cubicBezTo>
                  <a:cubicBezTo>
                    <a:pt x="2965" y="6596"/>
                    <a:pt x="2036" y="5656"/>
                    <a:pt x="2036" y="4513"/>
                  </a:cubicBezTo>
                  <a:lnTo>
                    <a:pt x="2036" y="4144"/>
                  </a:lnTo>
                  <a:cubicBezTo>
                    <a:pt x="2036" y="4048"/>
                    <a:pt x="2096" y="3965"/>
                    <a:pt x="2179" y="3953"/>
                  </a:cubicBezTo>
                  <a:cubicBezTo>
                    <a:pt x="2525" y="3894"/>
                    <a:pt x="2846" y="3751"/>
                    <a:pt x="3179" y="3537"/>
                  </a:cubicBezTo>
                  <a:cubicBezTo>
                    <a:pt x="3251" y="3489"/>
                    <a:pt x="3263" y="3382"/>
                    <a:pt x="3227" y="3310"/>
                  </a:cubicBezTo>
                  <a:cubicBezTo>
                    <a:pt x="3196" y="3264"/>
                    <a:pt x="3141" y="3238"/>
                    <a:pt x="3086" y="3238"/>
                  </a:cubicBezTo>
                  <a:cubicBezTo>
                    <a:pt x="3056" y="3238"/>
                    <a:pt x="3026" y="3246"/>
                    <a:pt x="3001" y="3263"/>
                  </a:cubicBezTo>
                  <a:cubicBezTo>
                    <a:pt x="2715" y="3453"/>
                    <a:pt x="2429" y="3572"/>
                    <a:pt x="2132" y="3632"/>
                  </a:cubicBezTo>
                  <a:cubicBezTo>
                    <a:pt x="1894" y="3679"/>
                    <a:pt x="1703" y="3894"/>
                    <a:pt x="1703" y="4156"/>
                  </a:cubicBezTo>
                  <a:lnTo>
                    <a:pt x="1703" y="7311"/>
                  </a:lnTo>
                  <a:cubicBezTo>
                    <a:pt x="1703" y="7406"/>
                    <a:pt x="1774" y="7477"/>
                    <a:pt x="1870" y="7477"/>
                  </a:cubicBezTo>
                  <a:cubicBezTo>
                    <a:pt x="1953" y="7477"/>
                    <a:pt x="2036" y="7406"/>
                    <a:pt x="2036" y="7311"/>
                  </a:cubicBezTo>
                  <a:lnTo>
                    <a:pt x="2036" y="5739"/>
                  </a:lnTo>
                  <a:cubicBezTo>
                    <a:pt x="2239" y="6108"/>
                    <a:pt x="2548" y="6418"/>
                    <a:pt x="2929" y="6632"/>
                  </a:cubicBezTo>
                  <a:lnTo>
                    <a:pt x="2929" y="7227"/>
                  </a:lnTo>
                  <a:cubicBezTo>
                    <a:pt x="2834" y="7227"/>
                    <a:pt x="2751" y="7251"/>
                    <a:pt x="2667" y="7323"/>
                  </a:cubicBezTo>
                  <a:lnTo>
                    <a:pt x="2275" y="7728"/>
                  </a:lnTo>
                  <a:cubicBezTo>
                    <a:pt x="2251" y="7739"/>
                    <a:pt x="2239" y="7775"/>
                    <a:pt x="2227" y="7799"/>
                  </a:cubicBezTo>
                  <a:lnTo>
                    <a:pt x="1322" y="8120"/>
                  </a:lnTo>
                  <a:lnTo>
                    <a:pt x="1322" y="3144"/>
                  </a:lnTo>
                  <a:cubicBezTo>
                    <a:pt x="1322" y="1596"/>
                    <a:pt x="2572" y="346"/>
                    <a:pt x="4120" y="346"/>
                  </a:cubicBezTo>
                  <a:close/>
                  <a:moveTo>
                    <a:pt x="5037" y="6787"/>
                  </a:moveTo>
                  <a:lnTo>
                    <a:pt x="5037" y="7418"/>
                  </a:lnTo>
                  <a:lnTo>
                    <a:pt x="4168" y="8299"/>
                  </a:lnTo>
                  <a:lnTo>
                    <a:pt x="3287" y="7418"/>
                  </a:lnTo>
                  <a:lnTo>
                    <a:pt x="3287" y="6787"/>
                  </a:lnTo>
                  <a:cubicBezTo>
                    <a:pt x="3548" y="6894"/>
                    <a:pt x="3846" y="6954"/>
                    <a:pt x="4168" y="6954"/>
                  </a:cubicBezTo>
                  <a:cubicBezTo>
                    <a:pt x="4477" y="6954"/>
                    <a:pt x="4775" y="6894"/>
                    <a:pt x="5037" y="6787"/>
                  </a:cubicBezTo>
                  <a:close/>
                  <a:moveTo>
                    <a:pt x="2953" y="7549"/>
                  </a:moveTo>
                  <a:lnTo>
                    <a:pt x="3929" y="8513"/>
                  </a:lnTo>
                  <a:lnTo>
                    <a:pt x="3191" y="9132"/>
                  </a:lnTo>
                  <a:lnTo>
                    <a:pt x="3167" y="9132"/>
                  </a:lnTo>
                  <a:lnTo>
                    <a:pt x="2620" y="7882"/>
                  </a:lnTo>
                  <a:lnTo>
                    <a:pt x="2941" y="7549"/>
                  </a:lnTo>
                  <a:close/>
                  <a:moveTo>
                    <a:pt x="5346" y="7561"/>
                  </a:moveTo>
                  <a:lnTo>
                    <a:pt x="5680" y="7894"/>
                  </a:lnTo>
                  <a:lnTo>
                    <a:pt x="5644" y="7966"/>
                  </a:lnTo>
                  <a:cubicBezTo>
                    <a:pt x="5620" y="8061"/>
                    <a:pt x="5644" y="8144"/>
                    <a:pt x="5739" y="8168"/>
                  </a:cubicBezTo>
                  <a:cubicBezTo>
                    <a:pt x="5759" y="8178"/>
                    <a:pt x="5782" y="8183"/>
                    <a:pt x="5804" y="8183"/>
                  </a:cubicBezTo>
                  <a:cubicBezTo>
                    <a:pt x="5860" y="8183"/>
                    <a:pt x="5916" y="8155"/>
                    <a:pt x="5942" y="8120"/>
                  </a:cubicBezTo>
                  <a:lnTo>
                    <a:pt x="6180" y="8192"/>
                  </a:lnTo>
                  <a:lnTo>
                    <a:pt x="6168" y="8359"/>
                  </a:lnTo>
                  <a:cubicBezTo>
                    <a:pt x="6037" y="9347"/>
                    <a:pt x="5180" y="10109"/>
                    <a:pt x="4168" y="10109"/>
                  </a:cubicBezTo>
                  <a:cubicBezTo>
                    <a:pt x="3156" y="10109"/>
                    <a:pt x="2286" y="9347"/>
                    <a:pt x="2155" y="8359"/>
                  </a:cubicBezTo>
                  <a:lnTo>
                    <a:pt x="2120" y="8168"/>
                  </a:lnTo>
                  <a:lnTo>
                    <a:pt x="2346" y="8097"/>
                  </a:lnTo>
                  <a:lnTo>
                    <a:pt x="2870" y="9263"/>
                  </a:lnTo>
                  <a:cubicBezTo>
                    <a:pt x="2917" y="9359"/>
                    <a:pt x="3001" y="9418"/>
                    <a:pt x="3108" y="9454"/>
                  </a:cubicBezTo>
                  <a:cubicBezTo>
                    <a:pt x="3132" y="9454"/>
                    <a:pt x="3156" y="9466"/>
                    <a:pt x="3179" y="9466"/>
                  </a:cubicBezTo>
                  <a:cubicBezTo>
                    <a:pt x="3251" y="9466"/>
                    <a:pt x="3334" y="9442"/>
                    <a:pt x="3394" y="9394"/>
                  </a:cubicBezTo>
                  <a:lnTo>
                    <a:pt x="4144" y="8751"/>
                  </a:lnTo>
                  <a:lnTo>
                    <a:pt x="4906" y="9394"/>
                  </a:lnTo>
                  <a:cubicBezTo>
                    <a:pt x="4965" y="9442"/>
                    <a:pt x="5037" y="9466"/>
                    <a:pt x="5120" y="9466"/>
                  </a:cubicBezTo>
                  <a:cubicBezTo>
                    <a:pt x="5144" y="9466"/>
                    <a:pt x="5156" y="9466"/>
                    <a:pt x="5192" y="9454"/>
                  </a:cubicBezTo>
                  <a:cubicBezTo>
                    <a:pt x="5299" y="9418"/>
                    <a:pt x="5382" y="9359"/>
                    <a:pt x="5430" y="9263"/>
                  </a:cubicBezTo>
                  <a:lnTo>
                    <a:pt x="5680" y="8704"/>
                  </a:lnTo>
                  <a:cubicBezTo>
                    <a:pt x="5715" y="8620"/>
                    <a:pt x="5680" y="8525"/>
                    <a:pt x="5596" y="8501"/>
                  </a:cubicBezTo>
                  <a:cubicBezTo>
                    <a:pt x="5571" y="8492"/>
                    <a:pt x="5547" y="8488"/>
                    <a:pt x="5525" y="8488"/>
                  </a:cubicBezTo>
                  <a:cubicBezTo>
                    <a:pt x="5461" y="8488"/>
                    <a:pt x="5408" y="8523"/>
                    <a:pt x="5382" y="8585"/>
                  </a:cubicBezTo>
                  <a:lnTo>
                    <a:pt x="5132" y="9144"/>
                  </a:lnTo>
                  <a:lnTo>
                    <a:pt x="5096" y="9144"/>
                  </a:lnTo>
                  <a:lnTo>
                    <a:pt x="4370" y="8525"/>
                  </a:lnTo>
                  <a:lnTo>
                    <a:pt x="5334" y="7561"/>
                  </a:lnTo>
                  <a:close/>
                  <a:moveTo>
                    <a:pt x="4168" y="0"/>
                  </a:moveTo>
                  <a:cubicBezTo>
                    <a:pt x="2441" y="0"/>
                    <a:pt x="1036" y="1405"/>
                    <a:pt x="1036" y="3132"/>
                  </a:cubicBezTo>
                  <a:lnTo>
                    <a:pt x="1036" y="8216"/>
                  </a:lnTo>
                  <a:lnTo>
                    <a:pt x="798" y="8311"/>
                  </a:lnTo>
                  <a:cubicBezTo>
                    <a:pt x="322" y="8478"/>
                    <a:pt x="0" y="8930"/>
                    <a:pt x="0" y="9454"/>
                  </a:cubicBezTo>
                  <a:lnTo>
                    <a:pt x="0" y="10978"/>
                  </a:lnTo>
                  <a:cubicBezTo>
                    <a:pt x="0" y="11061"/>
                    <a:pt x="72" y="11133"/>
                    <a:pt x="155" y="11133"/>
                  </a:cubicBezTo>
                  <a:cubicBezTo>
                    <a:pt x="250" y="11133"/>
                    <a:pt x="322" y="11061"/>
                    <a:pt x="322" y="10978"/>
                  </a:cubicBezTo>
                  <a:lnTo>
                    <a:pt x="322" y="9454"/>
                  </a:lnTo>
                  <a:cubicBezTo>
                    <a:pt x="322" y="9347"/>
                    <a:pt x="334" y="9252"/>
                    <a:pt x="381" y="9144"/>
                  </a:cubicBezTo>
                  <a:lnTo>
                    <a:pt x="1203" y="9847"/>
                  </a:lnTo>
                  <a:cubicBezTo>
                    <a:pt x="1322" y="9942"/>
                    <a:pt x="1393" y="10097"/>
                    <a:pt x="1393" y="10240"/>
                  </a:cubicBezTo>
                  <a:lnTo>
                    <a:pt x="1393" y="10978"/>
                  </a:lnTo>
                  <a:cubicBezTo>
                    <a:pt x="1393" y="11061"/>
                    <a:pt x="1465" y="11133"/>
                    <a:pt x="1560" y="11133"/>
                  </a:cubicBezTo>
                  <a:cubicBezTo>
                    <a:pt x="1643" y="11133"/>
                    <a:pt x="1715" y="11061"/>
                    <a:pt x="1715" y="10978"/>
                  </a:cubicBezTo>
                  <a:lnTo>
                    <a:pt x="1715" y="10240"/>
                  </a:lnTo>
                  <a:cubicBezTo>
                    <a:pt x="1715" y="9990"/>
                    <a:pt x="1620" y="9752"/>
                    <a:pt x="1417" y="9585"/>
                  </a:cubicBezTo>
                  <a:lnTo>
                    <a:pt x="560" y="8847"/>
                  </a:lnTo>
                  <a:cubicBezTo>
                    <a:pt x="643" y="8740"/>
                    <a:pt x="786" y="8656"/>
                    <a:pt x="917" y="8609"/>
                  </a:cubicBezTo>
                  <a:lnTo>
                    <a:pt x="1822" y="8275"/>
                  </a:lnTo>
                  <a:lnTo>
                    <a:pt x="1834" y="8382"/>
                  </a:lnTo>
                  <a:cubicBezTo>
                    <a:pt x="1917" y="8954"/>
                    <a:pt x="2191" y="9466"/>
                    <a:pt x="2632" y="9847"/>
                  </a:cubicBezTo>
                  <a:cubicBezTo>
                    <a:pt x="3060" y="10216"/>
                    <a:pt x="3608" y="10418"/>
                    <a:pt x="4180" y="10418"/>
                  </a:cubicBezTo>
                  <a:cubicBezTo>
                    <a:pt x="4739" y="10418"/>
                    <a:pt x="5287" y="10216"/>
                    <a:pt x="5727" y="9847"/>
                  </a:cubicBezTo>
                  <a:cubicBezTo>
                    <a:pt x="6156" y="9466"/>
                    <a:pt x="6430" y="8954"/>
                    <a:pt x="6513" y="8382"/>
                  </a:cubicBezTo>
                  <a:lnTo>
                    <a:pt x="6525" y="8275"/>
                  </a:lnTo>
                  <a:lnTo>
                    <a:pt x="7430" y="8609"/>
                  </a:lnTo>
                  <a:cubicBezTo>
                    <a:pt x="7573" y="8656"/>
                    <a:pt x="7704" y="8740"/>
                    <a:pt x="7787" y="8847"/>
                  </a:cubicBezTo>
                  <a:lnTo>
                    <a:pt x="6930" y="9585"/>
                  </a:lnTo>
                  <a:cubicBezTo>
                    <a:pt x="6739" y="9752"/>
                    <a:pt x="6632" y="9990"/>
                    <a:pt x="6632" y="10240"/>
                  </a:cubicBezTo>
                  <a:lnTo>
                    <a:pt x="6632" y="10978"/>
                  </a:lnTo>
                  <a:cubicBezTo>
                    <a:pt x="6632" y="11061"/>
                    <a:pt x="6704" y="11133"/>
                    <a:pt x="6799" y="11133"/>
                  </a:cubicBezTo>
                  <a:cubicBezTo>
                    <a:pt x="6882" y="11133"/>
                    <a:pt x="6954" y="11061"/>
                    <a:pt x="6954" y="10978"/>
                  </a:cubicBezTo>
                  <a:lnTo>
                    <a:pt x="6954" y="10240"/>
                  </a:lnTo>
                  <a:cubicBezTo>
                    <a:pt x="6954" y="10097"/>
                    <a:pt x="7037" y="9942"/>
                    <a:pt x="7156" y="9847"/>
                  </a:cubicBezTo>
                  <a:lnTo>
                    <a:pt x="7966" y="9144"/>
                  </a:lnTo>
                  <a:cubicBezTo>
                    <a:pt x="8001" y="9252"/>
                    <a:pt x="8025" y="9347"/>
                    <a:pt x="8025" y="9454"/>
                  </a:cubicBezTo>
                  <a:lnTo>
                    <a:pt x="8025" y="10978"/>
                  </a:lnTo>
                  <a:cubicBezTo>
                    <a:pt x="8025" y="11061"/>
                    <a:pt x="8109" y="11133"/>
                    <a:pt x="8192" y="11133"/>
                  </a:cubicBezTo>
                  <a:cubicBezTo>
                    <a:pt x="8287" y="11133"/>
                    <a:pt x="8359" y="11061"/>
                    <a:pt x="8359" y="10978"/>
                  </a:cubicBezTo>
                  <a:lnTo>
                    <a:pt x="8359" y="9454"/>
                  </a:lnTo>
                  <a:cubicBezTo>
                    <a:pt x="8335" y="8930"/>
                    <a:pt x="8001" y="8478"/>
                    <a:pt x="7525" y="8311"/>
                  </a:cubicBezTo>
                  <a:lnTo>
                    <a:pt x="7287" y="8216"/>
                  </a:lnTo>
                  <a:lnTo>
                    <a:pt x="7287" y="3132"/>
                  </a:lnTo>
                  <a:cubicBezTo>
                    <a:pt x="7287" y="1405"/>
                    <a:pt x="5894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959503" y="25823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9700" indent="0">
              <a:buClr>
                <a:schemeClr val="accent2">
                  <a:lumMod val="75000"/>
                </a:schemeClr>
              </a:buClr>
            </a:pPr>
            <a:r>
              <a:rPr lang="ru-RU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Назарова Анастасия Андреевна</a:t>
            </a:r>
          </a:p>
          <a:p>
            <a:pPr marL="139700" indent="0">
              <a:buClr>
                <a:schemeClr val="accent2">
                  <a:lumMod val="75000"/>
                </a:schemeClr>
              </a:buClr>
            </a:pPr>
            <a:r>
              <a:rPr lang="en-US" sz="2000" dirty="0">
                <a:solidFill>
                  <a:schemeClr val="dk2"/>
                </a:solidFill>
                <a:latin typeface="Roboto"/>
                <a:sym typeface="Roboto"/>
              </a:rPr>
              <a:t>E-mail</a:t>
            </a:r>
            <a:r>
              <a:rPr lang="ru-RU" sz="2000" dirty="0">
                <a:solidFill>
                  <a:schemeClr val="dk2"/>
                </a:solidFill>
                <a:latin typeface="Roboto"/>
                <a:sym typeface="Roboto"/>
              </a:rPr>
              <a:t>: diadema-n@mail.ru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743" y="3510255"/>
            <a:ext cx="41905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indent="0">
              <a:buClr>
                <a:schemeClr val="accent2">
                  <a:lumMod val="75000"/>
                </a:schemeClr>
              </a:buClr>
            </a:pPr>
            <a:r>
              <a:rPr lang="ru-RU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Пирумян Аида Пирумовна</a:t>
            </a:r>
          </a:p>
          <a:p>
            <a:pPr marL="139700">
              <a:buClr>
                <a:schemeClr val="accent2">
                  <a:lumMod val="75000"/>
                </a:schemeClr>
              </a:buClr>
            </a:pPr>
            <a:r>
              <a:rPr lang="en-US" sz="2000" dirty="0">
                <a:solidFill>
                  <a:schemeClr val="dk2"/>
                </a:solidFill>
                <a:latin typeface="Roboto"/>
              </a:rPr>
              <a:t>E-mail</a:t>
            </a:r>
            <a:r>
              <a:rPr lang="ru-RU" sz="2000" dirty="0">
                <a:solidFill>
                  <a:schemeClr val="dk2"/>
                </a:solidFill>
                <a:latin typeface="Roboto"/>
              </a:rPr>
              <a:t>: aida.pirumyan.03@mail.ru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675CBE-61C3-447F-8146-53CD28082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760" y="1959173"/>
            <a:ext cx="1827584" cy="17778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7FDC58-E08E-4224-B400-03D8B358A5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26136" y="1657118"/>
            <a:ext cx="523052" cy="523052"/>
          </a:xfrm>
          <a:prstGeom prst="rect">
            <a:avLst/>
          </a:prstGeom>
        </p:spPr>
      </p:pic>
      <p:pic>
        <p:nvPicPr>
          <p:cNvPr id="73" name="Рисунок 72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7B40709-C3B8-4605-A967-72D21638D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335" y="-10684"/>
            <a:ext cx="4647771" cy="169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mall Business Web Site Project Proposal by Slidesgo">
  <a:themeElements>
    <a:clrScheme name="Simple Light">
      <a:dk1>
        <a:srgbClr val="200E74"/>
      </a:dk1>
      <a:lt1>
        <a:srgbClr val="01539D"/>
      </a:lt1>
      <a:dk2>
        <a:srgbClr val="5C5C61"/>
      </a:dk2>
      <a:lt2>
        <a:srgbClr val="FFFFFF"/>
      </a:lt2>
      <a:accent1>
        <a:srgbClr val="5C3DA4"/>
      </a:accent1>
      <a:accent2>
        <a:srgbClr val="B24EBE"/>
      </a:accent2>
      <a:accent3>
        <a:srgbClr val="84B9FF"/>
      </a:accent3>
      <a:accent4>
        <a:srgbClr val="9A9AA0"/>
      </a:accent4>
      <a:accent5>
        <a:srgbClr val="ECECEC"/>
      </a:accent5>
      <a:accent6>
        <a:srgbClr val="DBDBDB"/>
      </a:accent6>
      <a:hlink>
        <a:srgbClr val="5C5C6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1406</Words>
  <Application>Microsoft Office PowerPoint</Application>
  <PresentationFormat>Экран (16:9)</PresentationFormat>
  <Paragraphs>348</Paragraphs>
  <Slides>22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Arial</vt:lpstr>
      <vt:lpstr>Bahnschrift</vt:lpstr>
      <vt:lpstr>Bebas Neue Cyrillic</vt:lpstr>
      <vt:lpstr>Bookman Old Style</vt:lpstr>
      <vt:lpstr>Calibri</vt:lpstr>
      <vt:lpstr>Roboto</vt:lpstr>
      <vt:lpstr>Roboto Condensed</vt:lpstr>
      <vt:lpstr>Times New Roman</vt:lpstr>
      <vt:lpstr>Wingdings</vt:lpstr>
      <vt:lpstr>Small Business Web Site Project Proposal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Slidesgo</vt:lpstr>
      <vt:lpstr>Презентация PowerPoint</vt:lpstr>
      <vt:lpstr>Описание продукта:</vt:lpstr>
      <vt:lpstr>Каналы продвижения и сбыта продукции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BUSINESS  WEBSITE PROJECT PROPOSAL</dc:title>
  <dc:creator>Tatyana</dc:creator>
  <cp:lastModifiedBy>Назарова Анастасия Андреевна</cp:lastModifiedBy>
  <cp:revision>131</cp:revision>
  <dcterms:modified xsi:type="dcterms:W3CDTF">2023-11-23T15:14:24Z</dcterms:modified>
</cp:coreProperties>
</file>