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6" r:id="rId7"/>
    <p:sldId id="262" r:id="rId8"/>
    <p:sldId id="281" r:id="rId9"/>
    <p:sldId id="279" r:id="rId10"/>
    <p:sldId id="274" r:id="rId11"/>
    <p:sldId id="275" r:id="rId12"/>
    <p:sldId id="280" r:id="rId13"/>
    <p:sldId id="265" r:id="rId14"/>
    <p:sldId id="269" r:id="rId15"/>
    <p:sldId id="270" r:id="rId16"/>
  </p:sldIdLst>
  <p:sldSz cx="15119350" cy="10691813"/>
  <p:notesSz cx="9928225" cy="1435735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06" autoAdjust="0"/>
    <p:restoredTop sz="94660"/>
  </p:normalViewPr>
  <p:slideViewPr>
    <p:cSldViewPr snapToGrid="0">
      <p:cViewPr varScale="1">
        <p:scale>
          <a:sx n="71" d="100"/>
          <a:sy n="71" d="100"/>
        </p:scale>
        <p:origin x="1914" y="8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2760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7821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3865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375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1783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6805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688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6444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2947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9248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3324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8700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61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283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map.org/ru/" TargetMode="External"/><Relationship Id="rId3" Type="http://schemas.openxmlformats.org/officeDocument/2006/relationships/image" Target="../media/image19.png"/><Relationship Id="rId7" Type="http://schemas.openxmlformats.org/officeDocument/2006/relationships/hyperlink" Target="https://www.who.int/dracunculiasis/eradication/healthmap/e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lmonology-russia.ru/informatsiya-po-covid-19/karta-rasprostraneniya-koronavirusa-v-rossii-i-mire/" TargetMode="External"/><Relationship Id="rId5" Type="http://schemas.openxmlformats.org/officeDocument/2006/relationships/hyperlink" Target="https://sevmiac.ru/medmap/" TargetMode="External"/><Relationship Id="rId10" Type="http://schemas.openxmlformats.org/officeDocument/2006/relationships/hyperlink" Target="https://a816-healthpsi.nyc.gov/NYCHealthMap" TargetMode="External"/><Relationship Id="rId4" Type="http://schemas.openxmlformats.org/officeDocument/2006/relationships/hyperlink" Target="https://roszdravnadzor.gov.ru/control/medorganizations" TargetMode="External"/><Relationship Id="rId9" Type="http://schemas.openxmlformats.org/officeDocument/2006/relationships/hyperlink" Target="http://www.healthdata.org/data-visualization/us-health-ma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hyperlink" Target="http://atlasmeda.tilda.ws/" TargetMode="External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gif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iyachan2807@gmail.com" TargetMode="External"/><Relationship Id="rId4" Type="http://schemas.openxmlformats.org/officeDocument/2006/relationships/hyperlink" Target="mailto:healthmap.rsue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681726" y="9612324"/>
            <a:ext cx="8650533" cy="61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https://pt.2035.university/project/razrabotka-intellektualnoj-sistemy-monitoringa-analiza-i-prognozirovania-pokazatelej-v-sfere-zdravoohranenia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</a:rPr>
              <a:t>Разработка интеллектуальной системы поддержки принятия управленческих решений в здравоохранении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dk1"/>
                </a:solidFill>
              </a:rPr>
              <a:t>Исследовательская разработка</a:t>
            </a:r>
            <a:endParaRPr i="1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808" y="4615496"/>
            <a:ext cx="4277450" cy="24060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436325" cy="314908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3169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Перед системой здравоохранения стоит амбициозная задача – </a:t>
            </a:r>
            <a:r>
              <a:rPr lang="ru-RU" sz="2500" b="1" dirty="0">
                <a:solidFill>
                  <a:schemeClr val="lt1"/>
                </a:solidFill>
              </a:rPr>
              <a:t>сокращение смертности</a:t>
            </a:r>
            <a:r>
              <a:rPr lang="ru-RU" sz="2500" dirty="0">
                <a:solidFill>
                  <a:schemeClr val="lt1"/>
                </a:solidFill>
              </a:rPr>
              <a:t>. Показатели заболеваемости и смертности моделируются в виде сложных эконометрических зависимостей: показатели системы здравоохранения зависят не только от состояния самой этой системы, но и от социально-экономических показателей развития конкретного территориального образования, образовательного уровня, экологической обстановки и т.д.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992700" y="5787511"/>
            <a:ext cx="13077863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>
                <a:latin typeface="+mn-lt"/>
              </a:rPr>
              <a:t>Наш пользователь в лице работника медицинской организации (главврача) или представителя органов исполнительной власти в сфере здравоохранения </a:t>
            </a:r>
            <a:r>
              <a:rPr lang="ru-RU" sz="2500" b="1" dirty="0">
                <a:solidFill>
                  <a:srgbClr val="7030A0"/>
                </a:solidFill>
                <a:latin typeface="+mn-lt"/>
              </a:rPr>
              <a:t>хочет</a:t>
            </a:r>
            <a:r>
              <a:rPr lang="ru-RU" sz="2500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500" b="1" dirty="0">
                <a:solidFill>
                  <a:srgbClr val="7030A0"/>
                </a:solidFill>
                <a:latin typeface="+mn-lt"/>
              </a:rPr>
              <a:t>проводить мониторинг целевых показателей</a:t>
            </a:r>
            <a:r>
              <a:rPr lang="ru-RU" sz="2500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500" dirty="0">
                <a:latin typeface="+mn-lt"/>
              </a:rPr>
              <a:t>в рамках нацпроектов и “майских” указов, но </a:t>
            </a:r>
            <a:r>
              <a:rPr lang="ru-RU" sz="2500" b="1" dirty="0">
                <a:latin typeface="+mn-lt"/>
              </a:rPr>
              <a:t>не может</a:t>
            </a:r>
            <a:r>
              <a:rPr lang="ru-RU" sz="2500" dirty="0">
                <a:latin typeface="+mn-lt"/>
              </a:rPr>
              <a:t>, потому что </a:t>
            </a:r>
          </a:p>
          <a:p>
            <a:r>
              <a:rPr lang="ru-RU" sz="2500" dirty="0">
                <a:latin typeface="+mn-lt"/>
              </a:rPr>
              <a:t>1) интересующие данные </a:t>
            </a:r>
            <a:r>
              <a:rPr lang="ru-RU" sz="2500" b="1" dirty="0">
                <a:solidFill>
                  <a:srgbClr val="7030A0"/>
                </a:solidFill>
                <a:latin typeface="+mn-lt"/>
              </a:rPr>
              <a:t>находятся в разных базах данных</a:t>
            </a:r>
            <a:r>
              <a:rPr lang="ru-RU" sz="2500" dirty="0">
                <a:latin typeface="+mn-lt"/>
              </a:rPr>
              <a:t>, часто ненаглядны,</a:t>
            </a:r>
          </a:p>
          <a:p>
            <a:r>
              <a:rPr lang="ru-RU" sz="2500" dirty="0">
                <a:latin typeface="+mn-lt"/>
              </a:rPr>
              <a:t>2) статистические </a:t>
            </a:r>
            <a:r>
              <a:rPr lang="ru-RU" sz="2500" b="1" dirty="0">
                <a:solidFill>
                  <a:srgbClr val="7030A0"/>
                </a:solidFill>
                <a:latin typeface="+mn-lt"/>
              </a:rPr>
              <a:t>данные</a:t>
            </a:r>
            <a:r>
              <a:rPr lang="ru-RU" sz="2500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500" dirty="0">
                <a:latin typeface="+mn-lt"/>
              </a:rPr>
              <a:t>предоставляются </a:t>
            </a:r>
            <a:r>
              <a:rPr lang="ru-RU" sz="2500" b="1" dirty="0">
                <a:solidFill>
                  <a:srgbClr val="7030A0"/>
                </a:solidFill>
                <a:latin typeface="+mn-lt"/>
              </a:rPr>
              <a:t>с временным лагом</a:t>
            </a:r>
          </a:p>
          <a:p>
            <a:r>
              <a:rPr lang="ru-RU" sz="2500" dirty="0">
                <a:latin typeface="+mn-lt"/>
              </a:rPr>
              <a:t>Существующие решения (ПО “Барс” и другие </a:t>
            </a:r>
            <a:r>
              <a:rPr lang="en-US" sz="2500" dirty="0" err="1">
                <a:latin typeface="+mn-lt"/>
              </a:rPr>
              <a:t>healthmap</a:t>
            </a:r>
            <a:r>
              <a:rPr lang="ru-RU" sz="2500" dirty="0">
                <a:latin typeface="+mn-lt"/>
              </a:rPr>
              <a:t>) редко комбинируют медицинские показатели и показатели социально-экономического развития, </a:t>
            </a:r>
            <a:r>
              <a:rPr lang="ru-RU" sz="2500" b="1" dirty="0">
                <a:solidFill>
                  <a:srgbClr val="7030A0"/>
                </a:solidFill>
                <a:latin typeface="+mn-lt"/>
              </a:rPr>
              <a:t>не позволяют строить прогнозы</a:t>
            </a:r>
            <a:r>
              <a:rPr lang="ru-RU" sz="2500" dirty="0">
                <a:latin typeface="+mn-lt"/>
              </a:rPr>
              <a:t> и не дают нужной визуализации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6"/>
            <a:ext cx="13898700" cy="578404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451088" cy="493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Наше решение будет представлять </a:t>
            </a:r>
            <a:r>
              <a:rPr lang="ru-RU" sz="2500" b="1" dirty="0">
                <a:solidFill>
                  <a:srgbClr val="FFC000"/>
                </a:solidFill>
              </a:rPr>
              <a:t>интерактивную систему</a:t>
            </a:r>
            <a:r>
              <a:rPr lang="ru-RU" sz="2500" dirty="0">
                <a:solidFill>
                  <a:schemeClr val="lt1"/>
                </a:solidFill>
              </a:rPr>
              <a:t> (в перспективе – </a:t>
            </a:r>
            <a:r>
              <a:rPr lang="ru-RU" sz="2500" b="1" dirty="0" err="1">
                <a:solidFill>
                  <a:schemeClr val="lt1"/>
                </a:solidFill>
              </a:rPr>
              <a:t>нейросеть</a:t>
            </a:r>
            <a:r>
              <a:rPr lang="ru-RU" sz="2500" dirty="0">
                <a:solidFill>
                  <a:schemeClr val="lt1"/>
                </a:solidFill>
              </a:rPr>
              <a:t>), которая будет наглядно отражать зависимости показателей по здравоохранению (заболеваемость, смертность, обеспеченность врачами и медицинским персоналом, койками и т.п.) от изменения показателей социально-экономического развития (численность населения, показатели сферы труда, уровня качества жизни, экологической обстановки и т.п.) в виде </a:t>
            </a:r>
            <a:r>
              <a:rPr lang="ru-RU" sz="2500" b="1" dirty="0" err="1">
                <a:solidFill>
                  <a:srgbClr val="FFC000"/>
                </a:solidFill>
              </a:rPr>
              <a:t>дашборда</a:t>
            </a:r>
            <a:r>
              <a:rPr lang="ru-RU" sz="2500" b="1" dirty="0">
                <a:solidFill>
                  <a:srgbClr val="FFC000"/>
                </a:solidFill>
              </a:rPr>
              <a:t> и интерактивной тепловой карты региона с фильтрами показателей</a:t>
            </a:r>
            <a:r>
              <a:rPr lang="ru-RU" sz="2500" dirty="0">
                <a:solidFill>
                  <a:srgbClr val="FFC000"/>
                </a:solidFill>
              </a:rPr>
              <a:t> </a:t>
            </a:r>
            <a:r>
              <a:rPr lang="ru-RU" sz="2500" dirty="0">
                <a:solidFill>
                  <a:schemeClr val="lt1"/>
                </a:solidFill>
              </a:rPr>
              <a:t>(в последствии – всех регионов Южного федерального округа, а затем и других).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Для того, чтобы решить проблему с временными лагами, неизбежно возникающими при обработке статистической информации, планируется создание прогнозных моделей</a:t>
            </a:r>
            <a:endParaRPr sz="25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7"/>
            <a:ext cx="13898700" cy="93212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95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Целевая аудитория проекта разбита на несколько сегментов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301198"/>
              </p:ext>
            </p:extLst>
          </p:nvPr>
        </p:nvGraphicFramePr>
        <p:xfrm>
          <a:off x="847534" y="3370320"/>
          <a:ext cx="13859066" cy="5212080"/>
        </p:xfrm>
        <a:graphic>
          <a:graphicData uri="http://schemas.openxmlformats.org/drawingml/2006/table">
            <a:tbl>
              <a:tblPr/>
              <a:tblGrid>
                <a:gridCol w="17882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205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50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9420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Основной </a:t>
                      </a:r>
                      <a:r>
                        <a:rPr lang="ru-RU" sz="2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стейкхолдер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Аналитическая часть: систематизация и сравнение показателей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Общая смертность в разрезе различных причин + фоновые показатели (возраст, средняя продолжительность жизни, структура населения)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Добавить эконометрические модели (корреляционные зависимости)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Визуализация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Муниципальные образования-лидеры и аутсайдеры в регионе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Система триггеров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Сегмент 1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Главные врачи медицинских организаций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Достижение целевых показателей “Майских” указов Президента РФ, инфографика о состоянии системы здравоохранения</a:t>
                      </a:r>
                      <a:endParaRPr lang="ru-RU" sz="160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Сегмент 2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Представители органов исполнительной власти, ответственные за принятие решений в сфере здравоохранения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Сегмент 3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Представители фармацевтических организаций и производителей медицинской техники и оборудования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Актуальная информация о заболеваемости в регионе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Сегмент 4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Работники научно-исследовательских организаций, ППС и студенты вузов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Доступная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инфографика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 состоянии системы здравоохранения в регионе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Сегмент 5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Жители регионов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Информация о медицинских организациях, аптеках (в том числе о наличии лекарств), магазинах медицинской техники, донорстве</a:t>
                      </a: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19593" y="3939411"/>
            <a:ext cx="1511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78489" y="1622637"/>
            <a:ext cx="13898700" cy="132226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Наши преимущества: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</a:rPr>
              <a:t>1) проект будет объединять ведомственные показатели и показатели социально-экономического развития, давать наглядную визуализацию и возможность строить прогноз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lt1"/>
                </a:solidFill>
                <a:sym typeface="Arial"/>
              </a:rPr>
              <a:t>2) масштабируемость проекта (постепенное добавление всех субъектов Российской Федерации)</a:t>
            </a:r>
            <a:endParaRPr sz="1800" b="1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82438"/>
              </p:ext>
            </p:extLst>
          </p:nvPr>
        </p:nvGraphicFramePr>
        <p:xfrm>
          <a:off x="790575" y="2967412"/>
          <a:ext cx="13886614" cy="7009850"/>
        </p:xfrm>
        <a:graphic>
          <a:graphicData uri="http://schemas.openxmlformats.org/drawingml/2006/table">
            <a:tbl>
              <a:tblPr/>
              <a:tblGrid>
                <a:gridCol w="2308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0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873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Наименование</a:t>
                      </a:r>
                      <a:endParaRPr lang="ru-RU" sz="1300" b="1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Организация</a:t>
                      </a:r>
                      <a:endParaRPr lang="ru-RU" sz="1300" b="1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Ссылка</a:t>
                      </a:r>
                      <a:endParaRPr lang="ru-RU" sz="1300" b="1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Возможности</a:t>
                      </a:r>
                      <a:endParaRPr lang="ru-RU" sz="1300" b="1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730">
                <a:tc gridSpan="4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Российские аналоги</a:t>
                      </a:r>
                      <a:endParaRPr lang="ru-RU" sz="1300" b="1" i="1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6724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МИАЦ РО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МИАЦ РО</a:t>
                      </a:r>
                      <a:endParaRPr lang="ru-RU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dirty="0">
                          <a:solidFill>
                            <a:srgbClr val="0563C1"/>
                          </a:solidFill>
                          <a:effectLst/>
                          <a:latin typeface="+mj-lt"/>
                        </a:rPr>
                        <a:t>http://miacrost.ru/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аккумуляция статистических данных по здравоохранению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070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Интерактивная карта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медорганизаций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России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Федеральная служба по надзору в сфере здравоохранения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4"/>
                        </a:rPr>
                        <a:t>https://roszdravnadzor.gov.ru/control/medorganizations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поиск организации, оказывающей определенные виды медицинских или фармацевтических услуг в регионах России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71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Интерактивная карта объектов здравоохранения (по субъектам)</a:t>
                      </a:r>
                      <a:endParaRPr lang="ru-RU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МИАЦ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5"/>
                        </a:rPr>
                        <a:t>https://sevmiac.ru/medmap/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Севастополь)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поиск медицинской организации, оказывающей определенные виды медицинских услуг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560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Карта распространения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коронавируса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в России и в мире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НИИ пульмонологии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6"/>
                        </a:rPr>
                        <a:t>https://pulmonology-russia.ru/informatsiya-po-covid-19/karta-rasprostraneniya-koronavirusa-v-rossii-i-mire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00" dirty="0">
                          <a:effectLst/>
                          <a:latin typeface="+mj-lt"/>
                        </a:rPr>
                        <a:t>распространение</a:t>
                      </a:r>
                      <a:r>
                        <a:rPr lang="ru-RU" sz="1300" baseline="0" dirty="0">
                          <a:effectLst/>
                          <a:latin typeface="+mj-lt"/>
                        </a:rPr>
                        <a:t> </a:t>
                      </a:r>
                      <a:r>
                        <a:rPr lang="ru-RU" sz="1300" baseline="0" dirty="0" err="1">
                          <a:effectLst/>
                          <a:latin typeface="+mj-lt"/>
                        </a:rPr>
                        <a:t>коронавируса</a:t>
                      </a:r>
                      <a:r>
                        <a:rPr lang="ru-RU" sz="130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300" dirty="0">
                          <a:effectLst/>
                          <a:latin typeface="+mj-lt"/>
                        </a:rPr>
                      </a:b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8730">
                <a:tc gridSpan="4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Зарубежные аналоги</a:t>
                      </a:r>
                      <a:endParaRPr lang="ru-RU" sz="1300" b="1" i="1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8702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Карта здоровья Всемирной организации здравоохранения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ВОЗ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7"/>
                        </a:rPr>
                        <a:t>https://www.who.int/dracunculiasis/eradication/healthmap/en/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позволяет рассматривать заболеваемость инфекционными и неинфекционными заболеваниями в мире в целом и по регионам мира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070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HealthMap (</a:t>
                      </a: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Карта здоровья)</a:t>
                      </a:r>
                      <a:endParaRPr lang="ru-RU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Harvard, Children Hospital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8"/>
                        </a:rPr>
                        <a:t>https://healthmap.org/ru/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карта распространения инфекционных заболеваний в мире,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парсит</a:t>
                      </a: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статьи из интернет-источников о вспышках заболеваний</a:t>
                      </a:r>
                      <a:endParaRPr lang="ru-RU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7469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US Health Map</a:t>
                      </a:r>
                      <a:endParaRPr lang="en-US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Institute for Health Metrics and Evaluation (IHME)</a:t>
                      </a:r>
                      <a:endParaRPr lang="en-US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9"/>
                        </a:rPr>
                        <a:t>http://www.healthdata.org/data-visualization/us-health-map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карта здравоохранения США, информация о заболеваемости инфекционными и неинфекционными заболеваниями, фильтрация по штатам, графствам, полу и возрастным группам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658645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NYC HealthMap</a:t>
                      </a:r>
                      <a:endParaRPr lang="en-US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New York City Government</a:t>
                      </a:r>
                      <a:endParaRPr lang="en-US" sz="130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sng" strike="noStrike" dirty="0">
                          <a:solidFill>
                            <a:srgbClr val="0563C1"/>
                          </a:solidFill>
                          <a:effectLst/>
                          <a:latin typeface="+mj-lt"/>
                          <a:hlinkClick r:id="rId10"/>
                        </a:rPr>
                        <a:t>https://a816-healthpsi.nyc.gov/NYCHealthMap</a:t>
                      </a:r>
                      <a:endParaRPr lang="en-US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карта заболеваемости инфекционными заболеваниями (СПИД, ВИЧ, гепатит, туберкулез и др.), предоставления определенных медицинских услуг, магазинов, предлагающих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экологичные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продукты, контрацептивы, услуги здравоохранения для ЛГБТ сообществ, учреждений по контролю рождаемости, размещения пунктов вакцинации (от гепатита, пневмококков и т.п.) в городе Нью-Йорк</a:t>
                      </a:r>
                      <a:endParaRPr lang="ru-RU" sz="1300" dirty="0">
                        <a:effectLst/>
                        <a:latin typeface="+mj-lt"/>
                      </a:endParaRPr>
                    </a:p>
                  </a:txBody>
                  <a:tcPr marL="45368" marR="45368" marT="45368" marB="4536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D4F225-3468-20EE-9035-E2CB2435CC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88" r="30936" b="6513"/>
          <a:stretch/>
        </p:blipFill>
        <p:spPr>
          <a:xfrm>
            <a:off x="-33621" y="2052454"/>
            <a:ext cx="6409780" cy="44061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08F1B2C-B360-0F1F-A868-A95F2871B6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09" t="9943" r="23664" b="28590"/>
          <a:stretch/>
        </p:blipFill>
        <p:spPr>
          <a:xfrm>
            <a:off x="5790041" y="2048918"/>
            <a:ext cx="9329309" cy="42141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E62E88D-14C1-F62C-7BD3-B56FFF20BA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97" t="10336" r="4014" b="18348"/>
          <a:stretch/>
        </p:blipFill>
        <p:spPr>
          <a:xfrm>
            <a:off x="0" y="6263055"/>
            <a:ext cx="10092775" cy="4406167"/>
          </a:xfrm>
          <a:prstGeom prst="rect">
            <a:avLst/>
          </a:prstGeom>
        </p:spPr>
      </p:pic>
      <p:sp>
        <p:nvSpPr>
          <p:cNvPr id="11" name="Google Shape;201;p20"/>
          <p:cNvSpPr/>
          <p:nvPr/>
        </p:nvSpPr>
        <p:spPr>
          <a:xfrm>
            <a:off x="11303479" y="6602454"/>
            <a:ext cx="3125545" cy="230619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06;p20"/>
          <p:cNvSpPr txBox="1"/>
          <p:nvPr/>
        </p:nvSpPr>
        <p:spPr>
          <a:xfrm>
            <a:off x="11394511" y="6795772"/>
            <a:ext cx="2943480" cy="249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chemeClr val="lt1"/>
                </a:solidFill>
              </a:rPr>
              <a:t>У всех карт конкурентов разный функционал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50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70761"/>
            <a:ext cx="6537325" cy="138364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67837" y="2095736"/>
            <a:ext cx="61828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Вариант 1. Подписка (дифференцируемые тарифные планы)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7;p18"/>
          <p:cNvSpPr/>
          <p:nvPr/>
        </p:nvSpPr>
        <p:spPr>
          <a:xfrm>
            <a:off x="7923725" y="2070760"/>
            <a:ext cx="6490775" cy="138364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2;p18"/>
          <p:cNvSpPr txBox="1"/>
          <p:nvPr/>
        </p:nvSpPr>
        <p:spPr>
          <a:xfrm>
            <a:off x="8104699" y="2115789"/>
            <a:ext cx="57383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Вариант 2. Некоммерческий проект (+ спонсорская помощь)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" name="Google Shape;182;p18"/>
          <p:cNvSpPr txBox="1"/>
          <p:nvPr/>
        </p:nvSpPr>
        <p:spPr>
          <a:xfrm>
            <a:off x="8104699" y="3811896"/>
            <a:ext cx="57383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tx1"/>
                </a:solidFill>
              </a:rPr>
              <a:t>Бесплатный и неограниченный доступ для всех пользователей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500" b="1" i="0" u="none" strike="noStrike" cap="none" dirty="0">
                <a:solidFill>
                  <a:schemeClr val="tx1"/>
                </a:solidFill>
              </a:rPr>
              <a:t>Существование проекта за счет грантов от различных организаций</a:t>
            </a:r>
            <a:endParaRPr sz="2500" b="1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15" name="Google Shape;182;p18"/>
          <p:cNvSpPr txBox="1"/>
          <p:nvPr/>
        </p:nvSpPr>
        <p:spPr>
          <a:xfrm>
            <a:off x="967837" y="3814312"/>
            <a:ext cx="57383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tx1"/>
                </a:solidFill>
              </a:rPr>
              <a:t>Система тарифов и ограничений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500" b="1" i="0" u="none" strike="noStrike" cap="none" dirty="0">
                <a:solidFill>
                  <a:schemeClr val="tx1"/>
                </a:solidFill>
              </a:rPr>
              <a:t>Ограниченный бесплатный доступ к ряду функций для отдельных категорий целевой аудитории</a:t>
            </a:r>
            <a:endParaRPr sz="2500" b="1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14" name="Google Shape;177;p18"/>
          <p:cNvSpPr/>
          <p:nvPr/>
        </p:nvSpPr>
        <p:spPr>
          <a:xfrm>
            <a:off x="790575" y="6459070"/>
            <a:ext cx="6537325" cy="385482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82;p18"/>
          <p:cNvSpPr txBox="1"/>
          <p:nvPr/>
        </p:nvSpPr>
        <p:spPr>
          <a:xfrm>
            <a:off x="967836" y="6606902"/>
            <a:ext cx="6094919" cy="437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Себестоимость проекта – </a:t>
            </a: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1,5-2 млн.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включает: 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chemeClr val="lt1"/>
                </a:solidFill>
              </a:rPr>
              <a:t>оплату труда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chemeClr val="lt1"/>
                </a:solidFill>
              </a:rPr>
              <a:t>аренду вычислительных мощностей Яндекса, приобретение лицензионного ПО и оборудования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chemeClr val="lt1"/>
                </a:solidFill>
              </a:rPr>
              <a:t>разработку сайта с нуля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 u="none" strike="noStrike" cap="none" dirty="0">
              <a:solidFill>
                <a:schemeClr val="lt1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7528549" y="1033786"/>
            <a:ext cx="37758" cy="542528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510580" y="230167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en-US" sz="3500" b="0" dirty="0">
                <a:latin typeface="Arial Black"/>
                <a:ea typeface="Arial Black"/>
                <a:cs typeface="Arial Black"/>
                <a:sym typeface="Arial Black"/>
              </a:rPr>
              <a:t>Lean canvas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1778F1-A825-FE1D-3123-3D3B215BF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88" y="837162"/>
            <a:ext cx="14390373" cy="985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97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82;p18"/>
          <p:cNvSpPr txBox="1"/>
          <p:nvPr/>
        </p:nvSpPr>
        <p:spPr>
          <a:xfrm>
            <a:off x="7017191" y="6012234"/>
            <a:ext cx="2664345" cy="12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Разработана демонстрационная версия проекта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  <a:hlinkClick r:id="rId4"/>
              </a:rPr>
              <a:t>http://atlasmeda.tilda.ws/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9766" t="27587" r="28101" b="3784"/>
          <a:stretch/>
        </p:blipFill>
        <p:spPr>
          <a:xfrm>
            <a:off x="9816972" y="1645474"/>
            <a:ext cx="3937771" cy="3607905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790799" y="5589064"/>
            <a:ext cx="13891591" cy="8068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82;p18"/>
          <p:cNvSpPr txBox="1"/>
          <p:nvPr/>
        </p:nvSpPr>
        <p:spPr>
          <a:xfrm>
            <a:off x="813888" y="6012234"/>
            <a:ext cx="2796793" cy="350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Март-май 2020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Первый студенческий Проектно-образовательный </a:t>
            </a:r>
            <a:r>
              <a:rPr lang="ru-RU" sz="1600" b="1" dirty="0" err="1">
                <a:solidFill>
                  <a:schemeClr val="tx1"/>
                </a:solidFill>
              </a:rPr>
              <a:t>интенсив</a:t>
            </a:r>
            <a:r>
              <a:rPr lang="ru-RU" sz="1600" b="1" dirty="0">
                <a:solidFill>
                  <a:schemeClr val="tx1"/>
                </a:solidFill>
              </a:rPr>
              <a:t> совместно с АНО «Университет 20.35» (3-я волна)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Заказчик – РОКБ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Акцент – на сердечно-сосудистых заболеваниях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Реализация в </a:t>
            </a:r>
            <a:r>
              <a:rPr lang="en-US" sz="1600" b="1" dirty="0">
                <a:solidFill>
                  <a:schemeClr val="tx1"/>
                </a:solidFill>
              </a:rPr>
              <a:t>Power BI</a:t>
            </a:r>
            <a:endParaRPr lang="ru-RU" sz="16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5" name="Google Shape;182;p18"/>
          <p:cNvSpPr txBox="1"/>
          <p:nvPr/>
        </p:nvSpPr>
        <p:spPr>
          <a:xfrm>
            <a:off x="7020179" y="1930014"/>
            <a:ext cx="2796793" cy="3222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Март-май 2022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Пятый студенческий Проектно-образовательный </a:t>
            </a:r>
            <a:r>
              <a:rPr lang="ru-RU" sz="1600" b="1" dirty="0" err="1">
                <a:solidFill>
                  <a:schemeClr val="tx1"/>
                </a:solidFill>
              </a:rPr>
              <a:t>интенсив</a:t>
            </a:r>
            <a:r>
              <a:rPr lang="ru-RU" sz="1600" b="1" dirty="0">
                <a:solidFill>
                  <a:schemeClr val="tx1"/>
                </a:solidFill>
              </a:rPr>
              <a:t> совместно с АНО «Университет 20.35» (8-я волна)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Инициативная разработка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Максимум показателей</a:t>
            </a:r>
          </a:p>
          <a:p>
            <a:pPr lvl="0">
              <a:lnSpc>
                <a:spcPct val="115000"/>
              </a:lnSpc>
            </a:pPr>
            <a:r>
              <a:rPr lang="ru-RU" sz="1600" b="1" dirty="0">
                <a:solidFill>
                  <a:schemeClr val="tx1"/>
                </a:solidFill>
              </a:rPr>
              <a:t>Реализация на </a:t>
            </a:r>
            <a:r>
              <a:rPr lang="en-US" sz="1600" b="1" dirty="0">
                <a:solidFill>
                  <a:schemeClr val="tx1"/>
                </a:solidFill>
              </a:rPr>
              <a:t>Python</a:t>
            </a:r>
            <a:endParaRPr lang="ru-RU" sz="16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xmlns="" id="{BBA302DA-0441-3D7B-E07B-B615518CC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25" y="7322509"/>
            <a:ext cx="1982228" cy="198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1102659" y="5351530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696253" y="5351530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3243755" y="5409339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Google Shape;11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667265" y="6183154"/>
            <a:ext cx="2839011" cy="306046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82;p18"/>
          <p:cNvSpPr txBox="1"/>
          <p:nvPr/>
        </p:nvSpPr>
        <p:spPr>
          <a:xfrm>
            <a:off x="12100852" y="6012234"/>
            <a:ext cx="2796793" cy="42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Архипелаг 2022</a:t>
            </a:r>
          </a:p>
        </p:txBody>
      </p:sp>
      <p:pic>
        <p:nvPicPr>
          <p:cNvPr id="1026" name="Picture 2" descr="https://lh4.googleusercontent.com/t3_eCqU2KnKvtFGm23--Tko_36Z-bK91lfA_lDSp-IGIM6tuXpSeBz-5Kxe-jioNmZZEE0p8reoRsWrPVq6R9pqNRSkYu0Q0AhUe_V6_jb0HWtDxlC58LUmT-FYt6u6YATiglDsyxQ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08" y="6018695"/>
            <a:ext cx="2644775" cy="26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6.googleusercontent.com/Qp2yYximtCc9R4ZYZNZ73wp6Onw_cPcHvzI5Ze_ejJq5c2WcB5ERcEF-L_3zcgZfecW_P6ck_UflTNa0V8h4S8jN3H8tPvtiPhAWc5dIHpIYRQk636WVVlC8aUaph71_NhfYdPy_YQ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3819" r="27057" b="7847"/>
          <a:stretch/>
        </p:blipFill>
        <p:spPr bwMode="auto">
          <a:xfrm>
            <a:off x="790799" y="1696958"/>
            <a:ext cx="4876098" cy="355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099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Демонстрация</a:t>
            </a:r>
            <a:br>
              <a:rPr lang="ru-RU" dirty="0"/>
            </a:br>
            <a:r>
              <a:rPr lang="ru-RU" sz="1400" b="0" i="1" dirty="0"/>
              <a:t>не является прототипом</a:t>
            </a:r>
            <a:r>
              <a:rPr lang="ru-RU" sz="1400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10</a:t>
            </a:fld>
            <a:endParaRPr lang="ru-RU"/>
          </a:p>
        </p:txBody>
      </p:sp>
      <p:pic>
        <p:nvPicPr>
          <p:cNvPr id="5" name="Loom _ Free Screen &amp; Video Recording Software - 1 June 20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41" y="1175275"/>
            <a:ext cx="15119691" cy="8504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BBA302DA-0441-3D7B-E07B-B615518CC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105" y="7697681"/>
            <a:ext cx="1982228" cy="198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25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Демонстрация</a:t>
            </a:r>
            <a:br>
              <a:rPr lang="ru-RU" dirty="0"/>
            </a:br>
            <a:r>
              <a:rPr lang="ru-RU" sz="1400" b="0" i="1" dirty="0"/>
              <a:t>не является прототипом</a:t>
            </a:r>
            <a:r>
              <a:rPr lang="ru-RU" sz="1400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11</a:t>
            </a:fld>
            <a:endParaRPr lang="ru-RU"/>
          </a:p>
        </p:txBody>
      </p:sp>
      <p:pic>
        <p:nvPicPr>
          <p:cNvPr id="5" name="Diseases2020.html - Google Chrome 2022-05-31 18-40-50">
            <a:hlinkClick r:id="" action="ppaction://media"/>
            <a:extLst>
              <a:ext uri="{FF2B5EF4-FFF2-40B4-BE49-F238E27FC236}">
                <a16:creationId xmlns:a16="http://schemas.microsoft.com/office/drawing/2014/main" xmlns="" id="{41AE06F2-7737-E05E-1E36-2F469E38C4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75275"/>
            <a:ext cx="15097220" cy="7925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116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Прямая со стрелкой 3"/>
          <p:cNvCxnSpPr/>
          <p:nvPr/>
        </p:nvCxnSpPr>
        <p:spPr>
          <a:xfrm>
            <a:off x="790799" y="6258302"/>
            <a:ext cx="13891591" cy="8068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82;p18"/>
          <p:cNvSpPr txBox="1"/>
          <p:nvPr/>
        </p:nvSpPr>
        <p:spPr>
          <a:xfrm>
            <a:off x="4078994" y="6889332"/>
            <a:ext cx="2796793" cy="290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Разработка цифровых профилей регионов</a:t>
            </a:r>
          </a:p>
          <a:p>
            <a:pPr lvl="0">
              <a:lnSpc>
                <a:spcPct val="115000"/>
              </a:lnSpc>
            </a:pPr>
            <a:endParaRPr lang="ru-RU" sz="20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Публикация статей в научных рецензируемых журналах</a:t>
            </a:r>
          </a:p>
        </p:txBody>
      </p:sp>
      <p:sp>
        <p:nvSpPr>
          <p:cNvPr id="15" name="Google Shape;182;p18"/>
          <p:cNvSpPr txBox="1"/>
          <p:nvPr/>
        </p:nvSpPr>
        <p:spPr>
          <a:xfrm>
            <a:off x="6910919" y="3932063"/>
            <a:ext cx="2796793" cy="209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Разработка предиктивных моделей</a:t>
            </a:r>
          </a:p>
          <a:p>
            <a:pPr lvl="0">
              <a:lnSpc>
                <a:spcPct val="115000"/>
              </a:lnSpc>
            </a:pPr>
            <a:endParaRPr lang="ru-RU" sz="20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Разработка сайта</a:t>
            </a:r>
            <a:endParaRPr lang="ru-RU" sz="16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023264" y="5980427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078994" y="6020768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7020179" y="6020768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Google Shape;11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888" y="3079068"/>
            <a:ext cx="2839011" cy="306046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82;p18"/>
          <p:cNvSpPr txBox="1"/>
          <p:nvPr/>
        </p:nvSpPr>
        <p:spPr>
          <a:xfrm>
            <a:off x="549828" y="2891755"/>
            <a:ext cx="2796793" cy="42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Архипелаг 2022</a:t>
            </a:r>
          </a:p>
        </p:txBody>
      </p:sp>
      <p:sp>
        <p:nvSpPr>
          <p:cNvPr id="22" name="Овал 21"/>
          <p:cNvSpPr/>
          <p:nvPr/>
        </p:nvSpPr>
        <p:spPr>
          <a:xfrm>
            <a:off x="10340296" y="6061109"/>
            <a:ext cx="510988" cy="55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oogle Shape;182;p18"/>
          <p:cNvSpPr txBox="1"/>
          <p:nvPr/>
        </p:nvSpPr>
        <p:spPr>
          <a:xfrm>
            <a:off x="10340296" y="6777901"/>
            <a:ext cx="2796793" cy="102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>
                <a:solidFill>
                  <a:schemeClr val="tx1"/>
                </a:solidFill>
              </a:rPr>
              <a:t>Разработка </a:t>
            </a:r>
            <a:r>
              <a:rPr lang="ru-RU" sz="2000" b="1" dirty="0" err="1">
                <a:solidFill>
                  <a:schemeClr val="tx1"/>
                </a:solidFill>
              </a:rPr>
              <a:t>нейросети</a:t>
            </a:r>
            <a:endParaRPr lang="ru-RU" sz="16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Google Shape;201;p20"/>
          <p:cNvSpPr/>
          <p:nvPr/>
        </p:nvSpPr>
        <p:spPr>
          <a:xfrm>
            <a:off x="6746544" y="1033785"/>
            <a:ext cx="3125545" cy="230619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06;p20"/>
          <p:cNvSpPr txBox="1"/>
          <p:nvPr/>
        </p:nvSpPr>
        <p:spPr>
          <a:xfrm>
            <a:off x="6818288" y="1211539"/>
            <a:ext cx="294348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dirty="0">
                <a:solidFill>
                  <a:schemeClr val="lt1"/>
                </a:solidFill>
              </a:rPr>
              <a:t>Срок реализации проекта</a:t>
            </a:r>
          </a:p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000" b="1" dirty="0">
                <a:solidFill>
                  <a:schemeClr val="lt1"/>
                </a:solidFill>
              </a:rPr>
              <a:t>1 год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6" name="Google Shape;201;p20"/>
          <p:cNvSpPr/>
          <p:nvPr/>
        </p:nvSpPr>
        <p:spPr>
          <a:xfrm>
            <a:off x="11212445" y="1033786"/>
            <a:ext cx="3125545" cy="230619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06;p20"/>
          <p:cNvSpPr txBox="1"/>
          <p:nvPr/>
        </p:nvSpPr>
        <p:spPr>
          <a:xfrm>
            <a:off x="11303479" y="1222919"/>
            <a:ext cx="294348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dirty="0">
                <a:solidFill>
                  <a:schemeClr val="lt1"/>
                </a:solidFill>
              </a:rPr>
              <a:t>Основные ресурсы </a:t>
            </a:r>
          </a:p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000" b="1" dirty="0">
                <a:solidFill>
                  <a:schemeClr val="lt1"/>
                </a:solidFill>
              </a:rPr>
              <a:t>гранты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4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148729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576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0" u="none" strike="noStrike" cap="none" dirty="0">
                <a:solidFill>
                  <a:schemeClr val="lt1"/>
                </a:solidFill>
              </a:rPr>
              <a:t>Планируется публикация научных работ в рецензируемых научных изданиях</a:t>
            </a:r>
            <a:endParaRPr sz="30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What is Open Source? Strengths and Examples of Software - Linux Train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71" y="5929173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82;p18"/>
          <p:cNvSpPr txBox="1"/>
          <p:nvPr/>
        </p:nvSpPr>
        <p:spPr>
          <a:xfrm>
            <a:off x="6911789" y="6386241"/>
            <a:ext cx="7624482" cy="16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tx1"/>
                </a:solidFill>
              </a:rPr>
              <a:t>Открытые данные </a:t>
            </a:r>
            <a:endParaRPr lang="en-US" sz="2500" b="1" dirty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</a:pPr>
            <a:r>
              <a:rPr lang="en-US" sz="2500" b="1" dirty="0">
                <a:solidFill>
                  <a:schemeClr val="tx1"/>
                </a:solidFill>
              </a:rPr>
              <a:t>    </a:t>
            </a:r>
            <a:r>
              <a:rPr lang="ru-RU" sz="2500" b="1" dirty="0">
                <a:solidFill>
                  <a:schemeClr val="tx1"/>
                </a:solidFill>
              </a:rPr>
              <a:t>(Росстат + ведомственные показатели)</a:t>
            </a: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schemeClr val="tx1"/>
                </a:solidFill>
              </a:rPr>
              <a:t>Открытый код (</a:t>
            </a:r>
            <a:r>
              <a:rPr lang="en-US" sz="2500" b="1" dirty="0">
                <a:solidFill>
                  <a:schemeClr val="tx1"/>
                </a:solidFill>
              </a:rPr>
              <a:t>Python</a:t>
            </a:r>
            <a:r>
              <a:rPr lang="ru-RU" sz="2500" b="1" dirty="0">
                <a:solidFill>
                  <a:schemeClr val="tx1"/>
                </a:solidFill>
              </a:rPr>
              <a:t>) </a:t>
            </a:r>
          </a:p>
          <a:p>
            <a:pPr lvl="0">
              <a:lnSpc>
                <a:spcPct val="115000"/>
              </a:lnSpc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Google Shape;213;p21"/>
          <p:cNvSpPr/>
          <p:nvPr/>
        </p:nvSpPr>
        <p:spPr>
          <a:xfrm>
            <a:off x="790575" y="5277124"/>
            <a:ext cx="6060932" cy="110911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82;p18"/>
          <p:cNvSpPr txBox="1"/>
          <p:nvPr/>
        </p:nvSpPr>
        <p:spPr>
          <a:xfrm>
            <a:off x="1529932" y="5547727"/>
            <a:ext cx="4582217" cy="76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bg1"/>
                </a:solidFill>
              </a:rPr>
              <a:t>БЕЗ ПОЛУЧЕНИЯ ПАТЕНТА</a:t>
            </a:r>
          </a:p>
          <a:p>
            <a:pPr lvl="0">
              <a:lnSpc>
                <a:spcPct val="115000"/>
              </a:lnSpc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0863" y="932186"/>
            <a:ext cx="10149872" cy="96578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895467381"/>
              </p:ext>
            </p:extLst>
          </p:nvPr>
        </p:nvGraphicFramePr>
        <p:xfrm>
          <a:off x="790575" y="6886900"/>
          <a:ext cx="5863725" cy="2850171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http://atlasmeda.tilda.ws/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908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) 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518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81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-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97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>
                          <a:solidFill>
                            <a:schemeClr val="dk1"/>
                          </a:solidFill>
                          <a:hlinkClick r:id="rId4"/>
                        </a:rPr>
                        <a:t>healthmap.rsue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  <a:hlinkClick r:id="rId4"/>
                        </a:rPr>
                        <a:t>@</a:t>
                      </a:r>
                      <a:r>
                        <a:rPr lang="en-US" sz="2300" dirty="0" err="1">
                          <a:solidFill>
                            <a:schemeClr val="dk1"/>
                          </a:solidFill>
                          <a:hlinkClick r:id="rId4"/>
                        </a:rPr>
                        <a:t>yandex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  <a:hlinkClick r:id="rId4"/>
                        </a:rPr>
                        <a:t>.</a:t>
                      </a:r>
                      <a:r>
                        <a:rPr lang="ru-RU" sz="2300" dirty="0" err="1">
                          <a:solidFill>
                            <a:schemeClr val="dk1"/>
                          </a:solidFill>
                          <a:hlinkClick r:id="rId4"/>
                        </a:rPr>
                        <a:t>ru</a:t>
                      </a:r>
                      <a:endParaRPr lang="ru-RU" sz="23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  <a:hlinkClick r:id="rId5"/>
                        </a:rPr>
                        <a:t>riyachan2807@gmail.com</a:t>
                      </a:r>
                      <a:r>
                        <a:rPr lang="en-US" sz="230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lang="ru-RU" sz="23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913</Words>
  <Application>Microsoft Office PowerPoint</Application>
  <PresentationFormat>Произвольный</PresentationFormat>
  <Paragraphs>158</Paragraphs>
  <Slides>15</Slides>
  <Notes>13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Arial</vt:lpstr>
      <vt:lpstr>Arial Black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Конкуренты</vt:lpstr>
      <vt:lpstr>Бизнес-модель</vt:lpstr>
      <vt:lpstr>Lean canvas</vt:lpstr>
      <vt:lpstr>Текущие результаты</vt:lpstr>
      <vt:lpstr>Демонстрация не является прототипом </vt:lpstr>
      <vt:lpstr>Демонстрация не является прототипом 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Валерия Д. Дмитриева</cp:lastModifiedBy>
  <cp:revision>25</cp:revision>
  <dcterms:modified xsi:type="dcterms:W3CDTF">2022-07-15T08:12:22Z</dcterms:modified>
</cp:coreProperties>
</file>