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4"/>
  </p:sldMasterIdLst>
  <p:notesMasterIdLst>
    <p:notesMasterId r:id="rId19"/>
  </p:notesMasterIdLst>
  <p:handoutMasterIdLst>
    <p:handoutMasterId r:id="rId20"/>
  </p:handoutMasterIdLst>
  <p:sldIdLst>
    <p:sldId id="285" r:id="rId5"/>
    <p:sldId id="293" r:id="rId6"/>
    <p:sldId id="306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0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4660" autoAdjust="0"/>
  </p:normalViewPr>
  <p:slideViewPr>
    <p:cSldViewPr snapToGrid="0">
      <p:cViewPr varScale="1">
        <p:scale>
          <a:sx n="56" d="100"/>
          <a:sy n="56" d="100"/>
        </p:scale>
        <p:origin x="78" y="1026"/>
      </p:cViewPr>
      <p:guideLst/>
    </p:cSldViewPr>
  </p:slideViewPr>
  <p:outlineViewPr>
    <p:cViewPr>
      <p:scale>
        <a:sx n="33" d="100"/>
        <a:sy n="33" d="100"/>
      </p:scale>
      <p:origin x="0" y="-116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число ответивших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знаю о пеллетах</c:v>
                </c:pt>
                <c:pt idx="1">
                  <c:v>не знаю о пеллетах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76</c:v>
                </c:pt>
                <c:pt idx="1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число ответивших (из тех,кто знает о пеллетах)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знаю о пеллетах только из опилок</c:v>
                </c:pt>
                <c:pt idx="1">
                  <c:v>знаю о пеллетах с добавление отходов сельского хозяйства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67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0D413764-5AD9-E889-944D-1707A854A1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8045D53-BE96-955D-B578-2BF8F356B7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B9C3D-A6AA-4477-AC5E-4C46DDCA9DCD}" type="datetimeFigureOut">
              <a:rPr lang="en-US" smtClean="0"/>
              <a:t>5/30/2025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3ED3793-52FB-891B-2A0C-91D8927163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CB8DAAB-C45C-E833-ECEB-14DCA0F17F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E28C3-D699-4CA0-B343-5111DC591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809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38646-CEA8-41F9-BD9F-D1FA107D99CC}" type="datetimeFigureOut">
              <a:rPr lang="en-US" smtClean="0"/>
              <a:t>5/30/2025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040C8-62D2-4EA7-B200-D3B8C06AAF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06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B040C8-62D2-4EA7-B200-D3B8C06AAFD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806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B040C8-62D2-4EA7-B200-D3B8C06AAFD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10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8A66DDD-7D9C-9641-30E9-932C5FD2DA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83715" y="0"/>
            <a:ext cx="2497331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4F640F8B-6B6E-1B1A-7CC7-F44CB188B4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527294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7EEDCF-A8F9-709D-CE34-6E183D26C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7301" y="1748633"/>
            <a:ext cx="7156415" cy="3360734"/>
          </a:xfrm>
        </p:spPr>
        <p:txBody>
          <a:bodyPr tIns="0" bIns="0" anchor="ctr">
            <a:no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294B31B-4290-C588-1212-26E6B428FD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C859A209-D12B-6E67-931A-5CB9E71100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971692" y="254794"/>
            <a:ext cx="8248616" cy="6367462"/>
            <a:chOff x="1689101" y="254794"/>
            <a:chExt cx="8248616" cy="6367462"/>
          </a:xfrm>
        </p:grpSpPr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28628E6D-0C29-7F8E-67C4-175F211E705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89101" y="254794"/>
              <a:ext cx="0" cy="2799556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45D0695C-2845-A017-44FF-AC817200773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89101" y="3822700"/>
              <a:ext cx="0" cy="2799556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7C4F8C32-8C97-2BA7-D756-712EEDF1439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37717" y="254794"/>
              <a:ext cx="0" cy="2799556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AA53929D-82C0-204B-3528-E111E5608A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37717" y="3822700"/>
              <a:ext cx="0" cy="2799556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DC68DE2F-0A5F-60BA-E2A6-247EF7CB85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971690" y="1543050"/>
            <a:ext cx="8248611" cy="3771900"/>
            <a:chOff x="2517792" y="1651000"/>
            <a:chExt cx="7165925" cy="37719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D2DE19A1-6F20-44CE-16E6-E01C080DB71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27301" y="1651000"/>
              <a:ext cx="7156416" cy="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7A302056-7C77-84A9-00C4-C936CDB0EC1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17792" y="5422900"/>
              <a:ext cx="7156416" cy="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3199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0BCEE60A-6295-FCD1-542F-52EA50B3B4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1" b="51031"/>
          <a:stretch/>
        </p:blipFill>
        <p:spPr>
          <a:xfrm rot="16200000">
            <a:off x="7083880" y="1749876"/>
            <a:ext cx="6858000" cy="335824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02E5EBF7-4D05-239B-0B70-F9AD5B5690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b="21667"/>
          <a:stretch/>
        </p:blipFill>
        <p:spPr>
          <a:xfrm rot="5400000">
            <a:off x="-742950" y="742950"/>
            <a:ext cx="6858000" cy="537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7EEDCF-A8F9-709D-CE34-6E183D26C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40552D2-6E8F-FBA4-5AAD-121E6FDF3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1607AAD3-3E7E-4AA4-9B8A-E76C79C5D09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72100" y="892175"/>
            <a:ext cx="3461659" cy="5073650"/>
          </a:xfrm>
          <a:effectLst/>
        </p:spPr>
        <p:txBody>
          <a:bodyPr anchor="ctr">
            <a:normAutofit/>
          </a:bodyPr>
          <a:lstStyle>
            <a:lvl1pPr marL="0" indent="0" algn="ctr">
              <a:spcAft>
                <a:spcPts val="600"/>
              </a:spcAft>
              <a:buNone/>
              <a:defRPr sz="2400">
                <a:solidFill>
                  <a:schemeClr val="tx2"/>
                </a:solidFill>
              </a:defRPr>
            </a:lvl1pPr>
            <a:lvl2pPr marL="228600" indent="0" algn="ctr">
              <a:spcAft>
                <a:spcPts val="600"/>
              </a:spcAft>
              <a:buNone/>
              <a:defRPr sz="2000">
                <a:solidFill>
                  <a:schemeClr val="tx2"/>
                </a:solidFill>
              </a:defRPr>
            </a:lvl2pPr>
            <a:lvl3pPr marL="457200" indent="0" algn="ctr">
              <a:spcAft>
                <a:spcPts val="600"/>
              </a:spcAft>
              <a:buNone/>
              <a:defRPr sz="2000">
                <a:solidFill>
                  <a:schemeClr val="tx2"/>
                </a:solidFill>
              </a:defRPr>
            </a:lvl3pPr>
            <a:lvl4pPr marL="685800" indent="0" algn="ctr">
              <a:spcAft>
                <a:spcPts val="600"/>
              </a:spcAft>
              <a:buNone/>
              <a:defRPr sz="2000">
                <a:solidFill>
                  <a:schemeClr val="tx2"/>
                </a:solidFill>
              </a:defRPr>
            </a:lvl4pPr>
            <a:lvl5pPr marL="914400" indent="0" algn="ctr">
              <a:spcAft>
                <a:spcPts val="600"/>
              </a:spcAft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9C667425-5376-9A12-6412-4B63AC528F9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A1CB2DD8-1852-5728-5E46-28CF0864B9B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1741730C-9E61-193C-BBD3-080BB83366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141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="" xmlns:a16="http://schemas.microsoft.com/office/drawing/2014/main" id="{EE62E882-4E93-85DF-DE0B-6F64263A3B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9664698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9664698 w 12191999"/>
              <a:gd name="connsiteY3" fmla="*/ 6858000 h 6858000"/>
              <a:gd name="connsiteX4" fmla="*/ 0 w 12191999"/>
              <a:gd name="connsiteY4" fmla="*/ 0 h 6858000"/>
              <a:gd name="connsiteX5" fmla="*/ 2551176 w 12191999"/>
              <a:gd name="connsiteY5" fmla="*/ 0 h 6858000"/>
              <a:gd name="connsiteX6" fmla="*/ 2551176 w 12191999"/>
              <a:gd name="connsiteY6" fmla="*/ 6858000 h 6858000"/>
              <a:gd name="connsiteX7" fmla="*/ 0 w 121919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6858000">
                <a:moveTo>
                  <a:pt x="9664698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9664698" y="6858000"/>
                </a:lnTo>
                <a:close/>
                <a:moveTo>
                  <a:pt x="0" y="0"/>
                </a:moveTo>
                <a:lnTo>
                  <a:pt x="2551176" y="0"/>
                </a:lnTo>
                <a:lnTo>
                  <a:pt x="2551176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7EEDCF-A8F9-709D-CE34-6E183D26C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7301" y="1747287"/>
            <a:ext cx="7156415" cy="3363427"/>
          </a:xfrm>
        </p:spPr>
        <p:txBody>
          <a:bodyPr tIns="0" bIns="0" anchor="ctr">
            <a:noAutofit/>
          </a:bodyPr>
          <a:lstStyle>
            <a:lvl1pPr algn="ctr"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54760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="" xmlns:a16="http://schemas.microsoft.com/office/drawing/2014/main" id="{FCB7CBB1-8DA1-E416-2554-28C331D0AF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1" b="47888"/>
          <a:stretch/>
        </p:blipFill>
        <p:spPr>
          <a:xfrm rot="16200000">
            <a:off x="6976110" y="1642110"/>
            <a:ext cx="6858000" cy="357378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="" xmlns:a16="http://schemas.microsoft.com/office/drawing/2014/main" id="{1E442E8B-94A4-D6CF-E77C-A046400CB56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1" b="47888"/>
          <a:stretch/>
        </p:blipFill>
        <p:spPr>
          <a:xfrm rot="5400000">
            <a:off x="-1718310" y="1646872"/>
            <a:ext cx="6858000" cy="357378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294B31B-4290-C588-1212-26E6B428FD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28628E6D-0C29-7F8E-67C4-175F211E70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45D0695C-2845-A017-44FF-AC81720077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7C4F8C32-8C97-2BA7-D756-712EEDF143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683717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AA53929D-82C0-204B-3528-E111E5608AE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683717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DC68DE2F-0A5F-60BA-E2A6-247EF7CB85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517792" y="1543050"/>
            <a:ext cx="7165925" cy="3771900"/>
            <a:chOff x="2517792" y="1651000"/>
            <a:chExt cx="7165925" cy="37719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D2DE19A1-6F20-44CE-16E6-E01C080DB71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27301" y="1651000"/>
              <a:ext cx="7156416" cy="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7A302056-7C77-84A9-00C4-C936CDB0EC1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17792" y="5422900"/>
              <a:ext cx="7156416" cy="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7EEDCF-A8F9-709D-CE34-6E183D26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7301" y="1786422"/>
            <a:ext cx="7156415" cy="2260117"/>
          </a:xfrm>
        </p:spPr>
        <p:txBody>
          <a:bodyPr tIns="0" bIns="0" anchor="b">
            <a:noAutofit/>
          </a:bodyPr>
          <a:lstStyle>
            <a:lvl1pPr algn="ctr"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="" xmlns:a16="http://schemas.microsoft.com/office/drawing/2014/main" id="{CC0E72D9-C2D7-3452-FBEB-5506D32118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7299" y="4145100"/>
            <a:ext cx="7137395" cy="7350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488264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66617646-6AF6-94B0-E660-98BCAC61F9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405568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7EEDCF-A8F9-709D-CE34-6E183D26C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40552D2-6E8F-FBA4-5AAD-121E6FDF3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1607AAD3-3E7E-4AA4-9B8A-E76C79C5D09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851400" y="892175"/>
            <a:ext cx="6617592" cy="5073650"/>
          </a:xfrm>
          <a:effectLst/>
        </p:spPr>
        <p:txBody>
          <a:bodyPr anchor="ctr">
            <a:normAutofit/>
          </a:bodyPr>
          <a:lstStyle>
            <a:lvl1pPr marL="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1pPr>
            <a:lvl2pPr marL="2286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2pPr>
            <a:lvl3pPr marL="4572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3pPr>
            <a:lvl4pPr marL="6858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4pPr>
            <a:lvl5pPr marL="9144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9C667425-5376-9A12-6412-4B63AC528F9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A1CB2DD8-1852-5728-5E46-28CF0864B9B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1741730C-9E61-193C-BBD3-080BB83366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8816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9177A207-9B85-52B8-8ED0-3616C76742A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3086100 h 6858000"/>
              <a:gd name="connsiteX1" fmla="*/ 4375405 w 12192000"/>
              <a:gd name="connsiteY1" fmla="*/ 6858000 h 6858000"/>
              <a:gd name="connsiteX2" fmla="*/ 0 w 12192000"/>
              <a:gd name="connsiteY2" fmla="*/ 6858000 h 6858000"/>
              <a:gd name="connsiteX3" fmla="*/ 7816598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37718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0" y="3086100"/>
                </a:moveTo>
                <a:lnTo>
                  <a:pt x="4375405" y="6858000"/>
                </a:lnTo>
                <a:lnTo>
                  <a:pt x="0" y="6858000"/>
                </a:lnTo>
                <a:close/>
                <a:moveTo>
                  <a:pt x="7816598" y="0"/>
                </a:moveTo>
                <a:lnTo>
                  <a:pt x="12192000" y="0"/>
                </a:lnTo>
                <a:lnTo>
                  <a:pt x="12192000" y="37718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7EEDCF-A8F9-709D-CE34-6E183D26C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7301" y="1786421"/>
            <a:ext cx="7156415" cy="2258568"/>
          </a:xfrm>
        </p:spPr>
        <p:txBody>
          <a:bodyPr tIns="0" bIns="0" anchor="b">
            <a:noAutofit/>
          </a:bodyPr>
          <a:lstStyle>
            <a:lvl1pPr algn="ctr"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7745489-5B17-0977-F512-70D9A10871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7299" y="4142232"/>
            <a:ext cx="7156415" cy="7350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06157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="" xmlns:a16="http://schemas.microsoft.com/office/drawing/2014/main" id="{45346F93-664A-16A2-A824-FBB5F60B093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987468" cy="6858000"/>
          </a:xfrm>
          <a:custGeom>
            <a:avLst/>
            <a:gdLst>
              <a:gd name="connsiteX0" fmla="*/ 0 w 3987468"/>
              <a:gd name="connsiteY0" fmla="*/ 0 h 6858000"/>
              <a:gd name="connsiteX1" fmla="*/ 2450595 w 3987468"/>
              <a:gd name="connsiteY1" fmla="*/ 0 h 6858000"/>
              <a:gd name="connsiteX2" fmla="*/ 2774950 w 3987468"/>
              <a:gd name="connsiteY2" fmla="*/ 0 h 6858000"/>
              <a:gd name="connsiteX3" fmla="*/ 3146901 w 3987468"/>
              <a:gd name="connsiteY3" fmla="*/ 0 h 6858000"/>
              <a:gd name="connsiteX4" fmla="*/ 3152237 w 3987468"/>
              <a:gd name="connsiteY4" fmla="*/ 1372 h 6858000"/>
              <a:gd name="connsiteX5" fmla="*/ 3987468 w 3987468"/>
              <a:gd name="connsiteY5" fmla="*/ 1136650 h 6858000"/>
              <a:gd name="connsiteX6" fmla="*/ 3261452 w 3987468"/>
              <a:gd name="connsiteY6" fmla="*/ 2231955 h 6858000"/>
              <a:gd name="connsiteX7" fmla="*/ 3097572 w 3987468"/>
              <a:gd name="connsiteY7" fmla="*/ 2282826 h 6858000"/>
              <a:gd name="connsiteX8" fmla="*/ 3261452 w 3987468"/>
              <a:gd name="connsiteY8" fmla="*/ 2333697 h 6858000"/>
              <a:gd name="connsiteX9" fmla="*/ 3987468 w 3987468"/>
              <a:gd name="connsiteY9" fmla="*/ 3429001 h 6858000"/>
              <a:gd name="connsiteX10" fmla="*/ 3261452 w 3987468"/>
              <a:gd name="connsiteY10" fmla="*/ 4524306 h 6858000"/>
              <a:gd name="connsiteX11" fmla="*/ 3097574 w 3987468"/>
              <a:gd name="connsiteY11" fmla="*/ 4575176 h 6858000"/>
              <a:gd name="connsiteX12" fmla="*/ 3261452 w 3987468"/>
              <a:gd name="connsiteY12" fmla="*/ 4626047 h 6858000"/>
              <a:gd name="connsiteX13" fmla="*/ 3987468 w 3987468"/>
              <a:gd name="connsiteY13" fmla="*/ 5721351 h 6858000"/>
              <a:gd name="connsiteX14" fmla="*/ 3152237 w 3987468"/>
              <a:gd name="connsiteY14" fmla="*/ 6856629 h 6858000"/>
              <a:gd name="connsiteX15" fmla="*/ 3146905 w 3987468"/>
              <a:gd name="connsiteY15" fmla="*/ 6858000 h 6858000"/>
              <a:gd name="connsiteX16" fmla="*/ 2774950 w 3987468"/>
              <a:gd name="connsiteY16" fmla="*/ 6858000 h 6858000"/>
              <a:gd name="connsiteX17" fmla="*/ 2450591 w 3987468"/>
              <a:gd name="connsiteY17" fmla="*/ 6858000 h 6858000"/>
              <a:gd name="connsiteX18" fmla="*/ 0 w 3987468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87468" h="6858000">
                <a:moveTo>
                  <a:pt x="0" y="0"/>
                </a:moveTo>
                <a:lnTo>
                  <a:pt x="2450595" y="0"/>
                </a:lnTo>
                <a:lnTo>
                  <a:pt x="2774950" y="0"/>
                </a:lnTo>
                <a:lnTo>
                  <a:pt x="3146901" y="0"/>
                </a:lnTo>
                <a:lnTo>
                  <a:pt x="3152237" y="1372"/>
                </a:lnTo>
                <a:cubicBezTo>
                  <a:pt x="3636128" y="151878"/>
                  <a:pt x="3987468" y="603234"/>
                  <a:pt x="3987468" y="1136650"/>
                </a:cubicBezTo>
                <a:cubicBezTo>
                  <a:pt x="3987468" y="1629034"/>
                  <a:pt x="3688101" y="2051497"/>
                  <a:pt x="3261452" y="2231955"/>
                </a:cubicBezTo>
                <a:lnTo>
                  <a:pt x="3097572" y="2282826"/>
                </a:lnTo>
                <a:lnTo>
                  <a:pt x="3261452" y="2333697"/>
                </a:lnTo>
                <a:cubicBezTo>
                  <a:pt x="3688101" y="2514154"/>
                  <a:pt x="3987468" y="2936617"/>
                  <a:pt x="3987468" y="3429001"/>
                </a:cubicBezTo>
                <a:cubicBezTo>
                  <a:pt x="3987468" y="3921385"/>
                  <a:pt x="3688101" y="4343848"/>
                  <a:pt x="3261452" y="4524306"/>
                </a:cubicBezTo>
                <a:lnTo>
                  <a:pt x="3097574" y="4575176"/>
                </a:lnTo>
                <a:lnTo>
                  <a:pt x="3261452" y="4626047"/>
                </a:lnTo>
                <a:cubicBezTo>
                  <a:pt x="3688101" y="4806504"/>
                  <a:pt x="3987468" y="5228967"/>
                  <a:pt x="3987468" y="5721351"/>
                </a:cubicBezTo>
                <a:cubicBezTo>
                  <a:pt x="3987468" y="6254767"/>
                  <a:pt x="3636128" y="6706123"/>
                  <a:pt x="3152237" y="6856629"/>
                </a:cubicBezTo>
                <a:lnTo>
                  <a:pt x="3146905" y="6858000"/>
                </a:lnTo>
                <a:lnTo>
                  <a:pt x="2774950" y="6858000"/>
                </a:lnTo>
                <a:lnTo>
                  <a:pt x="245059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B04769DB-2A07-BC51-5527-403CA838F4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DE8D0011-1BF5-77D1-D2AC-ABFFC21247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E2B36471-5251-E878-F044-38C6E40BC5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8AEBCDBA-FCC7-7DE8-DA64-AEF047502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="" xmlns:a16="http://schemas.microsoft.com/office/drawing/2014/main" id="{3CC93403-272F-4058-38E7-95034FA1A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="" xmlns:a16="http://schemas.microsoft.com/office/drawing/2014/main" id="{E6D26F94-DE81-6530-E728-ABDCC08835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5411" y="765810"/>
            <a:ext cx="7029933" cy="2471470"/>
          </a:xfrm>
        </p:spPr>
        <p:txBody>
          <a:bodyPr>
            <a:normAutofit/>
          </a:bodyPr>
          <a:lstStyle>
            <a:lvl1pPr marL="0" indent="0"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228600">
              <a:spcAft>
                <a:spcPts val="600"/>
              </a:spcAft>
              <a:defRPr sz="1800"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1"/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="" xmlns:a16="http://schemas.microsoft.com/office/drawing/2014/main" id="{AFFC2B28-B6DF-BDF7-16A8-28ECC1D99214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65411" y="3599130"/>
            <a:ext cx="7029933" cy="2471470"/>
          </a:xfrm>
        </p:spPr>
        <p:txBody>
          <a:bodyPr>
            <a:normAutofit/>
          </a:bodyPr>
          <a:lstStyle>
            <a:lvl1pPr marL="0" indent="0"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228600">
              <a:spcAft>
                <a:spcPts val="600"/>
              </a:spcAft>
              <a:defRPr sz="1800"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033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A06B8E3C-9527-FBC2-184C-8D90C45209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9052"/>
            <a:ext cx="3634741" cy="6949440"/>
          </a:xfrm>
          <a:custGeom>
            <a:avLst/>
            <a:gdLst>
              <a:gd name="connsiteX0" fmla="*/ 160021 w 3634741"/>
              <a:gd name="connsiteY0" fmla="*/ 0 h 6949440"/>
              <a:gd name="connsiteX1" fmla="*/ 3634741 w 3634741"/>
              <a:gd name="connsiteY1" fmla="*/ 3474720 h 6949440"/>
              <a:gd name="connsiteX2" fmla="*/ 160021 w 3634741"/>
              <a:gd name="connsiteY2" fmla="*/ 6949440 h 6949440"/>
              <a:gd name="connsiteX3" fmla="*/ 0 w 3634741"/>
              <a:gd name="connsiteY3" fmla="*/ 6941360 h 6949440"/>
              <a:gd name="connsiteX4" fmla="*/ 0 w 3634741"/>
              <a:gd name="connsiteY4" fmla="*/ 8081 h 694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4741" h="6949440">
                <a:moveTo>
                  <a:pt x="160021" y="0"/>
                </a:moveTo>
                <a:cubicBezTo>
                  <a:pt x="2079056" y="0"/>
                  <a:pt x="3634741" y="1555685"/>
                  <a:pt x="3634741" y="3474720"/>
                </a:cubicBezTo>
                <a:cubicBezTo>
                  <a:pt x="3634741" y="5393755"/>
                  <a:pt x="2079056" y="6949440"/>
                  <a:pt x="160021" y="6949440"/>
                </a:cubicBezTo>
                <a:lnTo>
                  <a:pt x="0" y="6941360"/>
                </a:lnTo>
                <a:lnTo>
                  <a:pt x="0" y="808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B04769DB-2A07-BC51-5527-403CA838F4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DE8D0011-1BF5-77D1-D2AC-ABFFC21247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E2B36471-5251-E878-F044-38C6E40BC5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8AEBCDBA-FCC7-7DE8-DA64-AEF047502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="" xmlns:a16="http://schemas.microsoft.com/office/drawing/2014/main" id="{3CC93403-272F-4058-38E7-95034FA1A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="" xmlns:a16="http://schemas.microsoft.com/office/drawing/2014/main" id="{E6D26F94-DE81-6530-E728-ABDCC08835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80572" y="1483837"/>
            <a:ext cx="2929829" cy="3890326"/>
          </a:xfrm>
        </p:spPr>
        <p:txBody>
          <a:bodyPr>
            <a:normAutofit/>
          </a:bodyPr>
          <a:lstStyle>
            <a:lvl1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514350" indent="-285750"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1"/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="" xmlns:a16="http://schemas.microsoft.com/office/drawing/2014/main" id="{AFFC2B28-B6DF-BDF7-16A8-28ECC1D99214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261226" y="1483837"/>
            <a:ext cx="4234117" cy="3890326"/>
          </a:xfrm>
        </p:spPr>
        <p:txBody>
          <a:bodyPr>
            <a:normAutofit/>
          </a:bodyPr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1pPr>
            <a:lvl2pPr marL="283464" indent="-283464"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450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3D9E1A91-D555-1AE6-2CDF-324AF09F21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9052"/>
            <a:ext cx="3634741" cy="6949440"/>
          </a:xfrm>
          <a:custGeom>
            <a:avLst/>
            <a:gdLst>
              <a:gd name="connsiteX0" fmla="*/ 160021 w 3634741"/>
              <a:gd name="connsiteY0" fmla="*/ 0 h 6949440"/>
              <a:gd name="connsiteX1" fmla="*/ 3634741 w 3634741"/>
              <a:gd name="connsiteY1" fmla="*/ 3474720 h 6949440"/>
              <a:gd name="connsiteX2" fmla="*/ 160021 w 3634741"/>
              <a:gd name="connsiteY2" fmla="*/ 6949440 h 6949440"/>
              <a:gd name="connsiteX3" fmla="*/ 0 w 3634741"/>
              <a:gd name="connsiteY3" fmla="*/ 6941360 h 6949440"/>
              <a:gd name="connsiteX4" fmla="*/ 0 w 3634741"/>
              <a:gd name="connsiteY4" fmla="*/ 8081 h 694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4741" h="6949440">
                <a:moveTo>
                  <a:pt x="160021" y="0"/>
                </a:moveTo>
                <a:cubicBezTo>
                  <a:pt x="2079056" y="0"/>
                  <a:pt x="3634741" y="1555685"/>
                  <a:pt x="3634741" y="3474720"/>
                </a:cubicBezTo>
                <a:cubicBezTo>
                  <a:pt x="3634741" y="5393755"/>
                  <a:pt x="2079056" y="6949440"/>
                  <a:pt x="160021" y="6949440"/>
                </a:cubicBezTo>
                <a:lnTo>
                  <a:pt x="0" y="6941360"/>
                </a:lnTo>
                <a:lnTo>
                  <a:pt x="0" y="8081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7EEDCF-A8F9-709D-CE34-6E183D26C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40552D2-6E8F-FBA4-5AAD-121E6FDF3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1607AAD3-3E7E-4AA4-9B8A-E76C79C5D09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08481" y="892176"/>
            <a:ext cx="4578319" cy="5073648"/>
          </a:xfrm>
          <a:effectLst/>
        </p:spPr>
        <p:txBody>
          <a:bodyPr anchor="ctr">
            <a:normAutofit/>
          </a:bodyPr>
          <a:lstStyle>
            <a:lvl1pPr marL="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1pPr>
            <a:lvl2pPr marL="2286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2pPr>
            <a:lvl3pPr marL="4572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3pPr>
            <a:lvl4pPr marL="6858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4pPr>
            <a:lvl5pPr marL="9144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3BE6FE2D-89F6-4F06-E60F-5C1CB044DC5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42400" y="892176"/>
            <a:ext cx="2430462" cy="5073648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9C667425-5376-9A12-6412-4B63AC528F9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A1CB2DD8-1852-5728-5E46-28CF0864B9B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1741730C-9E61-193C-BBD3-080BB83366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814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996BC47-DB6B-4A01-6575-4D14CAEB30E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405568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B04769DB-2A07-BC51-5527-403CA838F4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DE8D0011-1BF5-77D1-D2AC-ABFFC21247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E2B36471-5251-E878-F044-38C6E40BC5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8AEBCDBA-FCC7-7DE8-DA64-AEF047502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="" xmlns:a16="http://schemas.microsoft.com/office/drawing/2014/main" id="{3CC93403-272F-4058-38E7-95034FA1A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="" xmlns:a16="http://schemas.microsoft.com/office/drawing/2014/main" id="{E6D26F94-DE81-6530-E728-ABDCC08835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51400" y="586740"/>
            <a:ext cx="6643944" cy="1653540"/>
          </a:xfrm>
        </p:spPr>
        <p:txBody>
          <a:bodyPr anchor="ctr">
            <a:normAutofit/>
          </a:bodyPr>
          <a:lstStyle>
            <a:lvl1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228600" indent="0"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="" xmlns:a16="http://schemas.microsoft.com/office/drawing/2014/main" id="{BE81C174-B581-A6F3-A3B5-8072C0050E9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851400" y="2495074"/>
            <a:ext cx="6643944" cy="3776186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646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1287CC22-A7CC-E0D0-F44E-BA217E882E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502400" cy="6858000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B04769DB-2A07-BC51-5527-403CA838F4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DE8D0011-1BF5-77D1-D2AC-ABFFC21247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E2B36471-5251-E878-F044-38C6E40BC5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8AEBCDBA-FCC7-7DE8-DA64-AEF047502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="" xmlns:a16="http://schemas.microsoft.com/office/drawing/2014/main" id="{3CC93403-272F-4058-38E7-95034FA1A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="" xmlns:a16="http://schemas.microsoft.com/office/drawing/2014/main" id="{AFFC2B28-B6DF-BDF7-16A8-28ECC1D99214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305842" y="867412"/>
            <a:ext cx="3196558" cy="5123178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800"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 sz="1800"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1"/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="" xmlns:a16="http://schemas.microsoft.com/office/drawing/2014/main" id="{E6D26F94-DE81-6530-E728-ABDCC08835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53224" y="867412"/>
            <a:ext cx="4742119" cy="5123178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800"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 sz="1800"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251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9AFFC437-DF02-7776-8224-91AD11D74B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05238" y="-4"/>
            <a:ext cx="786761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8B767E2A-FC6B-2D96-EF20-768A6E8BB6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63238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71A79F2D-2D69-D1C7-FD7D-70C2EAE420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="" xmlns:a16="http://schemas.microsoft.com/office/drawing/2014/main" id="{405BE07A-FC17-07E2-4E28-5883FC2C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1B6D408C-2A4E-CEE1-5980-F9BC89383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44E622ED-3DA5-D5E9-B688-B2000E5220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8F1677B7-A20C-1A5D-301E-5B7DCAF1B6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6">
            <a:extLst>
              <a:ext uri="{FF2B5EF4-FFF2-40B4-BE49-F238E27FC236}">
                <a16:creationId xmlns="" xmlns:a16="http://schemas.microsoft.com/office/drawing/2014/main" id="{A6AD29FD-92CC-65CC-1E8B-437A1E59A58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489960" y="892175"/>
            <a:ext cx="7482839" cy="5073650"/>
          </a:xfrm>
          <a:effectLst/>
        </p:spPr>
        <p:txBody>
          <a:bodyPr anchor="ctr">
            <a:normAutofit/>
          </a:bodyPr>
          <a:lstStyle>
            <a:lvl1pPr marL="0" indent="0" algn="l">
              <a:spcAft>
                <a:spcPts val="1200"/>
              </a:spcAft>
              <a:buNone/>
              <a:defRPr sz="2800">
                <a:solidFill>
                  <a:schemeClr val="tx2"/>
                </a:solidFill>
              </a:defRPr>
            </a:lvl1pPr>
            <a:lvl2pPr marL="228600" indent="0" algn="l">
              <a:spcAft>
                <a:spcPts val="1200"/>
              </a:spcAft>
              <a:buNone/>
              <a:defRPr sz="2800">
                <a:solidFill>
                  <a:schemeClr val="tx2"/>
                </a:solidFill>
              </a:defRPr>
            </a:lvl2pPr>
            <a:lvl3pPr marL="457200" indent="0" algn="l">
              <a:spcAft>
                <a:spcPts val="1200"/>
              </a:spcAft>
              <a:buNone/>
              <a:defRPr sz="2800">
                <a:solidFill>
                  <a:schemeClr val="tx2"/>
                </a:solidFill>
              </a:defRPr>
            </a:lvl3pPr>
            <a:lvl4pPr marL="685800" indent="0" algn="l">
              <a:spcAft>
                <a:spcPts val="1200"/>
              </a:spcAft>
              <a:buNone/>
              <a:defRPr sz="2800">
                <a:solidFill>
                  <a:schemeClr val="tx2"/>
                </a:solidFill>
              </a:defRPr>
            </a:lvl4pPr>
            <a:lvl5pPr marL="914400" indent="0" algn="l">
              <a:spcAft>
                <a:spcPts val="1200"/>
              </a:spcAft>
              <a:buNone/>
              <a:defRPr sz="2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581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6392207A-D227-5650-4C58-FA396957B7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5"/>
            <a:ext cx="1445866" cy="6858000"/>
          </a:xfrm>
          <a:custGeom>
            <a:avLst/>
            <a:gdLst>
              <a:gd name="connsiteX0" fmla="*/ 605303 w 1445866"/>
              <a:gd name="connsiteY0" fmla="*/ 6858000 h 6858000"/>
              <a:gd name="connsiteX1" fmla="*/ 233348 w 1445866"/>
              <a:gd name="connsiteY1" fmla="*/ 6858000 h 6858000"/>
              <a:gd name="connsiteX2" fmla="*/ 0 w 1445866"/>
              <a:gd name="connsiteY2" fmla="*/ 6858000 h 6858000"/>
              <a:gd name="connsiteX3" fmla="*/ 0 w 1445866"/>
              <a:gd name="connsiteY3" fmla="*/ 0 h 6858000"/>
              <a:gd name="connsiteX4" fmla="*/ 233348 w 1445866"/>
              <a:gd name="connsiteY4" fmla="*/ 0 h 6858000"/>
              <a:gd name="connsiteX5" fmla="*/ 605299 w 1445866"/>
              <a:gd name="connsiteY5" fmla="*/ 0 h 6858000"/>
              <a:gd name="connsiteX6" fmla="*/ 610635 w 1445866"/>
              <a:gd name="connsiteY6" fmla="*/ 1372 h 6858000"/>
              <a:gd name="connsiteX7" fmla="*/ 1445866 w 1445866"/>
              <a:gd name="connsiteY7" fmla="*/ 1136650 h 6858000"/>
              <a:gd name="connsiteX8" fmla="*/ 719850 w 1445866"/>
              <a:gd name="connsiteY8" fmla="*/ 2231955 h 6858000"/>
              <a:gd name="connsiteX9" fmla="*/ 555970 w 1445866"/>
              <a:gd name="connsiteY9" fmla="*/ 2282826 h 6858000"/>
              <a:gd name="connsiteX10" fmla="*/ 719850 w 1445866"/>
              <a:gd name="connsiteY10" fmla="*/ 2333697 h 6858000"/>
              <a:gd name="connsiteX11" fmla="*/ 1445866 w 1445866"/>
              <a:gd name="connsiteY11" fmla="*/ 3429001 h 6858000"/>
              <a:gd name="connsiteX12" fmla="*/ 719850 w 1445866"/>
              <a:gd name="connsiteY12" fmla="*/ 4524306 h 6858000"/>
              <a:gd name="connsiteX13" fmla="*/ 555972 w 1445866"/>
              <a:gd name="connsiteY13" fmla="*/ 4575176 h 6858000"/>
              <a:gd name="connsiteX14" fmla="*/ 719850 w 1445866"/>
              <a:gd name="connsiteY14" fmla="*/ 4626047 h 6858000"/>
              <a:gd name="connsiteX15" fmla="*/ 1445866 w 1445866"/>
              <a:gd name="connsiteY15" fmla="*/ 5721351 h 6858000"/>
              <a:gd name="connsiteX16" fmla="*/ 610635 w 1445866"/>
              <a:gd name="connsiteY16" fmla="*/ 68566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45866" h="6858000">
                <a:moveTo>
                  <a:pt x="605303" y="6858000"/>
                </a:moveTo>
                <a:lnTo>
                  <a:pt x="233348" y="6858000"/>
                </a:lnTo>
                <a:lnTo>
                  <a:pt x="0" y="6858000"/>
                </a:lnTo>
                <a:lnTo>
                  <a:pt x="0" y="0"/>
                </a:lnTo>
                <a:lnTo>
                  <a:pt x="233348" y="0"/>
                </a:lnTo>
                <a:lnTo>
                  <a:pt x="605299" y="0"/>
                </a:lnTo>
                <a:lnTo>
                  <a:pt x="610635" y="1372"/>
                </a:lnTo>
                <a:cubicBezTo>
                  <a:pt x="1094526" y="151878"/>
                  <a:pt x="1445866" y="603234"/>
                  <a:pt x="1445866" y="1136650"/>
                </a:cubicBezTo>
                <a:cubicBezTo>
                  <a:pt x="1445866" y="1629034"/>
                  <a:pt x="1146499" y="2051497"/>
                  <a:pt x="719850" y="2231955"/>
                </a:cubicBezTo>
                <a:lnTo>
                  <a:pt x="555970" y="2282826"/>
                </a:lnTo>
                <a:lnTo>
                  <a:pt x="719850" y="2333697"/>
                </a:lnTo>
                <a:cubicBezTo>
                  <a:pt x="1146499" y="2514154"/>
                  <a:pt x="1445866" y="2936617"/>
                  <a:pt x="1445866" y="3429001"/>
                </a:cubicBezTo>
                <a:cubicBezTo>
                  <a:pt x="1445866" y="3921385"/>
                  <a:pt x="1146499" y="4343848"/>
                  <a:pt x="719850" y="4524306"/>
                </a:cubicBezTo>
                <a:lnTo>
                  <a:pt x="555972" y="4575176"/>
                </a:lnTo>
                <a:lnTo>
                  <a:pt x="719850" y="4626047"/>
                </a:lnTo>
                <a:cubicBezTo>
                  <a:pt x="1146499" y="4806504"/>
                  <a:pt x="1445866" y="5228967"/>
                  <a:pt x="1445866" y="5721351"/>
                </a:cubicBezTo>
                <a:cubicBezTo>
                  <a:pt x="1445866" y="6254767"/>
                  <a:pt x="1094526" y="6706123"/>
                  <a:pt x="610635" y="6856629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123BCBAF-4668-B2E6-7681-7E02428B439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746134" y="-4"/>
            <a:ext cx="1445866" cy="6858000"/>
          </a:xfrm>
          <a:custGeom>
            <a:avLst/>
            <a:gdLst>
              <a:gd name="connsiteX0" fmla="*/ 605303 w 1445866"/>
              <a:gd name="connsiteY0" fmla="*/ 6858000 h 6858000"/>
              <a:gd name="connsiteX1" fmla="*/ 233348 w 1445866"/>
              <a:gd name="connsiteY1" fmla="*/ 6858000 h 6858000"/>
              <a:gd name="connsiteX2" fmla="*/ 0 w 1445866"/>
              <a:gd name="connsiteY2" fmla="*/ 6858000 h 6858000"/>
              <a:gd name="connsiteX3" fmla="*/ 0 w 1445866"/>
              <a:gd name="connsiteY3" fmla="*/ 0 h 6858000"/>
              <a:gd name="connsiteX4" fmla="*/ 233348 w 1445866"/>
              <a:gd name="connsiteY4" fmla="*/ 0 h 6858000"/>
              <a:gd name="connsiteX5" fmla="*/ 605299 w 1445866"/>
              <a:gd name="connsiteY5" fmla="*/ 0 h 6858000"/>
              <a:gd name="connsiteX6" fmla="*/ 610635 w 1445866"/>
              <a:gd name="connsiteY6" fmla="*/ 1372 h 6858000"/>
              <a:gd name="connsiteX7" fmla="*/ 1445866 w 1445866"/>
              <a:gd name="connsiteY7" fmla="*/ 1136650 h 6858000"/>
              <a:gd name="connsiteX8" fmla="*/ 719850 w 1445866"/>
              <a:gd name="connsiteY8" fmla="*/ 2231955 h 6858000"/>
              <a:gd name="connsiteX9" fmla="*/ 555970 w 1445866"/>
              <a:gd name="connsiteY9" fmla="*/ 2282826 h 6858000"/>
              <a:gd name="connsiteX10" fmla="*/ 719850 w 1445866"/>
              <a:gd name="connsiteY10" fmla="*/ 2333697 h 6858000"/>
              <a:gd name="connsiteX11" fmla="*/ 1445866 w 1445866"/>
              <a:gd name="connsiteY11" fmla="*/ 3429001 h 6858000"/>
              <a:gd name="connsiteX12" fmla="*/ 719850 w 1445866"/>
              <a:gd name="connsiteY12" fmla="*/ 4524306 h 6858000"/>
              <a:gd name="connsiteX13" fmla="*/ 555972 w 1445866"/>
              <a:gd name="connsiteY13" fmla="*/ 4575176 h 6858000"/>
              <a:gd name="connsiteX14" fmla="*/ 719850 w 1445866"/>
              <a:gd name="connsiteY14" fmla="*/ 4626047 h 6858000"/>
              <a:gd name="connsiteX15" fmla="*/ 1445866 w 1445866"/>
              <a:gd name="connsiteY15" fmla="*/ 5721351 h 6858000"/>
              <a:gd name="connsiteX16" fmla="*/ 610635 w 1445866"/>
              <a:gd name="connsiteY16" fmla="*/ 68566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45866" h="6858000">
                <a:moveTo>
                  <a:pt x="605303" y="6858000"/>
                </a:moveTo>
                <a:lnTo>
                  <a:pt x="233348" y="6858000"/>
                </a:lnTo>
                <a:lnTo>
                  <a:pt x="0" y="6858000"/>
                </a:lnTo>
                <a:lnTo>
                  <a:pt x="0" y="0"/>
                </a:lnTo>
                <a:lnTo>
                  <a:pt x="233348" y="0"/>
                </a:lnTo>
                <a:lnTo>
                  <a:pt x="605299" y="0"/>
                </a:lnTo>
                <a:lnTo>
                  <a:pt x="610635" y="1372"/>
                </a:lnTo>
                <a:cubicBezTo>
                  <a:pt x="1094526" y="151878"/>
                  <a:pt x="1445866" y="603234"/>
                  <a:pt x="1445866" y="1136650"/>
                </a:cubicBezTo>
                <a:cubicBezTo>
                  <a:pt x="1445866" y="1629034"/>
                  <a:pt x="1146499" y="2051497"/>
                  <a:pt x="719850" y="2231955"/>
                </a:cubicBezTo>
                <a:lnTo>
                  <a:pt x="555970" y="2282826"/>
                </a:lnTo>
                <a:lnTo>
                  <a:pt x="719850" y="2333697"/>
                </a:lnTo>
                <a:cubicBezTo>
                  <a:pt x="1146499" y="2514154"/>
                  <a:pt x="1445866" y="2936617"/>
                  <a:pt x="1445866" y="3429001"/>
                </a:cubicBezTo>
                <a:cubicBezTo>
                  <a:pt x="1445866" y="3921385"/>
                  <a:pt x="1146499" y="4343848"/>
                  <a:pt x="719850" y="4524306"/>
                </a:cubicBezTo>
                <a:lnTo>
                  <a:pt x="555972" y="4575176"/>
                </a:lnTo>
                <a:lnTo>
                  <a:pt x="719850" y="4626047"/>
                </a:lnTo>
                <a:cubicBezTo>
                  <a:pt x="1146499" y="4806504"/>
                  <a:pt x="1445866" y="5228967"/>
                  <a:pt x="1445866" y="5721351"/>
                </a:cubicBezTo>
                <a:cubicBezTo>
                  <a:pt x="1445866" y="6254767"/>
                  <a:pt x="1094526" y="6706123"/>
                  <a:pt x="610635" y="6856629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294B31B-4290-C588-1212-26E6B428FD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28628E6D-0C29-7F8E-67C4-175F211E70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45D0695C-2845-A017-44FF-AC81720077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7C4F8C32-8C97-2BA7-D756-712EEDF143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683717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AA53929D-82C0-204B-3528-E111E5608AE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683717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DC68DE2F-0A5F-60BA-E2A6-247EF7CB85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517792" y="1543050"/>
            <a:ext cx="7165925" cy="3771900"/>
            <a:chOff x="2517792" y="1651000"/>
            <a:chExt cx="7165925" cy="37719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D2DE19A1-6F20-44CE-16E6-E01C080DB71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27301" y="1651000"/>
              <a:ext cx="7156416" cy="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7A302056-7C77-84A9-00C4-C936CDB0EC1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17792" y="5422900"/>
              <a:ext cx="7156416" cy="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7EEDCF-A8F9-709D-CE34-6E183D26C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7301" y="1786423"/>
            <a:ext cx="7156415" cy="1740548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="" xmlns:a16="http://schemas.microsoft.com/office/drawing/2014/main" id="{3DD99B65-6C51-CA99-9872-6FD254075A8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21271" y="3670658"/>
            <a:ext cx="5149459" cy="1510939"/>
          </a:xfrm>
        </p:spPr>
        <p:txBody>
          <a:bodyPr lIns="182880">
            <a:noAutofit/>
          </a:bodyPr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</a:defRPr>
            </a:lvl1pPr>
            <a:lvl2pPr marL="228600" indent="0" algn="ctr">
              <a:buNone/>
              <a:defRPr sz="2000"/>
            </a:lvl2pPr>
            <a:lvl3pPr marL="457200" indent="0" algn="ctr">
              <a:buNone/>
              <a:defRPr sz="2000"/>
            </a:lvl3pPr>
            <a:lvl4pPr marL="685800" indent="0" algn="ctr">
              <a:buNone/>
              <a:defRPr sz="2000"/>
            </a:lvl4pPr>
            <a:lvl5pPr marL="914400" indent="0" algn="ctr"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512516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noFill/>
          <a:ln w="31750" cap="sq">
            <a:noFill/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9B8B6D2-5532-4B59-9C5A-AB106F128946}" type="datetime1">
              <a:rPr lang="en-US" smtClean="0"/>
              <a:t>5/30/2025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0" r:id="rId2"/>
    <p:sldLayoutId id="2147483747" r:id="rId3"/>
    <p:sldLayoutId id="2147483748" r:id="rId4"/>
    <p:sldLayoutId id="2147483708" r:id="rId5"/>
    <p:sldLayoutId id="2147483746" r:id="rId6"/>
    <p:sldLayoutId id="2147483725" r:id="rId7"/>
    <p:sldLayoutId id="2147483742" r:id="rId8"/>
    <p:sldLayoutId id="2147483736" r:id="rId9"/>
    <p:sldLayoutId id="2147483745" r:id="rId10"/>
    <p:sldLayoutId id="2147483741" r:id="rId11"/>
    <p:sldLayoutId id="2147483718" r:id="rId12"/>
    <p:sldLayoutId id="2147483737" r:id="rId13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6D0423-92ED-41A8-B13E-ED2A99FC3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7301" y="1748633"/>
            <a:ext cx="7156415" cy="3360734"/>
          </a:xfrm>
          <a:noFill/>
          <a:ln w="38100" cap="sq">
            <a:noFill/>
            <a:miter lim="800000"/>
          </a:ln>
        </p:spPr>
        <p:txBody>
          <a:bodyPr lIns="0" rIns="0" anchor="ctr" anchorCtr="0">
            <a:normAutofit/>
          </a:bodyPr>
          <a:lstStyle/>
          <a:p>
            <a:r>
              <a:rPr lang="ru-RU" dirty="0" err="1" smtClean="0"/>
              <a:t>Э</a:t>
            </a:r>
            <a:r>
              <a:rPr lang="ru-RU" sz="3600" dirty="0" err="1" smtClean="0"/>
              <a:t>нерджи</a:t>
            </a:r>
            <a:r>
              <a:rPr lang="ru-RU" dirty="0" err="1" smtClean="0"/>
              <a:t>Б</a:t>
            </a:r>
            <a:r>
              <a:rPr lang="ru-RU" sz="3600" dirty="0" err="1" smtClean="0"/>
              <a:t>рикет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1600" dirty="0" smtClean="0"/>
              <a:t>Майкопский Государственный Технологический университет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0106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75955" y="2264226"/>
            <a:ext cx="6310033" cy="2296485"/>
          </a:xfrm>
        </p:spPr>
        <p:txBody>
          <a:bodyPr tIns="0" anchor="ctr">
            <a:noAutofit/>
          </a:bodyPr>
          <a:lstStyle/>
          <a:p>
            <a:r>
              <a:rPr lang="ru-RU" dirty="0" smtClean="0"/>
              <a:t>Пользователь и проблема</a:t>
            </a:r>
            <a:endParaRPr lang="en-US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="" xmlns:a16="http://schemas.microsoft.com/office/drawing/2014/main" id="{7CFC7BA5-763A-6BCC-B176-BCB8F2B48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1" y="3762103"/>
            <a:ext cx="87056" cy="66947"/>
          </a:xfrm>
        </p:spPr>
        <p:txBody>
          <a:bodyPr lIns="0"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12572" y="892175"/>
            <a:ext cx="9117874" cy="5073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ru-RU" u="sng" dirty="0">
                <a:solidFill>
                  <a:schemeClr val="tx1"/>
                </a:solidFill>
              </a:rPr>
              <a:t>Пользователями являются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algn="l">
              <a:spcBef>
                <a:spcPts val="600"/>
              </a:spcBef>
              <a:spcAft>
                <a:spcPts val="0"/>
              </a:spcAft>
            </a:pPr>
            <a:r>
              <a:rPr lang="ru-RU" sz="2200" dirty="0">
                <a:solidFill>
                  <a:schemeClr val="tx1"/>
                </a:solidFill>
              </a:rPr>
              <a:t>Фермер / владелец агропредприятия – имеет доступ к большим объемам сельскохозяйственных отходов (солома, шелуха, ботва, жмых и др</a:t>
            </a:r>
            <a:r>
              <a:rPr lang="ru-RU" sz="2200" dirty="0" smtClean="0">
                <a:solidFill>
                  <a:schemeClr val="tx1"/>
                </a:solidFill>
              </a:rPr>
              <a:t>.).</a:t>
            </a:r>
            <a:endParaRPr lang="ru-RU" sz="2200" dirty="0">
              <a:solidFill>
                <a:schemeClr val="tx1"/>
              </a:solidFill>
            </a:endParaRPr>
          </a:p>
          <a:p>
            <a:pPr algn="l">
              <a:spcBef>
                <a:spcPts val="600"/>
              </a:spcBef>
              <a:spcAft>
                <a:spcPts val="0"/>
              </a:spcAft>
            </a:pPr>
            <a:r>
              <a:rPr lang="ru-RU" sz="2200" dirty="0">
                <a:solidFill>
                  <a:schemeClr val="tx1"/>
                </a:solidFill>
              </a:rPr>
              <a:t>Предприниматель в сфере биоэнергетики – заинтересован в переработке отходов в прибыльный </a:t>
            </a:r>
            <a:r>
              <a:rPr lang="ru-RU" sz="2200" dirty="0" smtClean="0">
                <a:solidFill>
                  <a:schemeClr val="tx1"/>
                </a:solidFill>
              </a:rPr>
              <a:t>продукт.</a:t>
            </a:r>
          </a:p>
          <a:p>
            <a:pPr algn="l">
              <a:spcBef>
                <a:spcPts val="600"/>
              </a:spcBef>
              <a:spcAft>
                <a:spcPts val="0"/>
              </a:spcAft>
            </a:pPr>
            <a:r>
              <a:rPr lang="ru-RU" sz="2200" dirty="0" err="1" smtClean="0">
                <a:solidFill>
                  <a:schemeClr val="tx1"/>
                </a:solidFill>
              </a:rPr>
              <a:t>Экоактивист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/ представитель сельской администрации – ищет способы утилизации отходов с пользой для </a:t>
            </a:r>
            <a:r>
              <a:rPr lang="ru-RU" sz="2200" dirty="0" smtClean="0">
                <a:solidFill>
                  <a:schemeClr val="tx1"/>
                </a:solidFill>
              </a:rPr>
              <a:t>экологии.</a:t>
            </a:r>
          </a:p>
          <a:p>
            <a:pPr algn="l"/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u="sng" dirty="0" smtClean="0">
                <a:solidFill>
                  <a:schemeClr val="tx1"/>
                </a:solidFill>
              </a:rPr>
              <a:t>Проблемы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1. </a:t>
            </a:r>
            <a:r>
              <a:rPr lang="ru-RU" dirty="0">
                <a:solidFill>
                  <a:schemeClr val="tx1"/>
                </a:solidFill>
              </a:rPr>
              <a:t>Неразвитость рынка </a:t>
            </a:r>
            <a:r>
              <a:rPr lang="ru-RU" dirty="0" smtClean="0">
                <a:solidFill>
                  <a:schemeClr val="tx1"/>
                </a:solidFill>
              </a:rPr>
              <a:t>сбыта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ru-RU" dirty="0">
                <a:solidFill>
                  <a:schemeClr val="tx1"/>
                </a:solidFill>
              </a:rPr>
              <a:t>2. </a:t>
            </a:r>
            <a:r>
              <a:rPr lang="ru-RU" dirty="0">
                <a:solidFill>
                  <a:schemeClr val="tx1"/>
                </a:solidFill>
              </a:rPr>
              <a:t>Конкуренция с древесными </a:t>
            </a:r>
            <a:r>
              <a:rPr lang="ru-RU" dirty="0" err="1">
                <a:solidFill>
                  <a:schemeClr val="tx1"/>
                </a:solidFill>
              </a:rPr>
              <a:t>пеллетами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>
                <a:solidFill>
                  <a:schemeClr val="tx1"/>
                </a:solidFill>
              </a:rPr>
              <a:t>3. Отсутствие четких стандартов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7849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08694" y="892171"/>
            <a:ext cx="9126747" cy="5073650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tx1"/>
                </a:solidFill>
              </a:rPr>
              <a:t>Акцент на </a:t>
            </a:r>
            <a:r>
              <a:rPr lang="ru-RU" dirty="0" err="1" smtClean="0">
                <a:solidFill>
                  <a:schemeClr val="tx1"/>
                </a:solidFill>
              </a:rPr>
              <a:t>экологичность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Образовательные </a:t>
            </a:r>
            <a:r>
              <a:rPr lang="ru-RU" dirty="0" smtClean="0">
                <a:solidFill>
                  <a:schemeClr val="tx1"/>
                </a:solidFill>
              </a:rPr>
              <a:t>программы.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Разработка ТУ (технических условий) 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733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проекте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898475" y="892175"/>
            <a:ext cx="8505645" cy="5073650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tx1"/>
                </a:solidFill>
              </a:rPr>
              <a:t>Цель: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Превратить сельскохозяйственные отходы в топливные гранулы (</a:t>
            </a:r>
            <a:r>
              <a:rPr lang="ru-RU" dirty="0" err="1">
                <a:solidFill>
                  <a:schemeClr val="tx1"/>
                </a:solidFill>
              </a:rPr>
              <a:t>пеллеты</a:t>
            </a:r>
            <a:r>
              <a:rPr lang="ru-RU" dirty="0">
                <a:solidFill>
                  <a:schemeClr val="tx1"/>
                </a:solidFill>
              </a:rPr>
              <a:t>) для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  <a:p>
            <a:pPr marL="457200" indent="-457200" algn="l">
              <a:buClrTx/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снижения затрат на отопление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457200" indent="-457200" algn="l">
              <a:buClrTx/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дополнительного дохода от продажи </a:t>
            </a:r>
            <a:r>
              <a:rPr lang="ru-RU" dirty="0" err="1">
                <a:solidFill>
                  <a:schemeClr val="tx1"/>
                </a:solidFill>
              </a:rPr>
              <a:t>пеллет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457200" indent="-457200" algn="l">
              <a:buClrTx/>
              <a:buFont typeface="+mj-lt"/>
              <a:buAutoNum type="arabicPeriod"/>
            </a:pPr>
            <a:r>
              <a:rPr lang="ru-RU" dirty="0" err="1">
                <a:solidFill>
                  <a:schemeClr val="tx1"/>
                </a:solidFill>
              </a:rPr>
              <a:t>экологичной</a:t>
            </a:r>
            <a:r>
              <a:rPr lang="ru-RU" dirty="0">
                <a:solidFill>
                  <a:schemeClr val="tx1"/>
                </a:solidFill>
              </a:rPr>
              <a:t> утилизации отходов.</a:t>
            </a:r>
          </a:p>
        </p:txBody>
      </p:sp>
    </p:spTree>
    <p:extLst>
      <p:ext uri="{BB962C8B-B14F-4D97-AF65-F5344CB8AC3E}">
        <p14:creationId xmlns:p14="http://schemas.microsoft.com/office/powerpoint/2010/main" val="3877378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 проекте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77706" y="892171"/>
            <a:ext cx="8609161" cy="507365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Этапы производства.</a:t>
            </a:r>
          </a:p>
          <a:p>
            <a:pPr marL="457200" indent="-457200" algn="l">
              <a:buClrTx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Сбор </a:t>
            </a:r>
            <a:r>
              <a:rPr lang="ru-RU" dirty="0">
                <a:solidFill>
                  <a:schemeClr val="tx1"/>
                </a:solidFill>
              </a:rPr>
              <a:t>и подготовка </a:t>
            </a:r>
            <a:r>
              <a:rPr lang="ru-RU" dirty="0" smtClean="0">
                <a:solidFill>
                  <a:schemeClr val="tx1"/>
                </a:solidFill>
              </a:rPr>
              <a:t>сырья</a:t>
            </a:r>
          </a:p>
          <a:p>
            <a:pPr marL="457200" indent="-457200" algn="l">
              <a:buClrTx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Сушка </a:t>
            </a:r>
            <a:r>
              <a:rPr lang="ru-RU" dirty="0">
                <a:solidFill>
                  <a:schemeClr val="tx1"/>
                </a:solidFill>
              </a:rPr>
              <a:t>(при необходимости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 algn="l">
              <a:buClrTx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Гранулирование</a:t>
            </a:r>
          </a:p>
          <a:p>
            <a:pPr marL="457200" indent="-457200" algn="l">
              <a:buClrTx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Охлаждение и </a:t>
            </a:r>
            <a:r>
              <a:rPr lang="ru-RU" dirty="0" smtClean="0">
                <a:solidFill>
                  <a:schemeClr val="tx1"/>
                </a:solidFill>
              </a:rPr>
              <a:t>фасовка</a:t>
            </a:r>
          </a:p>
          <a:p>
            <a:pPr marL="457200" indent="-457200" algn="l">
              <a:buClrTx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Использование / продажа</a:t>
            </a:r>
          </a:p>
        </p:txBody>
      </p:sp>
    </p:spTree>
    <p:extLst>
      <p:ext uri="{BB962C8B-B14F-4D97-AF65-F5344CB8AC3E}">
        <p14:creationId xmlns:p14="http://schemas.microsoft.com/office/powerpoint/2010/main" val="1102499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тестирование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09857204"/>
              </p:ext>
            </p:extLst>
          </p:nvPr>
        </p:nvGraphicFramePr>
        <p:xfrm>
          <a:off x="2886075" y="892175"/>
          <a:ext cx="7715249" cy="5073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32855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тестирование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3107661"/>
              </p:ext>
            </p:extLst>
          </p:nvPr>
        </p:nvGraphicFramePr>
        <p:xfrm>
          <a:off x="3054350" y="892175"/>
          <a:ext cx="8280400" cy="4853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9421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Объём потенциального рынка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019245" y="892175"/>
            <a:ext cx="8315863" cy="5073650"/>
          </a:xfrm>
        </p:spPr>
        <p:txBody>
          <a:bodyPr/>
          <a:lstStyle/>
          <a:p>
            <a:pPr algn="l"/>
            <a:r>
              <a:rPr lang="ru-RU" dirty="0"/>
              <a:t>Общий объем рынка </a:t>
            </a:r>
            <a:r>
              <a:rPr lang="ru-RU" dirty="0" err="1"/>
              <a:t>пеллет</a:t>
            </a:r>
            <a:r>
              <a:rPr lang="ru-RU" dirty="0" smtClean="0"/>
              <a:t>:</a:t>
            </a:r>
            <a:endParaRPr lang="ru-RU" dirty="0"/>
          </a:p>
          <a:p>
            <a:pPr algn="l"/>
            <a:r>
              <a:rPr lang="ru-RU" dirty="0"/>
              <a:t>В 2023 году – $14,5 </a:t>
            </a:r>
            <a:r>
              <a:rPr lang="ru-RU" dirty="0" smtClean="0"/>
              <a:t>млрд.</a:t>
            </a:r>
            <a:endParaRPr lang="ru-RU" dirty="0"/>
          </a:p>
          <a:p>
            <a:pPr algn="l"/>
            <a:r>
              <a:rPr lang="ru-RU" dirty="0"/>
              <a:t>Прогноз к 2030 году – $23,9 </a:t>
            </a:r>
            <a:r>
              <a:rPr lang="ru-RU" dirty="0" smtClean="0"/>
              <a:t>млрд.</a:t>
            </a:r>
            <a:endParaRPr lang="ru-RU" dirty="0"/>
          </a:p>
          <a:p>
            <a:pPr algn="l"/>
            <a:r>
              <a:rPr lang="ru-RU" dirty="0"/>
              <a:t>Доля </a:t>
            </a:r>
            <a:r>
              <a:rPr lang="ru-RU" dirty="0" err="1"/>
              <a:t>агропеллет</a:t>
            </a:r>
            <a:r>
              <a:rPr lang="ru-RU" dirty="0"/>
              <a:t>: ~15–20% (в основном из соломы, лузги, рисовой шелухи).</a:t>
            </a:r>
          </a:p>
        </p:txBody>
      </p:sp>
    </p:spTree>
    <p:extLst>
      <p:ext uri="{BB962C8B-B14F-4D97-AF65-F5344CB8AC3E}">
        <p14:creationId xmlns:p14="http://schemas.microsoft.com/office/powerpoint/2010/main" val="37446667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Объём потенциального рынка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915728" y="892175"/>
            <a:ext cx="8660921" cy="507365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</a:rPr>
              <a:t>Факторы роста рынка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Экологические </a:t>
            </a:r>
            <a:r>
              <a:rPr lang="ru-RU" dirty="0">
                <a:solidFill>
                  <a:schemeClr val="tx1"/>
                </a:solidFill>
              </a:rPr>
              <a:t>тренды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  <a:p>
            <a:pPr marL="342900" indent="-342900" algn="l"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Запрет на сжигание угля в ЕС к 2030–2035 гг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marL="342900" indent="-342900" algn="l"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Углеродный налог (CBAM) стимулирует спрос на "зеленое" топливо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Господдержка в России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  <a:p>
            <a:pPr marL="457200" indent="-457200" algn="l"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Субсидии на переработку отходов (нацпроект "Экология</a:t>
            </a:r>
            <a:r>
              <a:rPr lang="ru-RU" dirty="0" smtClean="0">
                <a:solidFill>
                  <a:schemeClr val="tx1"/>
                </a:solidFill>
              </a:rPr>
              <a:t>").</a:t>
            </a:r>
            <a:endParaRPr lang="ru-RU" dirty="0">
              <a:solidFill>
                <a:schemeClr val="tx1"/>
              </a:solidFill>
            </a:endParaRPr>
          </a:p>
          <a:p>
            <a:pPr marL="457200" indent="-457200" algn="l"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Льготы для производителей </a:t>
            </a:r>
            <a:r>
              <a:rPr lang="ru-RU" dirty="0" err="1">
                <a:solidFill>
                  <a:schemeClr val="tx1"/>
                </a:solidFill>
              </a:rPr>
              <a:t>биотоплива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Снижение зависимости от древесины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  <a:p>
            <a:pPr marL="342900" indent="-342900" algn="l"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Ограничения на вырубку </a:t>
            </a:r>
            <a:r>
              <a:rPr lang="ru-RU" dirty="0" smtClean="0">
                <a:solidFill>
                  <a:schemeClr val="tx1"/>
                </a:solidFill>
              </a:rPr>
              <a:t>лесов, следовательно, </a:t>
            </a:r>
            <a:r>
              <a:rPr lang="ru-RU" dirty="0">
                <a:solidFill>
                  <a:schemeClr val="tx1"/>
                </a:solidFill>
              </a:rPr>
              <a:t>переход на </a:t>
            </a:r>
            <a:r>
              <a:rPr lang="ru-RU" dirty="0" err="1">
                <a:solidFill>
                  <a:schemeClr val="tx1"/>
                </a:solidFill>
              </a:rPr>
              <a:t>агропеллеты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l"/>
            <a:endParaRPr lang="ru-RU" dirty="0">
              <a:solidFill>
                <a:schemeClr val="tx1"/>
              </a:solidFill>
            </a:endParaRP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0036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издержек и бизнес-модель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140016" y="892175"/>
            <a:ext cx="8074323" cy="507365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Покупатели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  <a:endParaRPr lang="ru-RU" dirty="0" smtClean="0">
              <a:solidFill>
                <a:schemeClr val="tx1"/>
              </a:solidFill>
            </a:endParaRPr>
          </a:p>
          <a:p>
            <a:pPr marL="342900" indent="-342900" algn="l">
              <a:buClrTx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Промышленные </a:t>
            </a:r>
            <a:r>
              <a:rPr lang="ru-RU" dirty="0">
                <a:solidFill>
                  <a:schemeClr val="tx1"/>
                </a:solidFill>
              </a:rPr>
              <a:t>потребители (основной рынок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marL="342900" indent="-342900" algn="l"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Частный сектор (розница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marL="342900" indent="-342900" algn="l"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Экспортные покупатели</a:t>
            </a:r>
          </a:p>
        </p:txBody>
      </p:sp>
    </p:spTree>
    <p:extLst>
      <p:ext uri="{BB962C8B-B14F-4D97-AF65-F5344CB8AC3E}">
        <p14:creationId xmlns:p14="http://schemas.microsoft.com/office/powerpoint/2010/main" val="11494706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издержек и бизнес-модель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31127216"/>
              </p:ext>
            </p:extLst>
          </p:nvPr>
        </p:nvGraphicFramePr>
        <p:xfrm>
          <a:off x="2725738" y="892175"/>
          <a:ext cx="8729662" cy="5353353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364831"/>
                <a:gridCol w="4364831"/>
              </a:tblGrid>
              <a:tr h="594817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Статья затрат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Диапазон стоимости (</a:t>
                      </a:r>
                      <a:r>
                        <a:rPr lang="ru-RU" dirty="0" err="1" smtClean="0"/>
                        <a:t>руб</a:t>
                      </a:r>
                      <a:r>
                        <a:rPr lang="ru-RU" dirty="0" smtClean="0"/>
                        <a:t>/тонна)</a:t>
                      </a:r>
                      <a:endParaRPr lang="ru-RU" dirty="0"/>
                    </a:p>
                  </a:txBody>
                  <a:tcPr/>
                </a:tc>
              </a:tr>
              <a:tr h="594817">
                <a:tc>
                  <a:txBody>
                    <a:bodyPr/>
                    <a:lstStyle/>
                    <a:p>
                      <a:r>
                        <a:rPr lang="ru-RU" dirty="0" smtClean="0"/>
                        <a:t>Сырье (</a:t>
                      </a:r>
                      <a:r>
                        <a:rPr lang="ru-RU" dirty="0" err="1" smtClean="0"/>
                        <a:t>агроотходы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500–2 000</a:t>
                      </a:r>
                      <a:endParaRPr lang="ru-RU" dirty="0"/>
                    </a:p>
                  </a:txBody>
                  <a:tcPr/>
                </a:tc>
              </a:tr>
              <a:tr h="594817">
                <a:tc>
                  <a:txBody>
                    <a:bodyPr/>
                    <a:lstStyle/>
                    <a:p>
                      <a:r>
                        <a:rPr lang="ru-RU" dirty="0" smtClean="0"/>
                        <a:t>Электроэнергия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800–1 500</a:t>
                      </a:r>
                      <a:endParaRPr lang="ru-RU" dirty="0"/>
                    </a:p>
                  </a:txBody>
                  <a:tcPr/>
                </a:tc>
              </a:tr>
              <a:tr h="594817">
                <a:tc>
                  <a:txBody>
                    <a:bodyPr/>
                    <a:lstStyle/>
                    <a:p>
                      <a:r>
                        <a:rPr lang="ru-RU" dirty="0" smtClean="0"/>
                        <a:t>Зарплата рабочих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500–1 000</a:t>
                      </a:r>
                      <a:endParaRPr lang="ru-RU" dirty="0"/>
                    </a:p>
                  </a:txBody>
                  <a:tcPr/>
                </a:tc>
              </a:tr>
              <a:tr h="594817">
                <a:tc>
                  <a:txBody>
                    <a:bodyPr/>
                    <a:lstStyle/>
                    <a:p>
                      <a:r>
                        <a:rPr lang="ru-RU" dirty="0" smtClean="0"/>
                        <a:t>Упаковка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200–800</a:t>
                      </a:r>
                      <a:endParaRPr lang="ru-RU" dirty="0"/>
                    </a:p>
                  </a:txBody>
                  <a:tcPr/>
                </a:tc>
              </a:tr>
              <a:tr h="594817">
                <a:tc>
                  <a:txBody>
                    <a:bodyPr/>
                    <a:lstStyle/>
                    <a:p>
                      <a:r>
                        <a:rPr lang="ru-RU" dirty="0" smtClean="0"/>
                        <a:t>Амортизация оборудования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500–1 000</a:t>
                      </a:r>
                      <a:endParaRPr lang="ru-RU" dirty="0"/>
                    </a:p>
                  </a:txBody>
                  <a:tcPr/>
                </a:tc>
              </a:tr>
              <a:tr h="594817">
                <a:tc>
                  <a:txBody>
                    <a:bodyPr/>
                    <a:lstStyle/>
                    <a:p>
                      <a:r>
                        <a:rPr lang="ru-RU" dirty="0" smtClean="0"/>
                        <a:t>Ремонт и обслуживание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300–700</a:t>
                      </a:r>
                      <a:endParaRPr lang="ru-RU" dirty="0"/>
                    </a:p>
                  </a:txBody>
                  <a:tcPr/>
                </a:tc>
              </a:tr>
              <a:tr h="594817">
                <a:tc>
                  <a:txBody>
                    <a:bodyPr/>
                    <a:lstStyle/>
                    <a:p>
                      <a:r>
                        <a:rPr lang="ru-RU" dirty="0" smtClean="0"/>
                        <a:t>Транспортные расходы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300–1 500</a:t>
                      </a:r>
                      <a:endParaRPr lang="ru-RU" dirty="0"/>
                    </a:p>
                  </a:txBody>
                  <a:tcPr/>
                </a:tc>
              </a:tr>
              <a:tr h="594817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 </a:t>
                      </a:r>
                      <a:r>
                        <a:rPr lang="ru-RU" b="1" dirty="0" smtClean="0"/>
                        <a:t>переменные затраты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3 100–8</a:t>
                      </a:r>
                      <a:r>
                        <a:rPr lang="ru-RU" baseline="0" dirty="0" smtClean="0"/>
                        <a:t> 500</a:t>
                      </a:r>
                      <a:r>
                        <a:rPr lang="ru-RU" dirty="0" smtClean="0"/>
                        <a:t> руб./т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11055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издержек и бизнес-модель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57426583"/>
              </p:ext>
            </p:extLst>
          </p:nvPr>
        </p:nvGraphicFramePr>
        <p:xfrm>
          <a:off x="2829464" y="892175"/>
          <a:ext cx="8729932" cy="5077303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364966"/>
                <a:gridCol w="4364966"/>
              </a:tblGrid>
              <a:tr h="725329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Статья затрат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Диапазон стоимости (</a:t>
                      </a:r>
                      <a:r>
                        <a:rPr lang="ru-RU" dirty="0" err="1" smtClean="0"/>
                        <a:t>руб</a:t>
                      </a:r>
                      <a:r>
                        <a:rPr lang="ru-RU" dirty="0" smtClean="0"/>
                        <a:t>/</a:t>
                      </a:r>
                      <a:r>
                        <a:rPr lang="ru-RU" dirty="0" err="1" smtClean="0"/>
                        <a:t>мес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</a:tr>
              <a:tr h="725329">
                <a:tc>
                  <a:txBody>
                    <a:bodyPr/>
                    <a:lstStyle/>
                    <a:p>
                      <a:r>
                        <a:rPr lang="ru-RU" dirty="0" smtClean="0"/>
                        <a:t>Аренда помещения/площадки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20 000–100 000</a:t>
                      </a:r>
                      <a:endParaRPr lang="ru-RU" dirty="0"/>
                    </a:p>
                  </a:txBody>
                  <a:tcPr/>
                </a:tc>
              </a:tr>
              <a:tr h="725329">
                <a:tc>
                  <a:txBody>
                    <a:bodyPr/>
                    <a:lstStyle/>
                    <a:p>
                      <a:r>
                        <a:rPr lang="ru-RU" dirty="0" smtClean="0"/>
                        <a:t>Зарплата управленцев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50 000–150 000</a:t>
                      </a:r>
                      <a:endParaRPr lang="ru-RU" dirty="0"/>
                    </a:p>
                  </a:txBody>
                  <a:tcPr/>
                </a:tc>
              </a:tr>
              <a:tr h="725329">
                <a:tc>
                  <a:txBody>
                    <a:bodyPr/>
                    <a:lstStyle/>
                    <a:p>
                      <a:r>
                        <a:rPr lang="ru-RU" dirty="0" smtClean="0"/>
                        <a:t>Коммунальные платежи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10 000–30 000</a:t>
                      </a:r>
                      <a:endParaRPr lang="ru-RU" dirty="0"/>
                    </a:p>
                  </a:txBody>
                  <a:tcPr/>
                </a:tc>
              </a:tr>
              <a:tr h="725329">
                <a:tc>
                  <a:txBody>
                    <a:bodyPr/>
                    <a:lstStyle/>
                    <a:p>
                      <a:r>
                        <a:rPr lang="ru-RU" dirty="0" smtClean="0"/>
                        <a:t>Маркетинг и реклама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15 000–50 000</a:t>
                      </a:r>
                      <a:endParaRPr lang="ru-RU" dirty="0"/>
                    </a:p>
                  </a:txBody>
                  <a:tcPr/>
                </a:tc>
              </a:tr>
              <a:tr h="725329">
                <a:tc>
                  <a:txBody>
                    <a:bodyPr/>
                    <a:lstStyle/>
                    <a:p>
                      <a:r>
                        <a:rPr lang="ru-RU" dirty="0" smtClean="0"/>
                        <a:t>Налоги и страховка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20 000–60 000</a:t>
                      </a:r>
                      <a:endParaRPr lang="ru-RU" dirty="0"/>
                    </a:p>
                  </a:txBody>
                  <a:tcPr/>
                </a:tc>
              </a:tr>
              <a:tr h="725329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 </a:t>
                      </a:r>
                      <a:r>
                        <a:rPr lang="ru-RU" b="1" dirty="0" smtClean="0"/>
                        <a:t>постоянные затраты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115 000–390 000 руб./</a:t>
                      </a:r>
                      <a:r>
                        <a:rPr lang="ru-RU" dirty="0" err="1" smtClean="0"/>
                        <a:t>мес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03699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издержек и бизнес-модель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829464" y="892175"/>
            <a:ext cx="8678174" cy="507365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Таким образом средняя себестоимость тонный готовой продукции равна </a:t>
            </a:r>
            <a:r>
              <a:rPr lang="ru-RU" b="1" dirty="0" smtClean="0">
                <a:solidFill>
                  <a:schemeClr val="tx1"/>
                </a:solidFill>
              </a:rPr>
              <a:t>6600</a:t>
            </a:r>
            <a:r>
              <a:rPr lang="ru-RU" dirty="0" smtClean="0">
                <a:solidFill>
                  <a:schemeClr val="tx1"/>
                </a:solidFill>
              </a:rPr>
              <a:t> руб. При оптовой продаже в районе 10 тыс. руб.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5555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60454" y="892175"/>
            <a:ext cx="8833448" cy="507365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Участники:</a:t>
            </a:r>
          </a:p>
          <a:p>
            <a:r>
              <a:rPr lang="ru-RU" dirty="0">
                <a:solidFill>
                  <a:schemeClr val="tx1"/>
                </a:solidFill>
              </a:rPr>
              <a:t>Белоусов Андрей (лидер)</a:t>
            </a:r>
          </a:p>
          <a:p>
            <a:r>
              <a:rPr lang="ru-RU" dirty="0" err="1">
                <a:solidFill>
                  <a:schemeClr val="tx1"/>
                </a:solidFill>
              </a:rPr>
              <a:t>Деренговский</a:t>
            </a:r>
            <a:r>
              <a:rPr lang="ru-RU" dirty="0">
                <a:solidFill>
                  <a:schemeClr val="tx1"/>
                </a:solidFill>
              </a:rPr>
              <a:t> Никита</a:t>
            </a:r>
          </a:p>
          <a:p>
            <a:r>
              <a:rPr lang="ru-RU" dirty="0" err="1">
                <a:solidFill>
                  <a:schemeClr val="tx1"/>
                </a:solidFill>
              </a:rPr>
              <a:t>Кесян</a:t>
            </a:r>
            <a:r>
              <a:rPr lang="ru-RU" dirty="0">
                <a:solidFill>
                  <a:schemeClr val="tx1"/>
                </a:solidFill>
              </a:rPr>
              <a:t> Камилла</a:t>
            </a:r>
          </a:p>
          <a:p>
            <a:r>
              <a:rPr lang="ru-RU" dirty="0">
                <a:solidFill>
                  <a:schemeClr val="tx1"/>
                </a:solidFill>
              </a:rPr>
              <a:t>Наставник:</a:t>
            </a:r>
          </a:p>
          <a:p>
            <a:r>
              <a:rPr lang="ru-RU" dirty="0" err="1">
                <a:solidFill>
                  <a:schemeClr val="tx1"/>
                </a:solidFill>
              </a:rPr>
              <a:t>Навасардян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Нарэк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Хачатурович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70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6596226_Win32_LW_V0" id="{9BD71EDD-469E-4D4E-A40A-B14F6807FCBA}" vid="{17CDA7A4-B369-430D-9DFB-4C964001961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316C43-4A17-4971-BB8F-F0F6B8CDF2E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BC2A85E2-5219-4B5F-9D52-D97CA94AAB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C14155-A57F-48FA-B253-A79CB6269DD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424</Words>
  <Application>Microsoft Office PowerPoint</Application>
  <PresentationFormat>Широкоэкранный</PresentationFormat>
  <Paragraphs>96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Corbel</vt:lpstr>
      <vt:lpstr>Gill Sans MT</vt:lpstr>
      <vt:lpstr>Parcel</vt:lpstr>
      <vt:lpstr>ЭнерджиБрикет Майкопский Государственный Технологический университет</vt:lpstr>
      <vt:lpstr>Пользователь и проблема</vt:lpstr>
      <vt:lpstr>Решение</vt:lpstr>
      <vt:lpstr>О проекте</vt:lpstr>
      <vt:lpstr>О проекте</vt:lpstr>
      <vt:lpstr>тестирование</vt:lpstr>
      <vt:lpstr>тестирование</vt:lpstr>
      <vt:lpstr>Объём потенциального рынка</vt:lpstr>
      <vt:lpstr>Объём потенциального рынка</vt:lpstr>
      <vt:lpstr>Структура издержек и бизнес-модель</vt:lpstr>
      <vt:lpstr>Структура издержек и бизнес-модель</vt:lpstr>
      <vt:lpstr>Структура издержек и бизнес-модель</vt:lpstr>
      <vt:lpstr>Структура издержек и бизнес-модель</vt:lpstr>
      <vt:lpstr>Команда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speaking solutions</dc:title>
  <cp:lastModifiedBy>Admin</cp:lastModifiedBy>
  <cp:revision>8</cp:revision>
  <dcterms:created xsi:type="dcterms:W3CDTF">2024-02-15T21:11:36Z</dcterms:created>
  <dcterms:modified xsi:type="dcterms:W3CDTF">2025-05-30T09:53:58Z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