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embeddedFontLst>
    <p:embeddedFont>
      <p:font typeface="Roboto"/>
      <p:regular r:id="rId16"/>
      <p:bold r:id="rId17"/>
      <p:italic r:id="rId18"/>
      <p:boldItalic r:id="rId19"/>
    </p:embeddedFont>
    <p:embeddedFont>
      <p:font typeface="Open Sans SemiBold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gPjSPf75Mh+r1K4R8mSnR9crMZ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SemiBold-regular.fntdata"/><Relationship Id="rId11" Type="http://schemas.openxmlformats.org/officeDocument/2006/relationships/slide" Target="slides/slide7.xml"/><Relationship Id="rId22" Type="http://schemas.openxmlformats.org/officeDocument/2006/relationships/font" Target="fonts/OpenSansSemiBold-italic.fntdata"/><Relationship Id="rId10" Type="http://schemas.openxmlformats.org/officeDocument/2006/relationships/slide" Target="slides/slide6.xml"/><Relationship Id="rId21" Type="http://schemas.openxmlformats.org/officeDocument/2006/relationships/font" Target="fonts/OpenSansSemiBold-bold.fntdata"/><Relationship Id="rId13" Type="http://schemas.openxmlformats.org/officeDocument/2006/relationships/slide" Target="slides/slide9.xml"/><Relationship Id="rId24" Type="http://customschemas.google.com/relationships/presentationmetadata" Target="metadata"/><Relationship Id="rId12" Type="http://schemas.openxmlformats.org/officeDocument/2006/relationships/slide" Target="slides/slide8.xml"/><Relationship Id="rId23" Type="http://schemas.openxmlformats.org/officeDocument/2006/relationships/font" Target="fonts/OpenSansSemiBold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slide" Target="slides/slide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2.xml"/><Relationship Id="rId18" Type="http://schemas.openxmlformats.org/officeDocument/2006/relationships/font" Target="fonts/Roboto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Relationship Id="rId4" Type="http://schemas.openxmlformats.org/officeDocument/2006/relationships/image" Target="../media/image8.jpg"/><Relationship Id="rId9" Type="http://schemas.openxmlformats.org/officeDocument/2006/relationships/image" Target="../media/image4.jpg"/><Relationship Id="rId5" Type="http://schemas.openxmlformats.org/officeDocument/2006/relationships/image" Target="../media/image7.png"/><Relationship Id="rId6" Type="http://schemas.openxmlformats.org/officeDocument/2006/relationships/image" Target="../media/image12.jpg"/><Relationship Id="rId7" Type="http://schemas.openxmlformats.org/officeDocument/2006/relationships/image" Target="../media/image11.jpg"/><Relationship Id="rId8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/>
          <p:nvPr/>
        </p:nvSpPr>
        <p:spPr>
          <a:xfrm>
            <a:off x="1944925" y="1714500"/>
            <a:ext cx="7878900" cy="16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29679F"/>
                </a:solidFill>
                <a:latin typeface="Calibri"/>
                <a:ea typeface="Calibri"/>
                <a:cs typeface="Calibri"/>
                <a:sym typeface="Calibri"/>
              </a:rPr>
              <a:t>Система виртуального анализа поведения неустановившихся воздушных потоков в трехмерном пространстве</a:t>
            </a:r>
            <a:endParaRPr b="1">
              <a:solidFill>
                <a:srgbClr val="29679F"/>
              </a:solidFill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3902670" y="4062820"/>
            <a:ext cx="5384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Малахова Нина Вячеславовна  </a:t>
            </a:r>
            <a:endParaRPr/>
          </a:p>
        </p:txBody>
      </p:sp>
      <p:sp>
        <p:nvSpPr>
          <p:cNvPr id="88" name="Google Shape;88;p1"/>
          <p:cNvSpPr/>
          <p:nvPr/>
        </p:nvSpPr>
        <p:spPr>
          <a:xfrm>
            <a:off x="1944922" y="4060587"/>
            <a:ext cx="256179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Лидер проекта:</a:t>
            </a:r>
            <a:endParaRPr/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77221" y="5122069"/>
            <a:ext cx="219504" cy="32623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11586000" y="4980801"/>
            <a:ext cx="34780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000" u="none" cap="none" strike="noStrike">
                <a:solidFill>
                  <a:srgbClr val="FD570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310164" y="151423"/>
            <a:ext cx="313290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Аннотация проекта</a:t>
            </a:r>
            <a:endParaRPr/>
          </a:p>
        </p:txBody>
      </p:sp>
      <p:sp>
        <p:nvSpPr>
          <p:cNvPr id="98" name="Google Shape;98;p2"/>
          <p:cNvSpPr txBox="1"/>
          <p:nvPr/>
        </p:nvSpPr>
        <p:spPr>
          <a:xfrm>
            <a:off x="310175" y="3241925"/>
            <a:ext cx="54345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b="1" lang="ru-RU" sz="2200">
                <a:solidFill>
                  <a:srgbClr val="29679F"/>
                </a:solidFill>
              </a:rPr>
              <a:t>Описание целевой аудитории:</a:t>
            </a:r>
            <a:endParaRPr b="1" sz="2200">
              <a:solidFill>
                <a:srgbClr val="29679F"/>
              </a:solidFill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4298449" y="988542"/>
            <a:ext cx="3531000" cy="18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Численное 3D 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моделирование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ра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сч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ёта дисперсных частиц под действием воздушного потока на различные промежутки времени для 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расчета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ПДК, ПДВ внутри помещений и за его пределами</a:t>
            </a:r>
            <a:endParaRPr/>
          </a:p>
        </p:txBody>
      </p:sp>
      <p:sp>
        <p:nvSpPr>
          <p:cNvPr id="100" name="Google Shape;100;p2"/>
          <p:cNvSpPr txBox="1"/>
          <p:nvPr/>
        </p:nvSpPr>
        <p:spPr>
          <a:xfrm>
            <a:off x="8210550" y="1272573"/>
            <a:ext cx="3531000" cy="12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50365" y="988542"/>
            <a:ext cx="3531000" cy="12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Система виртуального анализа поведения неустановившихся воздушных потоков в трехмерном пространстве</a:t>
            </a:r>
            <a:endParaRPr/>
          </a:p>
        </p:txBody>
      </p:sp>
      <p:sp>
        <p:nvSpPr>
          <p:cNvPr id="102" name="Google Shape;102;p2"/>
          <p:cNvSpPr txBox="1"/>
          <p:nvPr>
            <p:ph idx="1" type="body"/>
          </p:nvPr>
        </p:nvSpPr>
        <p:spPr>
          <a:xfrm>
            <a:off x="-400050" y="713808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03" name="Google Shape;103;p2"/>
          <p:cNvSpPr/>
          <p:nvPr/>
        </p:nvSpPr>
        <p:spPr>
          <a:xfrm>
            <a:off x="8350753" y="1034068"/>
            <a:ext cx="3796200" cy="9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Увеличение точности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Возможность проведение реалистичности эксперимента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Визуализация и анализ данных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Повышение систем вентиляции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1326650" y="4122602"/>
            <a:ext cx="3960600" cy="15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Заказчики муниципальных зданий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Коммерческие объекты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Строительные фирмы, компании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Архитектурное бюро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6718850" y="4230427"/>
            <a:ext cx="35310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Инженеры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Промо-выставки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 Коммерческие организации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1" name="Google Shape;111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>
            <a:off x="412649" y="249227"/>
            <a:ext cx="361791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14" name="Google Shape;114;p3"/>
          <p:cNvSpPr txBox="1"/>
          <p:nvPr/>
        </p:nvSpPr>
        <p:spPr>
          <a:xfrm>
            <a:off x="325561" y="1144588"/>
            <a:ext cx="3531085" cy="712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Рынок: </a:t>
            </a:r>
            <a:r>
              <a:rPr b="1" lang="ru-RU"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TECHNET</a:t>
            </a:r>
            <a:endParaRPr b="1" sz="18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1093725" y="1971150"/>
            <a:ext cx="9656400" cy="26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Noto Sans Symbols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современном мире моделирование и анализ воздушных потоков играет ключевую роль при 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проектировании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зданий, поскольку позволяет улучшить условия труда, их безопасность и снизить влияние техногенных факторов на здоровье персонала. Предлагаемая программа позволяет обеспечить безопасные условия труда для персонала и использования оборудования с учётом всех ПДК, ПДВ и мелкой дисперсной пыли. В последние время всё большее внимание 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уделяется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вопросам эффективности 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проектирования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зданий и сооружений с точки зрения эргономичности, функциональности и экологичности.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1" name="Google Shape;121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22" name="Google Shape;12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4"/>
          <p:cNvSpPr txBox="1"/>
          <p:nvPr/>
        </p:nvSpPr>
        <p:spPr>
          <a:xfrm>
            <a:off x="412649" y="249227"/>
            <a:ext cx="578613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Потенциальные целевые аудитории</a:t>
            </a:r>
            <a:endParaRPr/>
          </a:p>
        </p:txBody>
      </p:sp>
      <p:sp>
        <p:nvSpPr>
          <p:cNvPr id="124" name="Google Shape;124;p4"/>
          <p:cNvSpPr txBox="1"/>
          <p:nvPr/>
        </p:nvSpPr>
        <p:spPr>
          <a:xfrm>
            <a:off x="605588" y="3664634"/>
            <a:ext cx="3312441" cy="3360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Бережное отношение к здоровью работников, забота об условиях труда.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Повышение производительности на рабочих 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объектах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технического труда и безопасности.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2081935" y="1355620"/>
            <a:ext cx="3312300" cy="24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рынка B2B: 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1800"/>
              <a:buFont typeface="Calibri"/>
              <a:buChar char="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Архитектурное бюро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1800"/>
              <a:buFont typeface="Calibri"/>
              <a:buChar char="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Инженеры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1800"/>
              <a:buFont typeface="Calibri"/>
              <a:buChar char="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Промо выставки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4439779" y="3655425"/>
            <a:ext cx="3312441" cy="22471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Виртуализация работы над проектом, 3D- моделирование и процесс визуализации продукта.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Пониженный риск возникновение ошибок и рисков с помощью программы.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8273970" y="3655423"/>
            <a:ext cx="3312300" cy="22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Облегчение коммуникации между заказчиком и исполнителем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 txBox="1"/>
          <p:nvPr/>
        </p:nvSpPr>
        <p:spPr>
          <a:xfrm>
            <a:off x="5883225" y="1279425"/>
            <a:ext cx="4275600" cy="20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рынка B2G: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1800"/>
              <a:buFont typeface="Calibri"/>
              <a:buChar char="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Заказчики муниципальных зданий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1800"/>
              <a:buFont typeface="Calibri"/>
              <a:buChar char="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Коммерческие объекты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1800"/>
              <a:buFont typeface="Calibri"/>
              <a:buChar char="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Коммерческие организации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35" name="Google Shape;13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5"/>
          <p:cNvSpPr txBox="1"/>
          <p:nvPr/>
        </p:nvSpPr>
        <p:spPr>
          <a:xfrm>
            <a:off x="389514" y="165872"/>
            <a:ext cx="628204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Выбор сегмента и профиль по</a:t>
            </a:r>
            <a:r>
              <a:rPr b="1" lang="ru-RU" sz="2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требителя</a:t>
            </a:r>
            <a:endParaRPr b="1" sz="24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538733" y="1358893"/>
            <a:ext cx="5116109" cy="909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Описание выбранной целевой аудитории</a:t>
            </a:r>
            <a:endParaRPr/>
          </a:p>
        </p:txBody>
      </p:sp>
      <p:sp>
        <p:nvSpPr>
          <p:cNvPr id="138" name="Google Shape;138;p5"/>
          <p:cNvSpPr txBox="1"/>
          <p:nvPr/>
        </p:nvSpPr>
        <p:spPr>
          <a:xfrm>
            <a:off x="404800" y="1965526"/>
            <a:ext cx="5116109" cy="2278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Заказчики муниципальных зданий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Коммерческие 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объекты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Строительные фирмы, компании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Архитектурное бюро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Инженеры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Промо-выставки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Коммерческие организации</a:t>
            </a:r>
            <a:endParaRPr/>
          </a:p>
        </p:txBody>
      </p:sp>
      <p:sp>
        <p:nvSpPr>
          <p:cNvPr id="139" name="Google Shape;139;p5"/>
          <p:cNvSpPr/>
          <p:nvPr/>
        </p:nvSpPr>
        <p:spPr>
          <a:xfrm>
            <a:off x="7342482" y="987079"/>
            <a:ext cx="4102860" cy="4107166"/>
          </a:xfrm>
          <a:prstGeom prst="ellipse">
            <a:avLst/>
          </a:prstGeom>
          <a:solidFill>
            <a:srgbClr val="FFFFFF"/>
          </a:solidFill>
          <a:ln cap="flat" cmpd="sng" w="28575">
            <a:solidFill>
              <a:srgbClr val="FD570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8927677" y="2574426"/>
            <a:ext cx="932471" cy="932469"/>
          </a:xfrm>
          <a:prstGeom prst="ellipse">
            <a:avLst/>
          </a:prstGeom>
          <a:solidFill>
            <a:srgbClr val="FFFFFF"/>
          </a:solidFill>
          <a:ln cap="flat" cmpd="sng" w="28575">
            <a:solidFill>
              <a:srgbClr val="FD570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41" name="Google Shape;14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61610" y="2848485"/>
            <a:ext cx="664605" cy="3843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2" name="Google Shape;142;p5"/>
          <p:cNvCxnSpPr/>
          <p:nvPr/>
        </p:nvCxnSpPr>
        <p:spPr>
          <a:xfrm flipH="1" rot="10800000">
            <a:off x="9552983" y="1313806"/>
            <a:ext cx="940149" cy="1275231"/>
          </a:xfrm>
          <a:prstGeom prst="straightConnector1">
            <a:avLst/>
          </a:prstGeom>
          <a:solidFill>
            <a:srgbClr val="FFFFFF"/>
          </a:solidFill>
          <a:ln cap="flat" cmpd="sng" w="28575">
            <a:solidFill>
              <a:srgbClr val="FD570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3" name="Google Shape;143;p5"/>
          <p:cNvCxnSpPr/>
          <p:nvPr/>
        </p:nvCxnSpPr>
        <p:spPr>
          <a:xfrm>
            <a:off x="7329735" y="3040661"/>
            <a:ext cx="1597942" cy="0"/>
          </a:xfrm>
          <a:prstGeom prst="straightConnector1">
            <a:avLst/>
          </a:prstGeom>
          <a:solidFill>
            <a:srgbClr val="FFFFFF"/>
          </a:solidFill>
          <a:ln cap="flat" cmpd="sng" w="28575">
            <a:solidFill>
              <a:srgbClr val="FD570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4" name="Google Shape;144;p5"/>
          <p:cNvCxnSpPr/>
          <p:nvPr/>
        </p:nvCxnSpPr>
        <p:spPr>
          <a:xfrm>
            <a:off x="9667278" y="3396748"/>
            <a:ext cx="989937" cy="1278863"/>
          </a:xfrm>
          <a:prstGeom prst="straightConnector1">
            <a:avLst/>
          </a:prstGeom>
          <a:solidFill>
            <a:srgbClr val="FFFFFF"/>
          </a:solidFill>
          <a:ln cap="flat" cmpd="sng" w="28575">
            <a:solidFill>
              <a:srgbClr val="FD570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5" name="Google Shape;145;p5"/>
          <p:cNvSpPr txBox="1"/>
          <p:nvPr/>
        </p:nvSpPr>
        <p:spPr>
          <a:xfrm>
            <a:off x="7985638" y="1589842"/>
            <a:ext cx="2296491" cy="8758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Быстрое и качественное выполнение работы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t/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t/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 txBox="1"/>
          <p:nvPr/>
        </p:nvSpPr>
        <p:spPr>
          <a:xfrm>
            <a:off x="9824959" y="2237082"/>
            <a:ext cx="1856762" cy="655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Улучшение проектирования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"/>
          <p:cNvSpPr txBox="1"/>
          <p:nvPr/>
        </p:nvSpPr>
        <p:spPr>
          <a:xfrm>
            <a:off x="7872901" y="3486300"/>
            <a:ext cx="20829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Увеличение точности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Визуализация и анализ данных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5"/>
          <p:cNvSpPr txBox="1"/>
          <p:nvPr/>
        </p:nvSpPr>
        <p:spPr>
          <a:xfrm>
            <a:off x="389514" y="4287236"/>
            <a:ext cx="6737000" cy="23939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С помощью компьютерное моделирование и симуляция ( 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модели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учитывают различные факторы: форма пространства, кол-во ПДК, ПДВ мелок-дисперсных частиц. Разработаны методы оптимизации 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математическим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способом. Предоставление графиков и диаграмм.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"/>
          <p:cNvSpPr txBox="1"/>
          <p:nvPr/>
        </p:nvSpPr>
        <p:spPr>
          <a:xfrm>
            <a:off x="7560918" y="2203435"/>
            <a:ext cx="2296491" cy="8758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Пользовательский опыт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t/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t/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5"/>
          <p:cNvSpPr/>
          <p:nvPr/>
        </p:nvSpPr>
        <p:spPr>
          <a:xfrm>
            <a:off x="10000650" y="2943400"/>
            <a:ext cx="1444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Оптимизация данных, пространства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56" name="Google Shape;156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57" name="Google Shape;15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6"/>
          <p:cNvSpPr txBox="1"/>
          <p:nvPr/>
        </p:nvSpPr>
        <p:spPr>
          <a:xfrm>
            <a:off x="354569" y="154149"/>
            <a:ext cx="301563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Решение / продукт</a:t>
            </a:r>
            <a:endParaRPr/>
          </a:p>
        </p:txBody>
      </p:sp>
      <p:sp>
        <p:nvSpPr>
          <p:cNvPr id="159" name="Google Shape;159;p6"/>
          <p:cNvSpPr txBox="1"/>
          <p:nvPr/>
        </p:nvSpPr>
        <p:spPr>
          <a:xfrm>
            <a:off x="354575" y="2870200"/>
            <a:ext cx="5181900" cy="31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238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✔"/>
            </a:pPr>
            <a:r>
              <a:rPr lang="ru-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Программное обеспечение, разрабатывающ</a:t>
            </a:r>
            <a:r>
              <a:rPr lang="ru-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</a:t>
            </a:r>
            <a:r>
              <a:rPr lang="ru-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 модель циркуляции воздуха, позволяет визуализировать в 3D-пространстве потенциальные потоки загрязнений, мелкодисперсной пыли и выявлять недостатки, что способствует оптимизации производственных сооружений. Это программное решение представляет интерес для широкого круга заинтересованных сторон, включая муниципальные органы, коммерческие объекты, строительные компании, архитектурные бюро, инженеров, а также может быть продемонстрировано на профильных выставках и презентациях для коммерческих организаций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/>
          <p:cNvSpPr txBox="1"/>
          <p:nvPr/>
        </p:nvSpPr>
        <p:spPr>
          <a:xfrm>
            <a:off x="354575" y="1265674"/>
            <a:ext cx="5216100" cy="14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238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✔"/>
            </a:pPr>
            <a:r>
              <a:rPr lang="ru-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которое разрабатывает модель циркулирования воздуха, для того чтобы показать в 3D пространстве возможные потоки загрязнений, маленькой дисперсной пыли и выявление </a:t>
            </a:r>
            <a:r>
              <a:rPr lang="ru-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недочетов</a:t>
            </a:r>
            <a:r>
              <a:rPr lang="ru-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для оптимизации производственных </a:t>
            </a:r>
            <a:r>
              <a:rPr lang="ru-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сооружений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 txBox="1"/>
          <p:nvPr/>
        </p:nvSpPr>
        <p:spPr>
          <a:xfrm>
            <a:off x="6374367" y="1265673"/>
            <a:ext cx="5216053" cy="17476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365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500"/>
              <a:buFont typeface="Noto Sans Symbols"/>
              <a:buChar char="✔"/>
            </a:pPr>
            <a:r>
              <a:rPr lang="ru-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Наше ПО разработано на основе патента на пылеуловитель, и на основе потребностей от компаний, занимающихся расчетом ПДВ и ПДК от помещений.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6"/>
          <p:cNvSpPr txBox="1"/>
          <p:nvPr/>
        </p:nvSpPr>
        <p:spPr>
          <a:xfrm>
            <a:off x="6256057" y="2153729"/>
            <a:ext cx="5216100" cy="44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342900" lvl="0" marL="685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ct val="100000"/>
              <a:buFont typeface="Noto Sans Symbols"/>
              <a:buChar char="✔"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Высокая точность: Наше программное обеспечение обеспечивает высокую точность моделирования неустановившихся потоков воздуха, что позволяет нашим клиентам получать более достоверные результаты и принимать более обоснованные решения. </a:t>
            </a:r>
            <a:endParaRPr/>
          </a:p>
          <a:p>
            <a:pPr indent="-342900" lvl="0" marL="6858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ct val="100000"/>
              <a:buFont typeface="Noto Sans Symbols"/>
              <a:buChar char="✔"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Большая детализация: Мы предлагаем возможность моделирования неустановившихся потоков с высокой детализацией, что позволяет нашим клиентам получать более полное представление о поведении воздушных потоков и выявлять скрытые факторы, которые могут влиять на эффективность и безопасность систем. </a:t>
            </a:r>
            <a:endParaRPr/>
          </a:p>
          <a:p>
            <a:pPr indent="-342900" lvl="0" marL="6858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ct val="100000"/>
              <a:buFont typeface="Noto Sans Symbols"/>
              <a:buChar char="✔"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Быстрое время расчета: Наше программное обеспечение использует передовые алгоритмы и оптимизированные вычислительные методы, что позволяет сократить время расчета неустановившихся потоков. Это позволяет нашим клиентам экономить время и ресурсы при проведении анализа и оптимизации своих систем. </a:t>
            </a:r>
            <a:endParaRPr/>
          </a:p>
          <a:p>
            <a:pPr indent="-342900" lvl="0" marL="6858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ct val="100000"/>
              <a:buFont typeface="Noto Sans Symbols"/>
              <a:buChar char="✔"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Интуитивный пользовательский интерфейс: Мы разработали простой и интуитивно понятный пользовательский интерфейс, который позволяет нашим клиентам легко настраивать и запускать моделирование неустановившихся потоков, а также анализировать полученные результаты.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7"/>
          <p:cNvSpPr txBox="1"/>
          <p:nvPr/>
        </p:nvSpPr>
        <p:spPr>
          <a:xfrm>
            <a:off x="354569" y="154149"/>
            <a:ext cx="202568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169" name="Google Shape;169;p7"/>
          <p:cNvSpPr txBox="1"/>
          <p:nvPr/>
        </p:nvSpPr>
        <p:spPr>
          <a:xfrm>
            <a:off x="768575" y="1265675"/>
            <a:ext cx="4933200" cy="42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Архитектурное бюро</a:t>
            </a:r>
            <a:endParaRPr/>
          </a:p>
          <a:p>
            <a:pPr indent="-285750" lvl="0" marL="285750" marR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Sweet Home 3D</a:t>
            </a:r>
            <a:endParaRPr/>
          </a:p>
          <a:p>
            <a:pPr indent="-285750" lvl="0" marL="285750" marR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Renga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АрхиCAD</a:t>
            </a:r>
            <a:endParaRPr/>
          </a:p>
          <a:p>
            <a:pPr indent="-285750" lvl="0" marL="285750" marR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PlanRadar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5" name="Google Shape;175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76" name="Google Shape;17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7" name="Google Shape;177;p8"/>
          <p:cNvGrpSpPr/>
          <p:nvPr/>
        </p:nvGrpSpPr>
        <p:grpSpPr>
          <a:xfrm>
            <a:off x="-1010186" y="1579617"/>
            <a:ext cx="5745926" cy="3838202"/>
            <a:chOff x="-131976" y="2421829"/>
            <a:chExt cx="5745926" cy="3838202"/>
          </a:xfrm>
        </p:grpSpPr>
        <p:grpSp>
          <p:nvGrpSpPr>
            <p:cNvPr id="178" name="Google Shape;178;p8"/>
            <p:cNvGrpSpPr/>
            <p:nvPr/>
          </p:nvGrpSpPr>
          <p:grpSpPr>
            <a:xfrm>
              <a:off x="-131976" y="2421829"/>
              <a:ext cx="5745926" cy="3838202"/>
              <a:chOff x="-131976" y="2421829"/>
              <a:chExt cx="5745926" cy="3838202"/>
            </a:xfrm>
          </p:grpSpPr>
          <p:sp>
            <p:nvSpPr>
              <p:cNvPr id="179" name="Google Shape;179;p8"/>
              <p:cNvSpPr/>
              <p:nvPr/>
            </p:nvSpPr>
            <p:spPr>
              <a:xfrm>
                <a:off x="1769165" y="2433438"/>
                <a:ext cx="3830030" cy="3826593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rgbClr val="FD570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45700" spcFirstLastPara="1" rIns="457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180;p8"/>
              <p:cNvSpPr/>
              <p:nvPr/>
            </p:nvSpPr>
            <p:spPr>
              <a:xfrm rot="-8070000">
                <a:off x="414178" y="3006090"/>
                <a:ext cx="2704012" cy="2665338"/>
              </a:xfrm>
              <a:custGeom>
                <a:rect b="b" l="l" r="r" t="t"/>
                <a:pathLst>
                  <a:path extrusionOk="0" h="21600" w="2160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cmpd="sng" w="28575">
                <a:solidFill>
                  <a:srgbClr val="FD570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45700" spcFirstLastPara="1" rIns="457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8"/>
              <p:cNvSpPr/>
              <p:nvPr/>
            </p:nvSpPr>
            <p:spPr>
              <a:xfrm>
                <a:off x="1766186" y="2421829"/>
                <a:ext cx="3847764" cy="1953978"/>
              </a:xfrm>
              <a:custGeom>
                <a:rect b="b" l="l" r="r" t="t"/>
                <a:pathLst>
                  <a:path extrusionOk="0" h="21600" w="21600">
                    <a:moveTo>
                      <a:pt x="21600" y="0"/>
                    </a:moveTo>
                    <a:lnTo>
                      <a:pt x="21489" y="21549"/>
                    </a:lnTo>
                    <a:lnTo>
                      <a:pt x="10701" y="21600"/>
                    </a:lnTo>
                    <a:lnTo>
                      <a:pt x="0" y="4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cmpd="sng" w="28575">
                <a:solidFill>
                  <a:srgbClr val="FD570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45700" spcFirstLastPara="1" rIns="457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8"/>
              <p:cNvSpPr/>
              <p:nvPr/>
            </p:nvSpPr>
            <p:spPr>
              <a:xfrm>
                <a:off x="3228151" y="3890705"/>
                <a:ext cx="912061" cy="912061"/>
              </a:xfrm>
              <a:prstGeom prst="ellipse">
                <a:avLst/>
              </a:prstGeom>
              <a:solidFill>
                <a:srgbClr val="FFFFFF"/>
              </a:solidFill>
              <a:ln cap="flat" cmpd="sng" w="28575">
                <a:solidFill>
                  <a:srgbClr val="FD570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45700" spcFirstLastPara="1" rIns="457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descr="Непрерывное улучшение со сплошной заливкой" id="183" name="Google Shape;183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236106" y="3900398"/>
              <a:ext cx="914400" cy="914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4" name="Google Shape;184;p8"/>
          <p:cNvSpPr txBox="1"/>
          <p:nvPr/>
        </p:nvSpPr>
        <p:spPr>
          <a:xfrm>
            <a:off x="2263011" y="1759934"/>
            <a:ext cx="2440208" cy="1220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Точность </a:t>
            </a: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расчетов</a:t>
            </a: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точность моделирования, детализация, быстрое время расчёта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8"/>
          <p:cNvSpPr txBox="1"/>
          <p:nvPr/>
        </p:nvSpPr>
        <p:spPr>
          <a:xfrm>
            <a:off x="978326" y="3048493"/>
            <a:ext cx="1484606" cy="11633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с интуитивным понятным интерфейсом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8"/>
          <p:cNvSpPr txBox="1"/>
          <p:nvPr/>
        </p:nvSpPr>
        <p:spPr>
          <a:xfrm>
            <a:off x="2392194" y="3970247"/>
            <a:ext cx="2354730" cy="1473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Улучшение коммуникации между заказчиком и проектировщиком,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Наглядное изображение процесса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Безопасность и комфорт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200"/>
              <a:buFont typeface="Calibri"/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Оптимизация проектирования 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8"/>
          <p:cNvSpPr txBox="1"/>
          <p:nvPr/>
        </p:nvSpPr>
        <p:spPr>
          <a:xfrm>
            <a:off x="485882" y="198804"/>
            <a:ext cx="413972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88" name="Google Shape;188;p8"/>
          <p:cNvSpPr/>
          <p:nvPr/>
        </p:nvSpPr>
        <p:spPr>
          <a:xfrm>
            <a:off x="6338893" y="2274838"/>
            <a:ext cx="4534483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Наше ПО представляет высокую точность моделирование зданий, сооружений с компетентными специалистами. Полное представление о детализации  воздушных потоков. Выявление скрытых факторах. Интуитивный понятный интерфейс с широким и удобным функционалом. Быстрое время расчёта ПО и чертежей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4" name="Google Shape;194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95" name="Google Shape;19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9"/>
          <p:cNvSpPr txBox="1"/>
          <p:nvPr/>
        </p:nvSpPr>
        <p:spPr>
          <a:xfrm>
            <a:off x="64410" y="142426"/>
            <a:ext cx="318362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Результат / продукт</a:t>
            </a:r>
            <a:endParaRPr/>
          </a:p>
        </p:txBody>
      </p:sp>
      <p:sp>
        <p:nvSpPr>
          <p:cNvPr id="197" name="Google Shape;197;p9"/>
          <p:cNvSpPr txBox="1"/>
          <p:nvPr/>
        </p:nvSpPr>
        <p:spPr>
          <a:xfrm>
            <a:off x="838200" y="2948223"/>
            <a:ext cx="10404600" cy="20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Calibri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Программное обеспечение, разрабатывающее модель циркуляции воздуха, позволяет визуализировать в 3D-пространстве потенциальные потоки загрязнений, мелкодисперсной пыли и выявлять недостатки, что способствует оптимизации производственных сооружений. Это программное решение представляет интерес для широкого круга заинтересованных сторон, включая муниципальные органы, коммерческие объекты, строительные компании, архитектурные бюро, инженеров, а также может быть продемонстрировано на профильных выставках и презентациях для коммерческих организаций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9"/>
          <p:cNvSpPr txBox="1"/>
          <p:nvPr/>
        </p:nvSpPr>
        <p:spPr>
          <a:xfrm>
            <a:off x="838201" y="1523775"/>
            <a:ext cx="10404600" cy="17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Calibri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которое разрабатывает модель циркулирования воздуха, для того чтобы показать в 3D пространстве возможные потоки загрязнений, маленькой дисперсной пыли и выявление 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недочетов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для оптимизации производственных сооружений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4" name="Google Shape;204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05" name="Google Shape;20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0"/>
          <p:cNvSpPr txBox="1"/>
          <p:nvPr/>
        </p:nvSpPr>
        <p:spPr>
          <a:xfrm>
            <a:off x="122466" y="142426"/>
            <a:ext cx="253377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207" name="Google Shape;207;p10"/>
          <p:cNvSpPr txBox="1"/>
          <p:nvPr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0"/>
          <p:cNvSpPr txBox="1"/>
          <p:nvPr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0"/>
          <p:cNvSpPr txBox="1"/>
          <p:nvPr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0"/>
          <p:cNvSpPr txBox="1"/>
          <p:nvPr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0"/>
          <p:cNvSpPr txBox="1"/>
          <p:nvPr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0"/>
          <p:cNvSpPr txBox="1"/>
          <p:nvPr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0"/>
          <p:cNvSpPr txBox="1"/>
          <p:nvPr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t/>
            </a:r>
            <a:endParaRPr b="1" i="0" sz="800" u="none" cap="none" strike="noStrike">
              <a:solidFill>
                <a:srgbClr val="29679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" name="Google Shape;214;p10"/>
          <p:cNvSpPr txBox="1"/>
          <p:nvPr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0"/>
          <p:cNvSpPr txBox="1"/>
          <p:nvPr/>
        </p:nvSpPr>
        <p:spPr>
          <a:xfrm>
            <a:off x="5887790" y="4986612"/>
            <a:ext cx="5679320" cy="1646784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C54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5523016" y="5080920"/>
            <a:ext cx="285158" cy="286865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rgbClr val="296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8931484" y="828686"/>
            <a:ext cx="284339" cy="258266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rgbClr val="296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2126856" y="828679"/>
            <a:ext cx="273534" cy="276779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rgbClr val="296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10"/>
          <p:cNvSpPr/>
          <p:nvPr/>
        </p:nvSpPr>
        <p:spPr>
          <a:xfrm>
            <a:off x="11227383" y="828582"/>
            <a:ext cx="260222" cy="277609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rgbClr val="296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20" name="Google Shape;220;p10"/>
          <p:cNvGrpSpPr/>
          <p:nvPr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221" name="Google Shape;221;p10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2" name="Google Shape;222;p10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3" name="Google Shape;223;p10"/>
          <p:cNvGrpSpPr/>
          <p:nvPr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224" name="Google Shape;224;p10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5" name="Google Shape;225;p10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6" name="Google Shape;226;p10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7" name="Google Shape;227;p10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8" name="Google Shape;228;p10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9" name="Google Shape;229;p10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0" name="Google Shape;230;p10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31" name="Google Shape;231;p10"/>
          <p:cNvGrpSpPr/>
          <p:nvPr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232" name="Google Shape;232;p10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3" name="Google Shape;233;p10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4" name="Google Shape;234;p10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5" name="Google Shape;235;p10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6" name="Google Shape;236;p10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7" name="Google Shape;237;p10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8" name="Google Shape;238;p10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9" name="Google Shape;239;p10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0" name="Google Shape;240;p10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1" name="Google Shape;241;p10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2" name="Google Shape;242;p10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3" name="Google Shape;243;p10"/>
          <p:cNvGrpSpPr/>
          <p:nvPr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244" name="Google Shape;244;p10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5" name="Google Shape;245;p10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6" name="Google Shape;246;p10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7" name="Google Shape;247;p10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8" name="Google Shape;248;p10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rgbClr val="2967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49" name="Google Shape;249;p10"/>
          <p:cNvSpPr/>
          <p:nvPr/>
        </p:nvSpPr>
        <p:spPr>
          <a:xfrm>
            <a:off x="4372202" y="828686"/>
            <a:ext cx="300107" cy="303739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296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0" name="Google Shape;250;p10"/>
          <p:cNvSpPr txBox="1"/>
          <p:nvPr/>
        </p:nvSpPr>
        <p:spPr>
          <a:xfrm>
            <a:off x="288264" y="1086952"/>
            <a:ext cx="2060080" cy="37512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78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Застройщики 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Архитектурное бюро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Промо выставки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Коммерческие организации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0"/>
          <p:cNvSpPr txBox="1"/>
          <p:nvPr/>
        </p:nvSpPr>
        <p:spPr>
          <a:xfrm>
            <a:off x="2544670" y="787012"/>
            <a:ext cx="1777856" cy="36457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Ключевые виды деятельности</a:t>
            </a:r>
            <a:endParaRPr/>
          </a:p>
        </p:txBody>
      </p:sp>
      <p:sp>
        <p:nvSpPr>
          <p:cNvPr id="252" name="Google Shape;252;p10"/>
          <p:cNvSpPr txBox="1"/>
          <p:nvPr/>
        </p:nvSpPr>
        <p:spPr>
          <a:xfrm>
            <a:off x="4816641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Ценностное предложение</a:t>
            </a:r>
            <a:endParaRPr/>
          </a:p>
        </p:txBody>
      </p:sp>
      <p:sp>
        <p:nvSpPr>
          <p:cNvPr id="253" name="Google Shape;253;p10"/>
          <p:cNvSpPr txBox="1"/>
          <p:nvPr/>
        </p:nvSpPr>
        <p:spPr>
          <a:xfrm>
            <a:off x="7067651" y="948818"/>
            <a:ext cx="2060080" cy="1635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78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Встречи онлайн, по звонку с информационной стены на сайте компании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Сайт, чат поддержки, помощь операторов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Живые встречи, встречи с консультациями с помощниками в наших филиалах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Выезд на объект, консультировании по застройке 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0"/>
          <p:cNvSpPr txBox="1"/>
          <p:nvPr/>
        </p:nvSpPr>
        <p:spPr>
          <a:xfrm>
            <a:off x="709053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Взаимоотношения с клиентом</a:t>
            </a:r>
            <a:endParaRPr/>
          </a:p>
        </p:txBody>
      </p:sp>
      <p:sp>
        <p:nvSpPr>
          <p:cNvPr id="255" name="Google Shape;255;p10"/>
          <p:cNvSpPr txBox="1"/>
          <p:nvPr/>
        </p:nvSpPr>
        <p:spPr>
          <a:xfrm>
            <a:off x="937184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Потребительские сегменты</a:t>
            </a:r>
            <a:endParaRPr/>
          </a:p>
        </p:txBody>
      </p:sp>
      <p:sp>
        <p:nvSpPr>
          <p:cNvPr id="256" name="Google Shape;256;p10"/>
          <p:cNvSpPr txBox="1"/>
          <p:nvPr/>
        </p:nvSpPr>
        <p:spPr>
          <a:xfrm>
            <a:off x="7090533" y="3145655"/>
            <a:ext cx="1784096" cy="1770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78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Участие в выставках и конференциях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Собственный сайт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Партнёрские отношения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20650" lvl="0" marL="1714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0"/>
          <p:cNvSpPr txBox="1"/>
          <p:nvPr/>
        </p:nvSpPr>
        <p:spPr>
          <a:xfrm>
            <a:off x="7090532" y="2885486"/>
            <a:ext cx="1806565" cy="26016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Каналы сбыта</a:t>
            </a:r>
            <a:endParaRPr/>
          </a:p>
        </p:txBody>
      </p:sp>
      <p:sp>
        <p:nvSpPr>
          <p:cNvPr id="258" name="Google Shape;258;p10"/>
          <p:cNvSpPr txBox="1"/>
          <p:nvPr/>
        </p:nvSpPr>
        <p:spPr>
          <a:xfrm>
            <a:off x="288264" y="5306442"/>
            <a:ext cx="5519909" cy="1178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78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Техническое оборудование для создания ПО и проведения тестирования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персонал, затраты на оплату заработной платы: разработчиков, инженеров, технических специалистов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Лицензирование и сертификация: расходы для получения необходимых лицензий, сертификатов  и патентов для защиты интеллектуальной собственности 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0"/>
          <p:cNvSpPr txBox="1"/>
          <p:nvPr/>
        </p:nvSpPr>
        <p:spPr>
          <a:xfrm>
            <a:off x="288265" y="5068819"/>
            <a:ext cx="4763700" cy="2453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Структура </a:t>
            </a:r>
            <a:r>
              <a:rPr b="0" i="0" lang="ru-RU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издержек</a:t>
            </a:r>
            <a:endParaRPr/>
          </a:p>
        </p:txBody>
      </p:sp>
      <p:sp>
        <p:nvSpPr>
          <p:cNvPr id="260" name="Google Shape;260;p10"/>
          <p:cNvSpPr txBox="1"/>
          <p:nvPr/>
        </p:nvSpPr>
        <p:spPr>
          <a:xfrm>
            <a:off x="5967585" y="5306442"/>
            <a:ext cx="5519730" cy="1178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78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Лицензия на ПО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Услуги консалтинга 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Партнёрства с различными университетами 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разработка дополнительных модулей и функционалов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0"/>
          <p:cNvSpPr txBox="1"/>
          <p:nvPr/>
        </p:nvSpPr>
        <p:spPr>
          <a:xfrm>
            <a:off x="5992464" y="5068819"/>
            <a:ext cx="5006266" cy="2453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Потоки доходов</a:t>
            </a:r>
            <a:endParaRPr/>
          </a:p>
        </p:txBody>
      </p:sp>
      <p:sp>
        <p:nvSpPr>
          <p:cNvPr id="262" name="Google Shape;262;p10"/>
          <p:cNvSpPr txBox="1"/>
          <p:nvPr/>
        </p:nvSpPr>
        <p:spPr>
          <a:xfrm>
            <a:off x="2544670" y="2910468"/>
            <a:ext cx="1777856" cy="232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Ключевые ресурсы</a:t>
            </a:r>
            <a:endParaRPr/>
          </a:p>
        </p:txBody>
      </p:sp>
      <p:sp>
        <p:nvSpPr>
          <p:cNvPr id="263" name="Google Shape;263;p10"/>
          <p:cNvSpPr txBox="1"/>
          <p:nvPr/>
        </p:nvSpPr>
        <p:spPr>
          <a:xfrm>
            <a:off x="9384030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78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Заказчики муниципальных зданий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Коммерческие объекты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Строительные фирмы, компании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Архитектурное бюро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Инженеры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Промо-выставки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Коммерческие организации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0"/>
          <p:cNvSpPr txBox="1"/>
          <p:nvPr/>
        </p:nvSpPr>
        <p:spPr>
          <a:xfrm>
            <a:off x="2624138" y="3143250"/>
            <a:ext cx="2060575" cy="17732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91425" wrap="square" tIns="45700">
            <a:noAutofit/>
          </a:bodyPr>
          <a:lstStyle/>
          <a:p>
            <a:pPr indent="-231775" lvl="0" marL="8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Char char="•"/>
            </a:pPr>
            <a:r>
              <a:rPr lang="ru-RU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Компьютерное оборудования </a:t>
            </a:r>
            <a:endParaRPr sz="800">
              <a:latin typeface="Calibri"/>
              <a:ea typeface="Calibri"/>
              <a:cs typeface="Calibri"/>
              <a:sym typeface="Calibri"/>
            </a:endParaRPr>
          </a:p>
          <a:p>
            <a:pPr indent="-231775" lvl="0" marL="89999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Char char="•"/>
            </a:pPr>
            <a:r>
              <a:rPr lang="ru-RU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Программы для использования </a:t>
            </a:r>
            <a:endParaRPr sz="800">
              <a:latin typeface="Calibri"/>
              <a:ea typeface="Calibri"/>
              <a:cs typeface="Calibri"/>
              <a:sym typeface="Calibri"/>
            </a:endParaRPr>
          </a:p>
          <a:p>
            <a:pPr indent="-231775" lvl="0" marL="89999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Char char="•"/>
            </a:pPr>
            <a:r>
              <a:rPr lang="ru-RU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Консультации специалистов </a:t>
            </a:r>
            <a:endParaRPr sz="800">
              <a:latin typeface="Calibri"/>
              <a:ea typeface="Calibri"/>
              <a:cs typeface="Calibri"/>
              <a:sym typeface="Calibri"/>
            </a:endParaRPr>
          </a:p>
          <a:p>
            <a:pPr indent="-231775" lvl="0" marL="89999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Char char="•"/>
            </a:pPr>
            <a:r>
              <a:rPr lang="ru-RU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Оборудования для проведения тестирования </a:t>
            </a:r>
            <a:endParaRPr sz="800">
              <a:latin typeface="Calibri"/>
              <a:ea typeface="Calibri"/>
              <a:cs typeface="Calibri"/>
              <a:sym typeface="Calibri"/>
            </a:endParaRPr>
          </a:p>
          <a:p>
            <a:pPr indent="-231775" lvl="0" marL="89999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Char char="•"/>
            </a:pPr>
            <a:r>
              <a:rPr lang="ru-RU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Валидизация программы </a:t>
            </a:r>
            <a:endParaRPr sz="800">
              <a:latin typeface="Calibri"/>
              <a:ea typeface="Calibri"/>
              <a:cs typeface="Calibri"/>
              <a:sym typeface="Calibri"/>
            </a:endParaRPr>
          </a:p>
          <a:p>
            <a:pPr indent="-231775" lvl="0" marL="89999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Char char="•"/>
            </a:pPr>
            <a:r>
              <a:rPr lang="ru-RU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По для строительных компания </a:t>
            </a:r>
            <a:endParaRPr sz="800">
              <a:latin typeface="Calibri"/>
              <a:ea typeface="Calibri"/>
              <a:cs typeface="Calibri"/>
              <a:sym typeface="Calibri"/>
            </a:endParaRPr>
          </a:p>
          <a:p>
            <a:pPr indent="-231775" lvl="0" marL="89999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Char char="•"/>
            </a:pPr>
            <a:r>
              <a:rPr lang="ru-RU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Лицензия 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0"/>
          <p:cNvSpPr txBox="1"/>
          <p:nvPr/>
        </p:nvSpPr>
        <p:spPr>
          <a:xfrm>
            <a:off x="4816650" y="1105450"/>
            <a:ext cx="1869900" cy="24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Наше ПО </a:t>
            </a: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предоставляет</a:t>
            </a: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высокую точность моделирование зданий, сооружений с </a:t>
            </a: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компетентными</a:t>
            </a: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специалистами. Полное представление о детализации  воздушных потоков. Выявление скрытых факторах. Интуитивный понятный интерфейс с широким и удобным функционалом. Быстрое время расчёта ПО и чертежей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0"/>
          <p:cNvSpPr txBox="1"/>
          <p:nvPr/>
        </p:nvSpPr>
        <p:spPr>
          <a:xfrm>
            <a:off x="2624138" y="1155700"/>
            <a:ext cx="2027237" cy="163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495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 Оптимизация использования 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23495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Разработка 3D моделей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23495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Оптимизация 3D моделей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indent="-23495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900"/>
              <a:buFont typeface="Calibri"/>
              <a:buChar char="•"/>
            </a:pPr>
            <a:r>
              <a:rPr lang="ru-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Обучение программе по курсам 3D моделирования 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0"/>
          <p:cNvSpPr txBox="1"/>
          <p:nvPr/>
        </p:nvSpPr>
        <p:spPr>
          <a:xfrm>
            <a:off x="335688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Ключевые партнеры</a:t>
            </a:r>
            <a:endParaRPr/>
          </a:p>
        </p:txBody>
      </p:sp>
      <p:sp>
        <p:nvSpPr>
          <p:cNvPr id="268" name="Google Shape;268;p10"/>
          <p:cNvSpPr/>
          <p:nvPr/>
        </p:nvSpPr>
        <p:spPr>
          <a:xfrm>
            <a:off x="11729093" y="87936"/>
            <a:ext cx="344155" cy="1417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0"/>
          <p:cNvSpPr txBox="1"/>
          <p:nvPr/>
        </p:nvSpPr>
        <p:spPr>
          <a:xfrm>
            <a:off x="11651996" y="50800"/>
            <a:ext cx="489204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800">
                <a:solidFill>
                  <a:srgbClr val="FD570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[2024]</a:t>
            </a:r>
            <a:endParaRPr b="1" i="0" sz="800">
              <a:solidFill>
                <a:srgbClr val="FD570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70" name="Google Shape;270;p10"/>
          <p:cNvSpPr/>
          <p:nvPr/>
        </p:nvSpPr>
        <p:spPr>
          <a:xfrm>
            <a:off x="11733831" y="83198"/>
            <a:ext cx="344155" cy="1417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0"/>
          <p:cNvSpPr txBox="1"/>
          <p:nvPr/>
        </p:nvSpPr>
        <p:spPr>
          <a:xfrm>
            <a:off x="11656734" y="46062"/>
            <a:ext cx="489204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800">
                <a:solidFill>
                  <a:srgbClr val="FD570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[2024]</a:t>
            </a:r>
            <a:endParaRPr b="1" i="0" sz="800">
              <a:solidFill>
                <a:srgbClr val="FD570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77" name="Google Shape;277;p1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78" name="Google Shape;27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7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1"/>
          <p:cNvSpPr txBox="1"/>
          <p:nvPr/>
        </p:nvSpPr>
        <p:spPr>
          <a:xfrm>
            <a:off x="122466" y="142426"/>
            <a:ext cx="150387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>
                <a:solidFill>
                  <a:srgbClr val="2867A0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/>
          </a:p>
        </p:txBody>
      </p:sp>
      <p:sp>
        <p:nvSpPr>
          <p:cNvPr id="280" name="Google Shape;280;p11"/>
          <p:cNvSpPr txBox="1"/>
          <p:nvPr/>
        </p:nvSpPr>
        <p:spPr>
          <a:xfrm>
            <a:off x="688977" y="2764976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Анжелика Бондарева </a:t>
            </a:r>
            <a:endParaRPr/>
          </a:p>
        </p:txBody>
      </p:sp>
      <p:sp>
        <p:nvSpPr>
          <p:cNvPr id="281" name="Google Shape;281;p11"/>
          <p:cNvSpPr txBox="1"/>
          <p:nvPr/>
        </p:nvSpPr>
        <p:spPr>
          <a:xfrm>
            <a:off x="688977" y="3031676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Роль Лидер проекта  </a:t>
            </a:r>
            <a:endParaRPr/>
          </a:p>
        </p:txBody>
      </p:sp>
      <p:sp>
        <p:nvSpPr>
          <p:cNvPr id="282" name="Google Shape;282;p11"/>
          <p:cNvSpPr txBox="1"/>
          <p:nvPr/>
        </p:nvSpPr>
        <p:spPr>
          <a:xfrm>
            <a:off x="4662263" y="2764976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Михайлов Дмитрий </a:t>
            </a:r>
            <a:endParaRPr/>
          </a:p>
        </p:txBody>
      </p:sp>
      <p:sp>
        <p:nvSpPr>
          <p:cNvPr id="283" name="Google Shape;283;p11"/>
          <p:cNvSpPr txBox="1"/>
          <p:nvPr/>
        </p:nvSpPr>
        <p:spPr>
          <a:xfrm>
            <a:off x="4662263" y="3031676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Роль Администратор</a:t>
            </a:r>
            <a:endParaRPr/>
          </a:p>
        </p:txBody>
      </p:sp>
      <p:sp>
        <p:nvSpPr>
          <p:cNvPr id="284" name="Google Shape;284;p11"/>
          <p:cNvSpPr txBox="1"/>
          <p:nvPr/>
        </p:nvSpPr>
        <p:spPr>
          <a:xfrm>
            <a:off x="8457749" y="2764976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Малахова Нина </a:t>
            </a:r>
            <a:endParaRPr/>
          </a:p>
        </p:txBody>
      </p:sp>
      <p:sp>
        <p:nvSpPr>
          <p:cNvPr id="285" name="Google Shape;285;p11"/>
          <p:cNvSpPr txBox="1"/>
          <p:nvPr/>
        </p:nvSpPr>
        <p:spPr>
          <a:xfrm>
            <a:off x="8457749" y="3031676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Роль Тестировщик </a:t>
            </a:r>
            <a:endParaRPr/>
          </a:p>
        </p:txBody>
      </p:sp>
      <p:sp>
        <p:nvSpPr>
          <p:cNvPr id="286" name="Google Shape;286;p11"/>
          <p:cNvSpPr txBox="1"/>
          <p:nvPr/>
        </p:nvSpPr>
        <p:spPr>
          <a:xfrm>
            <a:off x="688977" y="5900058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Анастасия Патина </a:t>
            </a:r>
            <a:endParaRPr/>
          </a:p>
        </p:txBody>
      </p:sp>
      <p:sp>
        <p:nvSpPr>
          <p:cNvPr id="287" name="Google Shape;287;p11"/>
          <p:cNvSpPr txBox="1"/>
          <p:nvPr/>
        </p:nvSpPr>
        <p:spPr>
          <a:xfrm>
            <a:off x="688977" y="6166758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Роль Проектировщик</a:t>
            </a:r>
            <a:endParaRPr/>
          </a:p>
        </p:txBody>
      </p:sp>
      <p:sp>
        <p:nvSpPr>
          <p:cNvPr id="288" name="Google Shape;288;p11"/>
          <p:cNvSpPr txBox="1"/>
          <p:nvPr/>
        </p:nvSpPr>
        <p:spPr>
          <a:xfrm>
            <a:off x="8457749" y="5910263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Владислав Лупиногин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1"/>
          <p:cNvSpPr txBox="1"/>
          <p:nvPr/>
        </p:nvSpPr>
        <p:spPr>
          <a:xfrm>
            <a:off x="8457749" y="6176963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Роль Наставник</a:t>
            </a:r>
            <a:endParaRPr/>
          </a:p>
        </p:txBody>
      </p:sp>
      <p:sp>
        <p:nvSpPr>
          <p:cNvPr id="290" name="Google Shape;290;p11"/>
          <p:cNvSpPr txBox="1"/>
          <p:nvPr/>
        </p:nvSpPr>
        <p:spPr>
          <a:xfrm>
            <a:off x="4662263" y="5900058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Вера Олейникова </a:t>
            </a:r>
            <a:endParaRPr/>
          </a:p>
        </p:txBody>
      </p:sp>
      <p:sp>
        <p:nvSpPr>
          <p:cNvPr id="291" name="Google Shape;291;p11"/>
          <p:cNvSpPr txBox="1"/>
          <p:nvPr/>
        </p:nvSpPr>
        <p:spPr>
          <a:xfrm>
            <a:off x="4662263" y="6166758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4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Роль Проектировщик </a:t>
            </a:r>
            <a:endParaRPr/>
          </a:p>
        </p:txBody>
      </p:sp>
      <p:pic>
        <p:nvPicPr>
          <p:cNvPr id="292" name="Google Shape;29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256" y="826790"/>
            <a:ext cx="1299600" cy="1729500"/>
          </a:xfrm>
          <a:prstGeom prst="ellipse">
            <a:avLst/>
          </a:prstGeom>
          <a:noFill/>
          <a:ln cap="rnd" cmpd="sng" w="190500">
            <a:solidFill>
              <a:srgbClr val="C8C6BD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>
              <a:srgbClr val="000000"/>
            </a:outerShdw>
          </a:effectLst>
        </p:spPr>
      </p:pic>
      <p:pic>
        <p:nvPicPr>
          <p:cNvPr id="293" name="Google Shape;293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62263" y="655036"/>
            <a:ext cx="1591500" cy="1729800"/>
          </a:xfrm>
          <a:prstGeom prst="ellipse">
            <a:avLst/>
          </a:prstGeom>
          <a:noFill/>
          <a:ln cap="rnd" cmpd="sng" w="190500">
            <a:solidFill>
              <a:srgbClr val="C8C6BD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>
              <a:srgbClr val="000000"/>
            </a:outerShdw>
          </a:effectLst>
        </p:spPr>
      </p:pic>
      <p:pic>
        <p:nvPicPr>
          <p:cNvPr id="294" name="Google Shape;294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3272" y="3811572"/>
            <a:ext cx="1892400" cy="1892400"/>
          </a:xfrm>
          <a:prstGeom prst="ellipse">
            <a:avLst/>
          </a:prstGeom>
          <a:noFill/>
          <a:ln cap="rnd" cmpd="sng" w="190500">
            <a:solidFill>
              <a:srgbClr val="C8C6BD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>
              <a:srgbClr val="000000"/>
            </a:outerShdw>
          </a:effectLst>
        </p:spPr>
      </p:pic>
      <p:pic>
        <p:nvPicPr>
          <p:cNvPr id="295" name="Google Shape;295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551931" y="800789"/>
            <a:ext cx="1188000" cy="1584000"/>
          </a:xfrm>
          <a:prstGeom prst="ellipse">
            <a:avLst/>
          </a:prstGeom>
          <a:noFill/>
          <a:ln cap="rnd" cmpd="sng" w="190500">
            <a:solidFill>
              <a:srgbClr val="C8C6BD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>
              <a:srgbClr val="000000"/>
            </a:outerShdw>
          </a:effectLst>
        </p:spPr>
      </p:pic>
      <p:pic>
        <p:nvPicPr>
          <p:cNvPr id="296" name="Google Shape;296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923813" y="3868308"/>
            <a:ext cx="1324500" cy="1766100"/>
          </a:xfrm>
          <a:prstGeom prst="ellipse">
            <a:avLst/>
          </a:prstGeom>
          <a:noFill/>
          <a:ln cap="rnd" cmpd="sng" w="190500">
            <a:solidFill>
              <a:srgbClr val="C8C6BD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>
              <a:srgbClr val="000000"/>
            </a:outerShdw>
          </a:effectLst>
        </p:spPr>
      </p:pic>
      <p:pic>
        <p:nvPicPr>
          <p:cNvPr id="297" name="Google Shape;297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41577" y="3811572"/>
            <a:ext cx="1387500" cy="1825800"/>
          </a:xfrm>
          <a:prstGeom prst="ellipse">
            <a:avLst/>
          </a:prstGeom>
          <a:noFill/>
          <a:ln cap="rnd" cmpd="sng" w="190500">
            <a:solidFill>
              <a:srgbClr val="C8C6BD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>
              <a:srgbClr val="000000"/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2024-06-26T14:27:09Z</dcterms:created>
  <dc:creator>fgh gh</dc:creator>
</cp:coreProperties>
</file>