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88" r:id="rId2"/>
    <p:sldId id="270" r:id="rId3"/>
    <p:sldId id="261" r:id="rId4"/>
    <p:sldId id="276" r:id="rId5"/>
    <p:sldId id="277" r:id="rId6"/>
    <p:sldId id="278" r:id="rId7"/>
    <p:sldId id="279" r:id="rId8"/>
    <p:sldId id="280" r:id="rId9"/>
    <p:sldId id="281" r:id="rId10"/>
    <p:sldId id="258" r:id="rId11"/>
  </p:sldIdLst>
  <p:sldSz cx="12192000" cy="6858000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6A0"/>
    <a:srgbClr val="1B5A64"/>
    <a:srgbClr val="09303A"/>
    <a:srgbClr val="13434D"/>
    <a:srgbClr val="23D5D1"/>
    <a:srgbClr val="238AB3"/>
    <a:srgbClr val="C1FCFF"/>
    <a:srgbClr val="B0FEF7"/>
    <a:srgbClr val="B7FCFF"/>
    <a:srgbClr val="22D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298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gs" Target="tags/tag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FBBD6-5CE9-4933-915E-8BEBAECB112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6A2A0-971F-4237-82CD-B6E849CF8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827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6A2A0-971F-4237-82CD-B6E849CF8CF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622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631F8-D9BA-4016-84C8-C3E6ACF9BECB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54C42-4C98-49A0-9B66-1AECC722AAE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Relationship Id="rId4" Type="http://schemas.microsoft.com/office/2007/relationships/hdphoto" Target="../media/hdphoto1.wdp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7" Type="http://schemas.microsoft.com/office/2007/relationships/hdphoto" Target="../media/hdphoto3.wdp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.png" /><Relationship Id="rId5" Type="http://schemas.openxmlformats.org/officeDocument/2006/relationships/image" Target="../media/image7.png" /><Relationship Id="rId4" Type="http://schemas.microsoft.com/office/2007/relationships/hdphoto" Target="../media/hdphoto2.wdp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2.jpg" /><Relationship Id="rId4" Type="http://schemas.openxmlformats.org/officeDocument/2006/relationships/image" Target="../media/image11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.png" /><Relationship Id="rId4" Type="http://schemas.microsoft.com/office/2007/relationships/hdphoto" Target="../media/hdphoto5.wdp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863752" y="394912"/>
            <a:ext cx="4226332" cy="3337407"/>
          </a:xfrm>
          <a:prstGeom prst="rect">
            <a:avLst/>
          </a:prstGeom>
          <a:solidFill>
            <a:srgbClr val="76FEF1">
              <a:alpha val="4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0971" y="3887636"/>
            <a:ext cx="11305256" cy="2232248"/>
          </a:xfrm>
          <a:prstGeom prst="rect">
            <a:avLst/>
          </a:prstGeom>
          <a:solidFill>
            <a:srgbClr val="76FEF1">
              <a:alpha val="4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93102" y="3275574"/>
            <a:ext cx="10960994" cy="2664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DIAMOND BIONICS</a:t>
            </a:r>
            <a:endParaRPr kumimoji="0" lang="ru-RU" sz="72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944568" y="5229200"/>
            <a:ext cx="8258062" cy="1086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8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бионических протезов</a:t>
            </a:r>
            <a:endParaRPr kumimoji="0" lang="ru-RU" sz="2800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50" y="435791"/>
            <a:ext cx="4017936" cy="325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17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Прямая со стрелкой 42"/>
          <p:cNvCxnSpPr/>
          <p:nvPr/>
        </p:nvCxnSpPr>
        <p:spPr>
          <a:xfrm flipV="1">
            <a:off x="5799664" y="3772671"/>
            <a:ext cx="656376" cy="13068"/>
          </a:xfrm>
          <a:prstGeom prst="straightConnector1">
            <a:avLst/>
          </a:prstGeom>
          <a:ln w="76200">
            <a:solidFill>
              <a:srgbClr val="0930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4016006" y="4598353"/>
            <a:ext cx="648185" cy="934307"/>
          </a:xfrm>
          <a:prstGeom prst="straightConnector1">
            <a:avLst/>
          </a:prstGeom>
          <a:ln w="76200">
            <a:solidFill>
              <a:srgbClr val="0930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3243120" y="4686035"/>
            <a:ext cx="836656" cy="944496"/>
          </a:xfrm>
          <a:prstGeom prst="straightConnector1">
            <a:avLst/>
          </a:prstGeom>
          <a:ln w="76200">
            <a:solidFill>
              <a:srgbClr val="0930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4799856" y="2058636"/>
            <a:ext cx="1643260" cy="878733"/>
          </a:xfrm>
          <a:prstGeom prst="straightConnector1">
            <a:avLst/>
          </a:prstGeom>
          <a:ln w="76200">
            <a:solidFill>
              <a:srgbClr val="0930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3243120" y="2197334"/>
            <a:ext cx="973424" cy="772814"/>
          </a:xfrm>
          <a:prstGeom prst="straightConnector1">
            <a:avLst/>
          </a:prstGeom>
          <a:ln w="76200">
            <a:solidFill>
              <a:srgbClr val="0930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06815" y="4898541"/>
            <a:ext cx="2736304" cy="1412711"/>
          </a:xfrm>
          <a:prstGeom prst="roundRect">
            <a:avLst/>
          </a:prstGeom>
          <a:solidFill>
            <a:srgbClr val="1B5A64"/>
          </a:solidFill>
          <a:ln>
            <a:solidFill>
              <a:srgbClr val="1343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Причины, по которым людям неудобно пользоваться протезами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r="32494"/>
          <a:stretch/>
        </p:blipFill>
        <p:spPr>
          <a:xfrm>
            <a:off x="6456040" y="1138734"/>
            <a:ext cx="5544616" cy="5993904"/>
          </a:xfrm>
          <a:prstGeom prst="rect">
            <a:avLst/>
          </a:prstGeom>
        </p:spPr>
      </p:pic>
      <p:sp>
        <p:nvSpPr>
          <p:cNvPr id="5" name="Рамка 4"/>
          <p:cNvSpPr/>
          <p:nvPr/>
        </p:nvSpPr>
        <p:spPr>
          <a:xfrm>
            <a:off x="844" y="0"/>
            <a:ext cx="12192000" cy="6858000"/>
          </a:xfrm>
          <a:prstGeom prst="frame">
            <a:avLst>
              <a:gd name="adj1" fmla="val 3655"/>
            </a:avLst>
          </a:prstGeom>
          <a:solidFill>
            <a:srgbClr val="13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51247" y="2920609"/>
            <a:ext cx="4788532" cy="1791510"/>
          </a:xfrm>
          <a:prstGeom prst="roundRect">
            <a:avLst/>
          </a:prstGeom>
          <a:solidFill>
            <a:srgbClr val="13434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94695" y="2910698"/>
            <a:ext cx="49685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или несовершенство тактильных и термальных ощущений от объектов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3314" y="1360707"/>
            <a:ext cx="2736304" cy="1412711"/>
          </a:xfrm>
          <a:prstGeom prst="roundRect">
            <a:avLst/>
          </a:prstGeom>
          <a:solidFill>
            <a:srgbClr val="1B5A64"/>
          </a:solidFill>
          <a:ln>
            <a:solidFill>
              <a:srgbClr val="1343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29951" y="1361548"/>
            <a:ext cx="2903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 наощупь достать что-то из кармана/сумки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595" y="4960673"/>
            <a:ext cx="29030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 тактильно ощутить температуру объекта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55840" y="4907256"/>
            <a:ext cx="3239857" cy="1412711"/>
          </a:xfrm>
          <a:prstGeom prst="roundRect">
            <a:avLst/>
          </a:prstGeom>
          <a:solidFill>
            <a:srgbClr val="1B5A64"/>
          </a:solidFill>
          <a:ln>
            <a:solidFill>
              <a:srgbClr val="1343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443116" y="1474059"/>
            <a:ext cx="2736304" cy="1412711"/>
          </a:xfrm>
          <a:prstGeom prst="roundRect">
            <a:avLst/>
          </a:prstGeom>
          <a:solidFill>
            <a:srgbClr val="1B5A64"/>
          </a:solidFill>
          <a:ln>
            <a:solidFill>
              <a:srgbClr val="1343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314800" y="1474059"/>
            <a:ext cx="2903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Ощущения от прикосновения к объектам нереалистичные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2686" y="4907256"/>
            <a:ext cx="33423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протезов, выпущенных на рынок, чувствительность есть не на всех пальцах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422656" y="3101285"/>
            <a:ext cx="2368567" cy="1412711"/>
          </a:xfrm>
          <a:prstGeom prst="roundRect">
            <a:avLst/>
          </a:prstGeom>
          <a:solidFill>
            <a:srgbClr val="1B5A64"/>
          </a:solidFill>
          <a:ln>
            <a:solidFill>
              <a:srgbClr val="1343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6257304" y="3084709"/>
            <a:ext cx="27124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Нет единой системы, заменяющей кожу на протезе</a:t>
            </a: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522" y="5301208"/>
            <a:ext cx="1597016" cy="129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58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655"/>
            </a:avLst>
          </a:prstGeom>
          <a:solidFill>
            <a:srgbClr val="13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63352" y="174262"/>
            <a:ext cx="11737304" cy="1243717"/>
          </a:xfrm>
        </p:spPr>
        <p:txBody>
          <a:bodyPr>
            <a:noAutofit/>
          </a:bodyPr>
          <a:lstStyle/>
          <a:p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сенсорной обратной связи от компании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Diamond Bionics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7368" y="1345420"/>
            <a:ext cx="816786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Уникальная объединённая система передачи тактильных и термальных ощущений от объектов для пользователей бионических протезов позволит людям ощущать прикосновение и давление на объект каждым пальцем, передавая сигналы на соответствующие каждому пальцу мышцы, а также будет способна передавать температуру как горячих, так и холодных объектов, при этом обеспечивая защиту пользователя от перегрева/переохлаждения. Кроме того, она позволит нагревать протез до температуры человеческого тела. При выпуске на рынок данная система будет представлена как искусственная кожа, покрывающая всю поверхность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протеза.Таким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образом, все описанные выше проблемы будут решены.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522" y="5301208"/>
            <a:ext cx="1597016" cy="1294028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167" b="86167" l="59778" r="9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00" t="17333" r="3838" b="14207"/>
          <a:stretch/>
        </p:blipFill>
        <p:spPr bwMode="auto">
          <a:xfrm rot="859602">
            <a:off x="7323163" y="259407"/>
            <a:ext cx="5415564" cy="61235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655"/>
            </a:avLst>
          </a:prstGeom>
          <a:solidFill>
            <a:srgbClr val="13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522" y="5301208"/>
            <a:ext cx="1597016" cy="1294028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987379" y="130727"/>
            <a:ext cx="109728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Рынок и возможности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-1595146" y="817442"/>
            <a:ext cx="109827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807,8 млрд.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6" y="793745"/>
            <a:ext cx="1167758" cy="11666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7625" y="1800532"/>
            <a:ext cx="54943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addressable market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57,7 млн. инвалидов ампутантов в мире на 2023 год,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$14000 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стоимость протеза.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538155" y="2098431"/>
            <a:ext cx="109827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161,6 млрд.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163" y="2086583"/>
            <a:ext cx="1167758" cy="11666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8719" y="3092767"/>
            <a:ext cx="5325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serviceable available market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20% инвалидов покупают протезы. 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703512" y="4014924"/>
            <a:ext cx="109827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8,4 млрд.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229" y="4006358"/>
            <a:ext cx="1167758" cy="116669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064417" y="5017826"/>
            <a:ext cx="69285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serviceable &amp; obtainable market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1,5 млн. инвалидов в России, которым показаны протезы на 2023 год,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$14000 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стоимость протеза, около 40% инвалидов покупают протезы.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8" y="2811069"/>
            <a:ext cx="5048378" cy="37862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7174" y1="25217" x2="67174" y2="25217"/>
                        <a14:foregroundMark x1="60652" y1="27391" x2="60652" y2="27391"/>
                        <a14:foregroundMark x1="55652" y1="31304" x2="55652" y2="31304"/>
                        <a14:foregroundMark x1="65326" y1="27717" x2="65326" y2="27717"/>
                        <a14:foregroundMark x1="52174" y1="32500" x2="52174" y2="32500"/>
                        <a14:foregroundMark x1="61522" y1="29565" x2="61522" y2="29565"/>
                        <a14:foregroundMark x1="73043" y1="25543" x2="73043" y2="25543"/>
                        <a14:foregroundMark x1="86087" y1="20000" x2="86087" y2="20000"/>
                        <a14:foregroundMark x1="91413" y1="8804" x2="91413" y2="8804"/>
                        <a14:foregroundMark x1="97609" y1="7283" x2="97609" y2="7283"/>
                        <a14:foregroundMark x1="84783" y1="12609" x2="84783" y2="12609"/>
                        <a14:foregroundMark x1="94457" y1="3587" x2="94457" y2="3587"/>
                        <a14:foregroundMark x1="86739" y1="8696" x2="86739" y2="8696"/>
                        <a14:foregroundMark x1="84130" y1="10978" x2="84130" y2="10978"/>
                        <a14:foregroundMark x1="63261" y1="48696" x2="63261" y2="48696"/>
                        <a14:foregroundMark x1="56087" y1="54348" x2="56087" y2="54348"/>
                        <a14:foregroundMark x1="60435" y1="51848" x2="60435" y2="51848"/>
                        <a14:foregroundMark x1="50761" y1="56304" x2="50761" y2="56304"/>
                        <a14:foregroundMark x1="48478" y1="57391" x2="48478" y2="57391"/>
                        <a14:foregroundMark x1="46630" y1="58478" x2="46630" y2="58478"/>
                        <a14:foregroundMark x1="48913" y1="34130" x2="48913" y2="34130"/>
                        <a14:foregroundMark x1="50761" y1="33804" x2="50761" y2="33804"/>
                        <a14:foregroundMark x1="54674" y1="32500" x2="54674" y2="32500"/>
                        <a14:foregroundMark x1="61413" y1="31739" x2="61413" y2="31739"/>
                        <a14:foregroundMark x1="57935" y1="30217" x2="57935" y2="30217"/>
                        <a14:foregroundMark x1="58261" y1="30217" x2="59457" y2="29891"/>
                        <a14:foregroundMark x1="63370" y1="27391" x2="63804" y2="27283"/>
                        <a14:foregroundMark x1="64783" y1="27065" x2="65435" y2="26957"/>
                        <a14:foregroundMark x1="68478" y1="26304" x2="68478" y2="26304"/>
                        <a14:foregroundMark x1="69239" y1="26196" x2="69239" y2="26196"/>
                        <a14:foregroundMark x1="69239" y1="24891" x2="69239" y2="24891"/>
                        <a14:foregroundMark x1="20217" y1="55761" x2="20217" y2="55761"/>
                        <a14:foregroundMark x1="22391" y1="53370" x2="22391" y2="53370"/>
                        <a14:foregroundMark x1="23913" y1="51522" x2="23913" y2="51522"/>
                        <a14:foregroundMark x1="26413" y1="49674" x2="26413" y2="49674"/>
                        <a14:foregroundMark x1="30000" y1="46630" x2="30000" y2="46630"/>
                        <a14:foregroundMark x1="28804" y1="47283" x2="28804" y2="47283"/>
                        <a14:foregroundMark x1="33152" y1="43370" x2="33152" y2="43370"/>
                        <a14:foregroundMark x1="33587" y1="40761" x2="33587" y2="40761"/>
                        <a14:foregroundMark x1="81196" y1="15217" x2="81196" y2="15217"/>
                        <a14:foregroundMark x1="87500" y1="9457" x2="87500" y2="9457"/>
                        <a14:foregroundMark x1="16413" y1="59783" x2="16413" y2="59783"/>
                        <a14:foregroundMark x1="21739" y1="54130" x2="21739" y2="54130"/>
                        <a14:foregroundMark x1="22717" y1="52935" x2="22717" y2="52935"/>
                        <a14:foregroundMark x1="15543" y1="61413" x2="15543" y2="61413"/>
                        <a14:foregroundMark x1="18804" y1="56739" x2="18804" y2="56739"/>
                        <a14:foregroundMark x1="20217" y1="56196" x2="20217" y2="56196"/>
                        <a14:foregroundMark x1="19674" y1="56196" x2="19674" y2="56196"/>
                        <a14:foregroundMark x1="25109" y1="50326" x2="25109" y2="50326"/>
                        <a14:foregroundMark x1="30326" y1="45000" x2="30326" y2="45000"/>
                        <a14:foregroundMark x1="29022" y1="46630" x2="29022" y2="46630"/>
                        <a14:foregroundMark x1="30761" y1="44239" x2="30761" y2="44239"/>
                        <a14:foregroundMark x1="95217" y1="5870" x2="95217" y2="5870"/>
                        <a14:foregroundMark x1="92935" y1="6413" x2="92935" y2="6413"/>
                        <a14:backgroundMark x1="59022" y1="26304" x2="59022" y2="26304"/>
                        <a14:backgroundMark x1="89674" y1="1196" x2="89674" y2="1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2" r="-335"/>
          <a:stretch/>
        </p:blipFill>
        <p:spPr>
          <a:xfrm>
            <a:off x="8417081" y="260648"/>
            <a:ext cx="3543098" cy="306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47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655"/>
            </a:avLst>
          </a:prstGeom>
          <a:solidFill>
            <a:srgbClr val="13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380896" y="1392620"/>
            <a:ext cx="316008" cy="39933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522" y="5301208"/>
            <a:ext cx="1597016" cy="1294028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551384" y="175751"/>
            <a:ext cx="109728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562407"/>
              </p:ext>
            </p:extLst>
          </p:nvPr>
        </p:nvGraphicFramePr>
        <p:xfrm>
          <a:off x="335360" y="1103207"/>
          <a:ext cx="11495170" cy="41044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8929">
                  <a:extLst>
                    <a:ext uri="{9D8B030D-6E8A-4147-A177-3AD203B41FA5}">
                      <a16:colId xmlns:a16="http://schemas.microsoft.com/office/drawing/2014/main" val="4188697646"/>
                    </a:ext>
                  </a:extLst>
                </a:gridCol>
                <a:gridCol w="1457455">
                  <a:extLst>
                    <a:ext uri="{9D8B030D-6E8A-4147-A177-3AD203B41FA5}">
                      <a16:colId xmlns:a16="http://schemas.microsoft.com/office/drawing/2014/main" val="1175904853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3139202673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327585113"/>
                    </a:ext>
                  </a:extLst>
                </a:gridCol>
                <a:gridCol w="2134130">
                  <a:extLst>
                    <a:ext uri="{9D8B030D-6E8A-4147-A177-3AD203B41FA5}">
                      <a16:colId xmlns:a16="http://schemas.microsoft.com/office/drawing/2014/main" val="578172354"/>
                    </a:ext>
                  </a:extLst>
                </a:gridCol>
              </a:tblGrid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Компания</a:t>
                      </a:r>
                    </a:p>
                  </a:txBody>
                  <a:tcPr anchor="ctr">
                    <a:solidFill>
                      <a:srgbClr val="1343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</a:p>
                  </a:txBody>
                  <a:tcPr anchor="ctr">
                    <a:solidFill>
                      <a:srgbClr val="1343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</a:t>
                      </a:r>
                      <a:r>
                        <a:rPr lang="ru-RU" sz="18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системы обратной связи</a:t>
                      </a:r>
                      <a:endParaRPr lang="ru-RU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1343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Функциональность</a:t>
                      </a:r>
                    </a:p>
                  </a:txBody>
                  <a:tcPr anchor="ctr">
                    <a:solidFill>
                      <a:srgbClr val="1343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Внешний вид</a:t>
                      </a:r>
                    </a:p>
                  </a:txBody>
                  <a:tcPr anchor="ctr">
                    <a:solidFill>
                      <a:srgbClr val="1343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100466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Diamond Bionics</a:t>
                      </a:r>
                      <a:endParaRPr lang="ru-RU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EB6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EB6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EB6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EB6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273789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BeBionic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1B5A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7157954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Michelangelo (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Ottobock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1B5A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653728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MyoFacil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Ottobock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1B5A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1916307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-LIMB</a:t>
                      </a:r>
                      <a:r>
                        <a:rPr lang="en-US" sz="1800" b="1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Touch Bionics)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1B5A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6640148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095286" y="2030183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799015" y="2030183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535446" y="2030183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293454" y="2030183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095286" y="2706935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799015" y="2706935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5535446" y="2706935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293454" y="2706935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095286" y="3373151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799015" y="3373151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535446" y="3373151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6293454" y="3373151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095286" y="4039367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4799015" y="4039367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535446" y="4039367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293454" y="4039367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473384" y="2018034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8177113" y="2018034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8913544" y="2018034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7473384" y="2706935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8177113" y="2706935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8913544" y="2706935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7473384" y="3373151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8177113" y="3373151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8913544" y="3373151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7465185" y="4039367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8168914" y="4039367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8905345" y="4039367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006" y="1883716"/>
            <a:ext cx="508958" cy="508958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9783728" y="2030183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10487457" y="2030183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11223888" y="2030183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9783728" y="2700613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0487457" y="2700613"/>
            <a:ext cx="576064" cy="216024"/>
          </a:xfrm>
          <a:prstGeom prst="rect">
            <a:avLst/>
          </a:prstGeom>
          <a:solidFill>
            <a:srgbClr val="23D5D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1223888" y="2700613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9789304" y="3373151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0493033" y="3373151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11229464" y="3373151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9783728" y="4039367"/>
            <a:ext cx="576064" cy="216024"/>
          </a:xfrm>
          <a:prstGeom prst="rect">
            <a:avLst/>
          </a:prstGeom>
          <a:solidFill>
            <a:srgbClr val="22D3CD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0487457" y="4039367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11223888" y="4039367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806" y="3226684"/>
            <a:ext cx="508958" cy="508958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250" y="3238662"/>
            <a:ext cx="508958" cy="508958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283" y="3226684"/>
            <a:ext cx="508958" cy="508958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727" y="3238662"/>
            <a:ext cx="508958" cy="508958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806" y="2554146"/>
            <a:ext cx="508958" cy="508958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501" y="2551450"/>
            <a:ext cx="508958" cy="508958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201" y="3923178"/>
            <a:ext cx="508958" cy="508958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-318861" y="5528845"/>
            <a:ext cx="114739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/>
            <a:r>
              <a:rPr lang="ru-RU" sz="2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Отечественные разработчики: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Моторика, </a:t>
            </a:r>
            <a:r>
              <a:rPr lang="en-US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MaxBionic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9779199" y="4755013"/>
            <a:ext cx="576064" cy="216024"/>
          </a:xfrm>
          <a:prstGeom prst="rect">
            <a:avLst/>
          </a:prstGeom>
          <a:solidFill>
            <a:srgbClr val="23D5D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0492453" y="4755013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11221768" y="4755013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7475155" y="4755013"/>
            <a:ext cx="576064" cy="216024"/>
          </a:xfrm>
          <a:prstGeom prst="rect">
            <a:avLst/>
          </a:prstGeom>
          <a:solidFill>
            <a:srgbClr val="23D5D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8188409" y="4755013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8917724" y="4755013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4092877" y="4755013"/>
            <a:ext cx="576064" cy="216024"/>
          </a:xfrm>
          <a:prstGeom prst="rect">
            <a:avLst/>
          </a:prstGeom>
          <a:solidFill>
            <a:srgbClr val="23D5D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4806131" y="4755013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35446" y="4755013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302237" y="4755013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806" y="4619672"/>
            <a:ext cx="508958" cy="508958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091" y="4619672"/>
            <a:ext cx="508958" cy="50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79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3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910" y="26593"/>
            <a:ext cx="3300970" cy="4893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102213" y="26276"/>
            <a:ext cx="3139483" cy="486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102213" y="-52144"/>
            <a:ext cx="3139483" cy="564673"/>
          </a:xfrm>
        </p:spPr>
        <p:txBody>
          <a:bodyPr>
            <a:no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328" y="-8712"/>
            <a:ext cx="340792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Клиенты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продукт предназначен для людей с ампутированными конечностями.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позволит пользователям вести более полноценную деятельность и испытывать весь спектр ощущений от взаимодействия с объектами.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закроет потребность этой группы людей в возвращении или приобретении полноценной конечности, не уступающей биологической.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918680" y="44624"/>
            <a:ext cx="4410007" cy="6863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923474" y="44624"/>
            <a:ext cx="446449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Продукт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представляет собой две вариации системы сенсорной обратной связи для протезов: встроенную в протез от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Diamond Bionics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автономную, которую можно закрепить на любом из существующих протезов.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данного продукта заключается в его уникальности и способности вывести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киберпротезирование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новую ступень развития.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обратной связи конкурентов представляют собой датчики касания максимум на трёх пальцах. В отличие от них, наша разработка придаёт чувствительность всем пальцам и содержит в себе уникальную технологию передачи любой температуры от объектов (горячей и холодной).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0897" y="4943475"/>
            <a:ext cx="3289220" cy="1959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7133" y="4913873"/>
            <a:ext cx="3168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Команда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создаёт команда компании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Diamond Bionics.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57545" y="2204864"/>
            <a:ext cx="4528927" cy="2495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3274204" y="2153457"/>
            <a:ext cx="48255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Продажи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будет продаваться в главном здании компании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Diamond Bionics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её филиалах.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продвижения: монологовые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диалоговые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включая рекламу, пресс-конференции, презентации и прочие публичные мероприятия.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354231" y="4715627"/>
            <a:ext cx="4532242" cy="2187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279533" y="4638615"/>
            <a:ext cx="47606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Финансы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полноценного протеза составит около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14000. Стоимость автономной системы сенсорной обратной связи –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$7500-8000.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себестоимости и дохода на данный момент недостаточно данных.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6" y="5751324"/>
            <a:ext cx="1597016" cy="1294028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3354231" y="545177"/>
            <a:ext cx="4542166" cy="1637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3287688" y="512529"/>
            <a:ext cx="47535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Процессы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продукта будет придерживаться методологии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Agile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Каждому клиенту обеспечат индивидуальный подход и консультацию.</a:t>
            </a:r>
          </a:p>
        </p:txBody>
      </p:sp>
    </p:spTree>
    <p:extLst>
      <p:ext uri="{BB962C8B-B14F-4D97-AF65-F5344CB8AC3E}">
        <p14:creationId xmlns:p14="http://schemas.microsoft.com/office/powerpoint/2010/main" val="992510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655"/>
            </a:avLst>
          </a:prstGeom>
          <a:solidFill>
            <a:srgbClr val="13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522" y="5301208"/>
            <a:ext cx="1597016" cy="1294028"/>
          </a:xfrm>
          <a:prstGeom prst="rect">
            <a:avLst/>
          </a:prstGeom>
        </p:spPr>
      </p:pic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612439" y="230057"/>
            <a:ext cx="10972800" cy="1143000"/>
          </a:xfrm>
        </p:spPr>
        <p:txBody>
          <a:bodyPr>
            <a:noAutofit/>
          </a:bodyPr>
          <a:lstStyle/>
          <a:p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Трекшн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олилиния 1"/>
          <p:cNvSpPr/>
          <p:nvPr/>
        </p:nvSpPr>
        <p:spPr>
          <a:xfrm>
            <a:off x="536239" y="3135698"/>
            <a:ext cx="11125200" cy="857389"/>
          </a:xfrm>
          <a:custGeom>
            <a:avLst/>
            <a:gdLst>
              <a:gd name="connsiteX0" fmla="*/ 0 w 11125200"/>
              <a:gd name="connsiteY0" fmla="*/ 857389 h 857389"/>
              <a:gd name="connsiteX1" fmla="*/ 1133475 w 11125200"/>
              <a:gd name="connsiteY1" fmla="*/ 238264 h 857389"/>
              <a:gd name="connsiteX2" fmla="*/ 3448050 w 11125200"/>
              <a:gd name="connsiteY2" fmla="*/ 809764 h 857389"/>
              <a:gd name="connsiteX3" fmla="*/ 5505450 w 11125200"/>
              <a:gd name="connsiteY3" fmla="*/ 152539 h 857389"/>
              <a:gd name="connsiteX4" fmla="*/ 7553325 w 11125200"/>
              <a:gd name="connsiteY4" fmla="*/ 704989 h 857389"/>
              <a:gd name="connsiteX5" fmla="*/ 9544050 w 11125200"/>
              <a:gd name="connsiteY5" fmla="*/ 139 h 857389"/>
              <a:gd name="connsiteX6" fmla="*/ 11125200 w 11125200"/>
              <a:gd name="connsiteY6" fmla="*/ 657364 h 857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5200" h="857389">
                <a:moveTo>
                  <a:pt x="0" y="857389"/>
                </a:moveTo>
                <a:cubicBezTo>
                  <a:pt x="279400" y="551795"/>
                  <a:pt x="558800" y="246201"/>
                  <a:pt x="1133475" y="238264"/>
                </a:cubicBezTo>
                <a:cubicBezTo>
                  <a:pt x="1708150" y="230327"/>
                  <a:pt x="2719388" y="824051"/>
                  <a:pt x="3448050" y="809764"/>
                </a:cubicBezTo>
                <a:cubicBezTo>
                  <a:pt x="4176712" y="795477"/>
                  <a:pt x="4821238" y="170001"/>
                  <a:pt x="5505450" y="152539"/>
                </a:cubicBezTo>
                <a:cubicBezTo>
                  <a:pt x="6189662" y="135077"/>
                  <a:pt x="6880225" y="730389"/>
                  <a:pt x="7553325" y="704989"/>
                </a:cubicBezTo>
                <a:cubicBezTo>
                  <a:pt x="8226425" y="679589"/>
                  <a:pt x="8948738" y="8076"/>
                  <a:pt x="9544050" y="139"/>
                </a:cubicBezTo>
                <a:cubicBezTo>
                  <a:pt x="10139362" y="-7798"/>
                  <a:pt x="10632281" y="324783"/>
                  <a:pt x="11125200" y="657364"/>
                </a:cubicBezTo>
              </a:path>
            </a:pathLst>
          </a:custGeom>
          <a:noFill/>
          <a:ln w="76200"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938599" y="3952195"/>
            <a:ext cx="1" cy="638660"/>
          </a:xfrm>
          <a:prstGeom prst="line">
            <a:avLst/>
          </a:prstGeom>
          <a:ln w="57150">
            <a:solidFill>
              <a:srgbClr val="093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6092389" y="2681178"/>
            <a:ext cx="1" cy="638660"/>
          </a:xfrm>
          <a:prstGeom prst="line">
            <a:avLst/>
          </a:prstGeom>
          <a:ln w="57150">
            <a:solidFill>
              <a:srgbClr val="093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634343" y="3000508"/>
            <a:ext cx="0" cy="344110"/>
          </a:xfrm>
          <a:prstGeom prst="line">
            <a:avLst/>
          </a:prstGeom>
          <a:ln w="57150">
            <a:solidFill>
              <a:srgbClr val="093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8069795" y="3808947"/>
            <a:ext cx="1" cy="638660"/>
          </a:xfrm>
          <a:prstGeom prst="line">
            <a:avLst/>
          </a:prstGeom>
          <a:ln w="57150">
            <a:solidFill>
              <a:srgbClr val="093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10059279" y="2497038"/>
            <a:ext cx="1" cy="638660"/>
          </a:xfrm>
          <a:prstGeom prst="line">
            <a:avLst/>
          </a:prstGeom>
          <a:ln w="57150">
            <a:solidFill>
              <a:srgbClr val="093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38199" y="1960603"/>
            <a:ext cx="2664296" cy="1039905"/>
          </a:xfrm>
          <a:prstGeom prst="rect">
            <a:avLst/>
          </a:prstGeom>
          <a:solidFill>
            <a:srgbClr val="1B5A64"/>
          </a:solidFill>
          <a:ln w="57150"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82828" y="1898683"/>
            <a:ext cx="29030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</a:t>
            </a:r>
          </a:p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занятий в акселераторе от 1Т.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138400" y="4619484"/>
            <a:ext cx="3643622" cy="1756475"/>
          </a:xfrm>
          <a:prstGeom prst="rect">
            <a:avLst/>
          </a:prstGeom>
          <a:solidFill>
            <a:srgbClr val="1B5A64"/>
          </a:solidFill>
          <a:ln w="57150"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967382" y="1761712"/>
            <a:ext cx="4062221" cy="1001941"/>
          </a:xfrm>
          <a:prstGeom prst="rect">
            <a:avLst/>
          </a:prstGeom>
          <a:solidFill>
            <a:srgbClr val="1B5A64"/>
          </a:solidFill>
          <a:ln w="57150"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807778" y="4447607"/>
            <a:ext cx="2520280" cy="1001941"/>
          </a:xfrm>
          <a:prstGeom prst="rect">
            <a:avLst/>
          </a:prstGeom>
          <a:solidFill>
            <a:srgbClr val="1B5A64"/>
          </a:solidFill>
          <a:ln w="57150"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8546162" y="1298028"/>
            <a:ext cx="3168352" cy="1378261"/>
          </a:xfrm>
          <a:prstGeom prst="rect">
            <a:avLst/>
          </a:prstGeom>
          <a:solidFill>
            <a:srgbClr val="1B5A64"/>
          </a:solidFill>
          <a:ln w="57150">
            <a:solidFill>
              <a:srgbClr val="093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2123960" y="4590855"/>
            <a:ext cx="368684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</a:t>
            </a:r>
          </a:p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Набор команды и единомышленников для формирования коллектива компании.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67383" y="1683657"/>
            <a:ext cx="40622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Ноябрь</a:t>
            </a:r>
          </a:p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патента.</a:t>
            </a:r>
          </a:p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Поиск рабочего пространства.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36198" y="1234628"/>
            <a:ext cx="35882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Январь</a:t>
            </a:r>
          </a:p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материалов, оборудования и деталей для создания продукта.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04644" y="4365132"/>
            <a:ext cx="29265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продукта.</a:t>
            </a:r>
          </a:p>
        </p:txBody>
      </p:sp>
    </p:spTree>
    <p:extLst>
      <p:ext uri="{BB962C8B-B14F-4D97-AF65-F5344CB8AC3E}">
        <p14:creationId xmlns:p14="http://schemas.microsoft.com/office/powerpoint/2010/main" val="274643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655"/>
            </a:avLst>
          </a:prstGeom>
          <a:solidFill>
            <a:srgbClr val="13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52904" y="1374812"/>
            <a:ext cx="316008" cy="39933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609600" y="115906"/>
            <a:ext cx="109728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522" y="5301208"/>
            <a:ext cx="1597016" cy="129402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58906"/>
            <a:ext cx="3308206" cy="37768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90452" y="5177415"/>
            <a:ext cx="33082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Шервуд Хоукс, СЕО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9840" y="5177416"/>
            <a:ext cx="33781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Елена Клюева, СОО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731" y="1258905"/>
            <a:ext cx="2849678" cy="379640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78675" y="5152740"/>
            <a:ext cx="33781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Орлов, СТО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351" y="1278502"/>
            <a:ext cx="2832607" cy="377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63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655"/>
            </a:avLst>
          </a:prstGeom>
          <a:solidFill>
            <a:srgbClr val="13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522" y="5301208"/>
            <a:ext cx="1597016" cy="1294028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09600" y="115906"/>
            <a:ext cx="109728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2626" y="1498708"/>
            <a:ext cx="80288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средства будут использованы для: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Маркетинга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Набора команды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оборудованием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Покупки необходимых деталей и материалов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Удовлетворения потребностей клиентов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Привлечения целевой аудитории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239802"/>
            <a:ext cx="3672408" cy="637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09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95600" y="-37515"/>
            <a:ext cx="7416824" cy="6881029"/>
          </a:xfrm>
          <a:prstGeom prst="rect">
            <a:avLst/>
          </a:prstGeom>
          <a:solidFill>
            <a:srgbClr val="B0FEF7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мка 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655"/>
            </a:avLst>
          </a:prstGeom>
          <a:solidFill>
            <a:srgbClr val="13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086"/>
                    </a14:imgEffect>
                    <a14:imgEffect>
                      <a14:saturation sa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44624"/>
            <a:ext cx="7434064" cy="74340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96" y="260648"/>
            <a:ext cx="5616624" cy="45510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47528" y="4716433"/>
            <a:ext cx="8168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 algn="ctr"/>
            <a:r>
              <a:rPr lang="ru-RU" sz="3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Хоукс Шервуд Андреевич, СЕО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11624" y="5373216"/>
            <a:ext cx="62646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 algn="ctr"/>
            <a:r>
              <a:rPr lang="en-US" sz="26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sherwood_k14625@mail.ru</a:t>
            </a:r>
          </a:p>
          <a:p>
            <a:pPr indent="714375" algn="ctr"/>
            <a:r>
              <a:rPr lang="en-US" sz="26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+79144204323</a:t>
            </a:r>
            <a:endParaRPr lang="ru-RU" sz="2600" b="1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03fca02c947d87cab171651f388b5a17229cef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3013</TotalTime>
  <Words>605</Words>
  <Application>Microsoft Office PowerPoint</Application>
  <PresentationFormat>Широкоэкранный</PresentationFormat>
  <Paragraphs>83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Причины, по которым людям неудобно пользоваться протезами</vt:lpstr>
      <vt:lpstr>Решение: Система сенсорной обратной связи от компании Diamond Bionics</vt:lpstr>
      <vt:lpstr>Рынок и возможности</vt:lpstr>
      <vt:lpstr>Конкуренты</vt:lpstr>
      <vt:lpstr>Бизнес-модель</vt:lpstr>
      <vt:lpstr>Трекшн</vt:lpstr>
      <vt:lpstr>Команда</vt:lpstr>
      <vt:lpstr>Инвестиции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работы</dc:title>
  <dc:creator>admin</dc:creator>
  <cp:lastModifiedBy>Гостевой пользователь</cp:lastModifiedBy>
  <cp:revision>273</cp:revision>
  <dcterms:created xsi:type="dcterms:W3CDTF">2016-11-06T02:08:00Z</dcterms:created>
  <dcterms:modified xsi:type="dcterms:W3CDTF">2023-09-09T19:04:57Z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B619368C57404448876A3F851F4B6C26</vt:lpwstr>
  </property>
  <property fmtid="{D5CDD505-2E9C-101B-9397-08002B2CF9AE}" pid="3" name="KSOProductBuildVer">
    <vt:lpwstr>1049-11.2.0.10382</vt:lpwstr>
  </property>
</Properties>
</file>