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8" r:id="rId9"/>
    <p:sldId id="279" r:id="rId10"/>
    <p:sldId id="271" r:id="rId11"/>
    <p:sldId id="275" r:id="rId12"/>
    <p:sldId id="276" r:id="rId13"/>
    <p:sldId id="277" r:id="rId14"/>
    <p:sldId id="264" r:id="rId15"/>
    <p:sldId id="265" r:id="rId16"/>
    <p:sldId id="269" r:id="rId17"/>
    <p:sldId id="274" r:id="rId18"/>
    <p:sldId id="270" r:id="rId19"/>
    <p:sldId id="26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90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</a:t>
            </a:r>
          </a:p>
        </c:rich>
      </c:tx>
      <c:layout>
        <c:manualLayout>
          <c:xMode val="edge"/>
          <c:yMode val="edge"/>
          <c:x val="0.7609083794920265"/>
          <c:y val="0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297122124031891E-2"/>
          <c:y val="0.11745282521420632"/>
          <c:w val="0.85611909107607564"/>
          <c:h val="0.8102216232282969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Содержание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c:spPr>
          <c:dPt>
            <c:idx val="0"/>
            <c:spPr>
              <a:solidFill>
                <a:srgbClr val="203C94"/>
              </a:solidFill>
              <a:ln w="25400">
                <a:solidFill>
                  <a:schemeClr val="tx2">
                    <a:lumMod val="50000"/>
                  </a:schemeClr>
                </a:solidFill>
              </a:ln>
              <a:effectLst/>
              <a:sp3d contourW="25400">
                <a:contourClr>
                  <a:schemeClr val="tx2">
                    <a:lumMod val="5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D8A-4376-8328-52A4BF99C55E}"/>
              </c:ext>
            </c:extLst>
          </c:dPt>
          <c:dPt>
            <c:idx val="1"/>
            <c:spPr>
              <a:solidFill>
                <a:srgbClr val="0070C0"/>
              </a:solidFill>
              <a:ln w="25400">
                <a:solidFill>
                  <a:schemeClr val="tx2">
                    <a:lumMod val="50000"/>
                  </a:schemeClr>
                </a:solidFill>
              </a:ln>
              <a:effectLst/>
              <a:sp3d contourW="25400">
                <a:contourClr>
                  <a:schemeClr val="tx2">
                    <a:lumMod val="5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D8A-4376-8328-52A4BF99C55E}"/>
              </c:ext>
            </c:extLst>
          </c:dPt>
          <c:dPt>
            <c:idx val="2"/>
            <c:spPr>
              <a:solidFill>
                <a:srgbClr val="4FD1FF"/>
              </a:solidFill>
              <a:ln w="25400">
                <a:solidFill>
                  <a:schemeClr val="tx2">
                    <a:lumMod val="50000"/>
                  </a:schemeClr>
                </a:solidFill>
              </a:ln>
              <a:effectLst/>
              <a:sp3d contourW="25400">
                <a:contourClr>
                  <a:schemeClr val="tx2">
                    <a:lumMod val="5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D8A-4376-8328-52A4BF99C55E}"/>
              </c:ext>
            </c:extLst>
          </c:dPt>
          <c:dPt>
            <c:idx val="3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  <a:sp3d contourW="25400">
                <a:contourClr>
                  <a:schemeClr val="accent1">
                    <a:lumMod val="60000"/>
                    <a:lumOff val="4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D8A-4376-8328-52A4BF99C55E}"/>
              </c:ext>
            </c:extLst>
          </c:dPt>
          <c:dPt>
            <c:idx val="4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  <a:effectLst/>
              <a:sp3d contourW="25400">
                <a:contourClr>
                  <a:schemeClr val="tx2">
                    <a:lumMod val="5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D8A-4376-8328-52A4BF99C55E}"/>
              </c:ext>
            </c:extLst>
          </c:dPt>
          <c:dLbls>
            <c:dLbl>
              <c:idx val="0"/>
              <c:layout>
                <c:manualLayout>
                  <c:x val="-6.1131763137522773E-3"/>
                  <c:y val="-9.0228341645708157E-2"/>
                </c:manualLayout>
              </c:layout>
              <c:dLblPos val="bestFit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D8A-4376-8328-52A4BF99C5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showCatName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Рыбная мука</c:v>
                </c:pt>
                <c:pt idx="1">
                  <c:v>Кукуруза</c:v>
                </c:pt>
                <c:pt idx="2">
                  <c:v>Рыбий жир</c:v>
                </c:pt>
                <c:pt idx="3">
                  <c:v>Рыбные пептиды</c:v>
                </c:pt>
                <c:pt idx="4">
                  <c:v>Премикс ПФ-2В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40</c:v>
                </c:pt>
                <c:pt idx="1">
                  <c:v>40</c:v>
                </c:pt>
                <c:pt idx="2">
                  <c:v>4</c:v>
                </c:pt>
                <c:pt idx="3">
                  <c:v>15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D8A-4376-8328-52A4BF99C55E}"/>
            </c:ext>
          </c:extLst>
        </c:ser>
        <c:dLbls/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Есть ли наличие проблемы?</a:t>
            </a:r>
          </a:p>
        </c:rich>
      </c:tx>
      <c:layout/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Есть ли наличие проблемы</c:v>
                </c:pt>
              </c:strCache>
            </c:strRef>
          </c:tx>
          <c:dPt>
            <c:idx val="0"/>
            <c:spPr>
              <a:solidFill>
                <a:schemeClr val="accent1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0F8-4846-A2CE-2214E260D193}"/>
              </c:ext>
            </c:extLst>
          </c:dPt>
          <c:dPt>
            <c:idx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0F8-4846-A2CE-2214E260D193}"/>
              </c:ext>
            </c:extLst>
          </c:dPt>
          <c:dPt>
            <c:idx val="2"/>
            <c:spPr>
              <a:solidFill>
                <a:schemeClr val="accent1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0F8-4846-A2CE-2214E260D1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Лист1!$B$1:$D$1</c:f>
              <c:strCache>
                <c:ptCount val="3"/>
                <c:pt idx="0">
                  <c:v>Есть</c:v>
                </c:pt>
                <c:pt idx="1">
                  <c:v>Есть но незначительная</c:v>
                </c:pt>
                <c:pt idx="2">
                  <c:v>Нет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75</c:v>
                </c:pt>
                <c:pt idx="1">
                  <c:v>10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0F8-4846-A2CE-2214E260D193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Согласны ли попробовать корм</a:t>
            </a:r>
            <a:r>
              <a:rPr lang="ru-RU" sz="2000" dirty="0"/>
              <a:t>? </a:t>
            </a:r>
          </a:p>
        </c:rich>
      </c:tx>
      <c:layout/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Согласны ли попробовать корм? 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D79-473B-9870-98381EE0F4A6}"/>
              </c:ext>
            </c:extLst>
          </c:dPt>
          <c:dPt>
            <c:idx val="1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D79-473B-9870-98381EE0F4A6}"/>
              </c:ext>
            </c:extLst>
          </c:dPt>
          <c:dPt>
            <c:idx val="2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D79-473B-9870-98381EE0F4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Лист1!$B$1:$C$1</c:f>
              <c:strCache>
                <c:ptCount val="2"/>
                <c:pt idx="0">
                  <c:v>Да, готовы</c:v>
                </c:pt>
                <c:pt idx="1">
                  <c:v>Нет, не готовы</c:v>
                </c:pt>
              </c:strCache>
            </c:strRef>
          </c:cat>
          <c:val>
            <c:numRef>
              <c:f>Лист1!$B$2:$C$2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D79-473B-9870-98381EE0F4A6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27T14:17:11.11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26 1 24575,'-4'8'0,"-2"16"0,1 21 0,1 25 0,0 16 0,3 25 0,0 23 0,0 15 0,13 11 0,10 13 0,5-1 0,10-9 0,-1-27 0,-2-34 0,-6-24 0,-6-27 0,-4-16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C2978-97CC-477A-9001-FEB755803D1D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09009-A50D-451F-A794-4CBEFF3ACE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8965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0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1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4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5FD1FF-D6B2-CB4A-DF3F-1A0EAA32E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470C521-F5D1-B9A2-F7D5-124F1F748E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49562EE-08F2-047E-AABF-13FB315F4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81BF1D6-7E1C-BDA5-A4D2-2273A84AF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1FAED4-CD0F-740D-9DE5-2D664A3E1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446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08079B-920D-495C-7DD8-361CC3E84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7924B0-78CA-679B-7D53-956F07414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DA52A1B-B5C7-EEA7-958F-6E7FFACB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C18A846-0E27-2DE6-DD1A-5039378C0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0C389FA-27EF-8A6C-2E1F-A6806BE99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2961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1865F8-F394-2CFD-4414-D6EEB63A5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2592B05-FB0B-6AFA-7C9A-B4ADD2CF7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017A700-0BDD-ECE4-59E2-69727E1B0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F49B2EA-9392-E7AB-9A2F-9C3299EEF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63C9CB-789B-C766-7848-121279F04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988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B3234F-CA0B-3544-F352-29F8D08B0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09CFEAC-3D08-3D2B-32BB-D3FA484046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717D1A3-5414-0A05-25E9-33FD89BFC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1630C69-9439-713D-2DC4-EA3F620F7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1543462-F472-0215-0042-2A1F20A53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A8B7526-10B4-D3A6-420D-8451C597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940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088D0E-3196-9E19-2F20-0866B5629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FD855CF-D39D-2BC3-BCD9-353F8E8E2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9A74B83-B8BB-F998-0941-06B3FE183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14BCD16-BCAE-43F5-42D9-EA481526A0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22DAFDF-A37A-F435-3B93-76D17CDA79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E6C92B0-D527-7F2B-AE4A-8CD493656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F8A85D0-720D-830A-45F2-CE9BF8324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FA477F3-B2E8-A25F-C260-2512A64C8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316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288744-89C2-D212-911F-CF7A669F7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70655B4-4160-90E9-B146-DBBF32A8D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47F1727D-F8BC-B634-80BF-6AB2421D3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EB4C63E-D90B-608A-5D7B-4A8412B2E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332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4651FCD-4F61-31DE-1945-86847F8B4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94CE4CE-140D-D8D7-CA1E-F9D0EE483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F960A73-9A14-BDB4-7DE7-0E263F6CA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7053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0BA1D5-5973-3061-5CF6-8DEA62A6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C5421C9-D0B0-494D-7A50-104C0EE5A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9B7C4DC-B980-2EB1-09B4-E5761630F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867D17D-E4B8-D876-833E-F1EF56506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E8E918F-EDBF-8365-499C-4240B9BF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3090AD9-5BAA-6685-98B3-5F17D2B0D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3264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A97889-1B92-02AC-6517-8F56DA3F6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F16ADC2-E39F-8C5D-4674-E7635854F6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C3D02A0-6A56-E199-8BBE-9A1B6EFD3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D8F3D95-D25E-B8F3-1242-97C49D181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6BD287F-9DFD-1744-9319-1E1B3302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ED21157-4C5B-DAE1-3484-3210AF524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597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37F32F-5D6D-4936-7CB1-67618335D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8711D95-B6D6-3615-DBE5-57A27D68E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3D58B7-8805-F423-0972-DE0083EF1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B4A760-53C0-78FC-DCEB-19A51AA6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220062F-2D8A-2323-23F4-3BCCEE33D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5490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679FDBC-A431-ECCA-6AEC-6CC4F34D34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25F7542-DDF1-0EB3-5955-4CEBEEF47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B4595EA-236E-F202-8AD0-90DF712E7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567ADF2-6FAB-2C5D-CE37-65CA86A9E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8596887-31C5-9BA5-1E5D-DBCDBA80D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702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5927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023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13551D-E1B7-FC13-C104-42991C20A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84AD5A4-B515-556D-0408-7AB01E761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D7FFE1E-9CA7-3D51-E4CD-1821464080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FA900E-0D18-47FC-8E3D-6066D1A8D618}" type="datetimeFigureOut">
              <a:rPr lang="ru-RU" smtClean="0"/>
              <a:pPr/>
              <a:t>31.05.2025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B31EC3-81A7-1443-5B5D-CFFCC11E20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29F738-3CEF-E4E8-809C-1C93C1339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34940F-6CF3-4E1D-B457-78BABB74BC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5031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1.xml"/><Relationship Id="rId5" Type="http://schemas.openxmlformats.org/officeDocument/2006/relationships/image" Target="../media/image25.png"/><Relationship Id="rId4" Type="http://schemas.openxmlformats.org/officeDocument/2006/relationships/customXml" Target="../ink/ink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2159" y="2814158"/>
            <a:ext cx="6017768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875"/>
              </a:lnSpc>
            </a:pPr>
            <a:r>
              <a:rPr lang="en-US" sz="387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Инновационные корма для </a:t>
            </a:r>
            <a:r>
              <a:rPr lang="ru-RU" sz="387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молоди </a:t>
            </a:r>
            <a:r>
              <a:rPr lang="en-US" sz="387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осетровых рыб</a:t>
            </a:r>
            <a:endParaRPr lang="en-US" sz="38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61492" y="4599583"/>
            <a:ext cx="302419" cy="302419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 sz="1500"/>
          </a:p>
        </p:txBody>
      </p:sp>
      <p:pic>
        <p:nvPicPr>
          <p:cNvPr id="9" name="Рисунок 8" descr="Изображение выглядит как Морское млекопитающее, Биология океана, рыба&#10;&#10;Автоматически созданное описание">
            <a:extLst>
              <a:ext uri="{FF2B5EF4-FFF2-40B4-BE49-F238E27FC236}">
                <a16:creationId xmlns:a16="http://schemas.microsoft.com/office/drawing/2014/main" xmlns="" id="{9F584F52-F5B6-E0A9-DA5D-C85CFE4F8F5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28918" y="-140607"/>
            <a:ext cx="8159102" cy="71392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2362696"/>
          </a:xfrm>
          <a:prstGeom prst="rect">
            <a:avLst/>
          </a:prstGeom>
        </p:spPr>
      </p:pic>
      <p:sp>
        <p:nvSpPr>
          <p:cNvPr id="1048582" name="Text 0"/>
          <p:cNvSpPr/>
          <p:nvPr/>
        </p:nvSpPr>
        <p:spPr>
          <a:xfrm>
            <a:off x="661492" y="3297733"/>
            <a:ext cx="10506670" cy="6202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4875"/>
              </a:lnSpc>
            </a:pPr>
            <a:r>
              <a:rPr lang="en-US" sz="387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Проблемы отрасли: дефицит и качество</a:t>
            </a:r>
            <a:endParaRPr lang="en-US" sz="38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3" name="Shape 1"/>
          <p:cNvSpPr/>
          <p:nvPr/>
        </p:nvSpPr>
        <p:spPr>
          <a:xfrm>
            <a:off x="661492" y="4201418"/>
            <a:ext cx="3496965" cy="1721445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4" name="Text 2"/>
          <p:cNvSpPr/>
          <p:nvPr/>
        </p:nvSpPr>
        <p:spPr>
          <a:xfrm>
            <a:off x="856854" y="4396780"/>
            <a:ext cx="2480866" cy="3100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Дефицит кормов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5" name="Text 3"/>
          <p:cNvSpPr/>
          <p:nvPr/>
        </p:nvSpPr>
        <p:spPr>
          <a:xfrm>
            <a:off x="856853" y="4820245"/>
            <a:ext cx="3106242" cy="90725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 России нехватка специализированных </a:t>
            </a:r>
            <a:r>
              <a:rPr lang="en-US" sz="1458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кормов</a:t>
            </a: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для</a:t>
            </a:r>
            <a:r>
              <a:rPr lang="ru-RU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молодняка</a:t>
            </a: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осетровых.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6" name="Shape 4"/>
          <p:cNvSpPr/>
          <p:nvPr/>
        </p:nvSpPr>
        <p:spPr>
          <a:xfrm>
            <a:off x="4347468" y="4201418"/>
            <a:ext cx="3496965" cy="1721445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7" name="Text 5"/>
          <p:cNvSpPr/>
          <p:nvPr/>
        </p:nvSpPr>
        <p:spPr>
          <a:xfrm>
            <a:off x="4542830" y="4396780"/>
            <a:ext cx="2480866" cy="3100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ru-RU" sz="1917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Дороговизна альтернатив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8" name="Text 6"/>
          <p:cNvSpPr/>
          <p:nvPr/>
        </p:nvSpPr>
        <p:spPr>
          <a:xfrm>
            <a:off x="4542830" y="4820245"/>
            <a:ext cx="3106242" cy="90725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ru-RU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Живые корма для молодняка имеют высокую цену и неудобны в использовании.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Shape 7"/>
          <p:cNvSpPr/>
          <p:nvPr/>
        </p:nvSpPr>
        <p:spPr>
          <a:xfrm>
            <a:off x="8033444" y="4201418"/>
            <a:ext cx="3496965" cy="1721445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 sz="1500"/>
          </a:p>
        </p:txBody>
      </p:sp>
      <p:sp>
        <p:nvSpPr>
          <p:cNvPr id="1048590" name="Text 8"/>
          <p:cNvSpPr/>
          <p:nvPr/>
        </p:nvSpPr>
        <p:spPr>
          <a:xfrm>
            <a:off x="8228807" y="4396780"/>
            <a:ext cx="2959100" cy="3100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Импортные трудности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 9"/>
          <p:cNvSpPr/>
          <p:nvPr/>
        </p:nvSpPr>
        <p:spPr>
          <a:xfrm>
            <a:off x="8228807" y="4820245"/>
            <a:ext cx="3106242" cy="60483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Импортные корма дороги и сложно доступны из-за санкций.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2" name="Прямоугольник 12"/>
          <p:cNvSpPr/>
          <p:nvPr/>
        </p:nvSpPr>
        <p:spPr>
          <a:xfrm>
            <a:off x="10568215" y="6541690"/>
            <a:ext cx="1623786" cy="316310"/>
          </a:xfrm>
          <a:prstGeom prst="rect">
            <a:avLst/>
          </a:prstGeom>
          <a:solidFill>
            <a:srgbClr val="B0C4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Рисунок 12" descr="Изображение выглядит как рыба, вода, Плавник, Биология океана  Автоматически созданное описание"/>
          <p:cNvPicPr>
            <a:picLocks noChangeAspect="1"/>
          </p:cNvPicPr>
          <p:nvPr/>
        </p:nvPicPr>
        <p:blipFill>
          <a:blip r:embed="rId3" cstate="print">
            <a:alphaModFix amt="70000"/>
          </a:blip>
          <a:stretch>
            <a:fillRect/>
          </a:stretch>
        </p:blipFill>
        <p:spPr>
          <a:xfrm>
            <a:off x="-272573" y="-5524243"/>
            <a:ext cx="12681185" cy="8454123"/>
          </a:xfrm>
          <a:prstGeom prst="rect">
            <a:avLst/>
          </a:prstGeom>
        </p:spPr>
      </p:pic>
      <p:sp>
        <p:nvSpPr>
          <p:cNvPr id="1048596" name="Text 0"/>
          <p:cNvSpPr/>
          <p:nvPr/>
        </p:nvSpPr>
        <p:spPr>
          <a:xfrm>
            <a:off x="661492" y="3429000"/>
            <a:ext cx="8606234" cy="6202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4875"/>
              </a:lnSpc>
            </a:pPr>
            <a:r>
              <a:rPr lang="en-US" sz="387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Влияние проблемы на хозяйства</a:t>
            </a:r>
            <a:endParaRPr lang="en-US" sz="38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7" name="Text 1"/>
          <p:cNvSpPr/>
          <p:nvPr/>
        </p:nvSpPr>
        <p:spPr>
          <a:xfrm>
            <a:off x="661492" y="4613827"/>
            <a:ext cx="3021508" cy="3100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Экономический ущерб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8" name="Text 2"/>
          <p:cNvSpPr/>
          <p:nvPr/>
        </p:nvSpPr>
        <p:spPr>
          <a:xfrm>
            <a:off x="661492" y="5112897"/>
            <a:ext cx="5203924" cy="60483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Сокращение поголовья осетровых приводит к убыткам хозяйств.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Text 3"/>
          <p:cNvSpPr/>
          <p:nvPr/>
        </p:nvSpPr>
        <p:spPr>
          <a:xfrm>
            <a:off x="661492" y="5432161"/>
            <a:ext cx="5203924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Рост затрат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Text 4"/>
          <p:cNvSpPr/>
          <p:nvPr/>
        </p:nvSpPr>
        <p:spPr>
          <a:xfrm>
            <a:off x="661492" y="5800660"/>
            <a:ext cx="5203924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Снижение рентабельности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Text 5"/>
          <p:cNvSpPr/>
          <p:nvPr/>
        </p:nvSpPr>
        <p:spPr>
          <a:xfrm>
            <a:off x="6332935" y="4613827"/>
            <a:ext cx="2846586" cy="3100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Экологические риски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2" name="Text 6"/>
          <p:cNvSpPr/>
          <p:nvPr/>
        </p:nvSpPr>
        <p:spPr>
          <a:xfrm>
            <a:off x="6332935" y="5112897"/>
            <a:ext cx="5203924" cy="60483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Плохое качество корма повышает уровень фосфатов и аммиака.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3" name="Text 7"/>
          <p:cNvSpPr/>
          <p:nvPr/>
        </p:nvSpPr>
        <p:spPr>
          <a:xfrm>
            <a:off x="6332935" y="5432161"/>
            <a:ext cx="5203924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Стресс у рыб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Text 8"/>
          <p:cNvSpPr/>
          <p:nvPr/>
        </p:nvSpPr>
        <p:spPr>
          <a:xfrm>
            <a:off x="6332935" y="5800660"/>
            <a:ext cx="5203924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Ухудшение экосистемы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10"/>
          <p:cNvSpPr/>
          <p:nvPr/>
        </p:nvSpPr>
        <p:spPr>
          <a:xfrm>
            <a:off x="10504715" y="6377215"/>
            <a:ext cx="1687286" cy="480786"/>
          </a:xfrm>
          <a:prstGeom prst="rect">
            <a:avLst/>
          </a:prstGeom>
          <a:solidFill>
            <a:srgbClr val="C9D6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1048609" name="Text 0"/>
          <p:cNvSpPr/>
          <p:nvPr/>
        </p:nvSpPr>
        <p:spPr>
          <a:xfrm>
            <a:off x="5233492" y="1279326"/>
            <a:ext cx="4961831" cy="6202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4875"/>
              </a:lnSpc>
            </a:pPr>
            <a:r>
              <a:rPr lang="en-US" sz="387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Наше решение</a:t>
            </a:r>
            <a:endParaRPr lang="en-US" sz="38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Shape 1"/>
          <p:cNvSpPr/>
          <p:nvPr/>
        </p:nvSpPr>
        <p:spPr>
          <a:xfrm>
            <a:off x="5233492" y="2451794"/>
            <a:ext cx="425252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Text 2"/>
          <p:cNvSpPr/>
          <p:nvPr/>
        </p:nvSpPr>
        <p:spPr>
          <a:xfrm>
            <a:off x="5847756" y="2451794"/>
            <a:ext cx="2439789" cy="62011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Сбалансированный состав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Text 3"/>
          <p:cNvSpPr/>
          <p:nvPr/>
        </p:nvSpPr>
        <p:spPr>
          <a:xfrm>
            <a:off x="5880298" y="3054294"/>
            <a:ext cx="2439789" cy="90725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Оптимальное сочетание белков, жиров, витаминов и минералов.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Shape 4"/>
          <p:cNvSpPr/>
          <p:nvPr/>
        </p:nvSpPr>
        <p:spPr>
          <a:xfrm>
            <a:off x="8476556" y="2451794"/>
            <a:ext cx="425252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4" name="Text 5"/>
          <p:cNvSpPr/>
          <p:nvPr/>
        </p:nvSpPr>
        <p:spPr>
          <a:xfrm>
            <a:off x="9090820" y="2451794"/>
            <a:ext cx="2439789" cy="62011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917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Альтернативные источники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5" name="Text 6"/>
          <p:cNvSpPr/>
          <p:nvPr/>
        </p:nvSpPr>
        <p:spPr>
          <a:xfrm>
            <a:off x="9090820" y="3185319"/>
            <a:ext cx="2439789" cy="7762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Использование</a:t>
            </a: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ru-RU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кукурузы</a:t>
            </a: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458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как</a:t>
            </a: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белка.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95133" y="6347619"/>
            <a:ext cx="1696867" cy="492803"/>
          </a:xfrm>
          <a:prstGeom prst="rect">
            <a:avLst/>
          </a:prstGeom>
        </p:spPr>
      </p:pic>
      <p:sp>
        <p:nvSpPr>
          <p:cNvPr id="1048616" name="Прямоугольник 13"/>
          <p:cNvSpPr/>
          <p:nvPr/>
        </p:nvSpPr>
        <p:spPr>
          <a:xfrm>
            <a:off x="9846733" y="6347619"/>
            <a:ext cx="2345267" cy="4928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500"/>
          </a:p>
        </p:txBody>
      </p:sp>
      <p:sp>
        <p:nvSpPr>
          <p:cNvPr id="2" name="Shape 1">
            <a:extLst>
              <a:ext uri="{FF2B5EF4-FFF2-40B4-BE49-F238E27FC236}">
                <a16:creationId xmlns:a16="http://schemas.microsoft.com/office/drawing/2014/main" xmlns="" id="{983643B5-CD2E-AEEE-5C33-CFAB60417D90}"/>
              </a:ext>
            </a:extLst>
          </p:cNvPr>
          <p:cNvSpPr/>
          <p:nvPr/>
        </p:nvSpPr>
        <p:spPr>
          <a:xfrm>
            <a:off x="5233492" y="4253313"/>
            <a:ext cx="425252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6281DDF-7975-5944-F9EB-4F847068964E}"/>
              </a:ext>
            </a:extLst>
          </p:cNvPr>
          <p:cNvSpPr txBox="1"/>
          <p:nvPr/>
        </p:nvSpPr>
        <p:spPr>
          <a:xfrm>
            <a:off x="5847756" y="4253314"/>
            <a:ext cx="2439789" cy="68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17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Учучшенная</a:t>
            </a:r>
            <a:r>
              <a:rPr lang="ru-RU" sz="191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усвояемость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30559B3-9FF2-C5EA-F3BC-B2D6DCC60A7B}"/>
              </a:ext>
            </a:extLst>
          </p:cNvPr>
          <p:cNvSpPr txBox="1"/>
          <p:nvPr/>
        </p:nvSpPr>
        <p:spPr>
          <a:xfrm>
            <a:off x="5847755" y="4851190"/>
            <a:ext cx="24397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пептидов в составе для наилучшей усвояемости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ext 0"/>
          <p:cNvSpPr/>
          <p:nvPr/>
        </p:nvSpPr>
        <p:spPr>
          <a:xfrm>
            <a:off x="2886966" y="1115321"/>
            <a:ext cx="6418064" cy="6118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4416"/>
              </a:lnSpc>
            </a:pP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Аналоги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90F500E-072A-44CE-A2BB-D17885A5F6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634007" y="2065924"/>
            <a:ext cx="10942268" cy="27308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Рисунок 18" descr="Изображение выглядит как рыба, аквариум, Плавник, Биология океана  Автоматически созданное описание"/>
          <p:cNvPicPr>
            <a:picLocks noChangeAspect="1"/>
          </p:cNvPicPr>
          <p:nvPr/>
        </p:nvPicPr>
        <p:blipFill>
          <a:blip r:embed="rId3" cstate="print">
            <a:alphaModFix amt="39000"/>
          </a:blip>
          <a:stretch>
            <a:fillRect/>
          </a:stretch>
        </p:blipFill>
        <p:spPr>
          <a:xfrm>
            <a:off x="0" y="4225433"/>
            <a:ext cx="12277996" cy="4062900"/>
          </a:xfrm>
          <a:prstGeom prst="rect">
            <a:avLst/>
          </a:prstGeom>
          <a:effectLst>
            <a:softEdge rad="850900"/>
          </a:effectLst>
        </p:spPr>
      </p:pic>
      <p:sp>
        <p:nvSpPr>
          <p:cNvPr id="1048632" name="Text 0"/>
          <p:cNvSpPr/>
          <p:nvPr/>
        </p:nvSpPr>
        <p:spPr>
          <a:xfrm>
            <a:off x="661492" y="596404"/>
            <a:ext cx="10342860" cy="6202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4875"/>
              </a:lnSpc>
            </a:pPr>
            <a:r>
              <a:rPr lang="en-US" sz="3875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Технологические требования к кормам</a:t>
            </a:r>
            <a:endParaRPr lang="en-US" sz="38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6" name="Image 0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35275" y="3000970"/>
            <a:ext cx="6521351" cy="6521351"/>
          </a:xfrm>
          <a:prstGeom prst="rect">
            <a:avLst/>
          </a:prstGeom>
        </p:spPr>
      </p:pic>
      <p:sp>
        <p:nvSpPr>
          <p:cNvPr id="1048633" name="Text 1"/>
          <p:cNvSpPr/>
          <p:nvPr/>
        </p:nvSpPr>
        <p:spPr>
          <a:xfrm>
            <a:off x="3818533" y="4839495"/>
            <a:ext cx="318889" cy="39866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4000"/>
              </a:lnSpc>
            </a:pPr>
            <a:r>
              <a:rPr lang="en-US" sz="25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1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7" name="Image 1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35275" y="3000970"/>
            <a:ext cx="6521351" cy="6521351"/>
          </a:xfrm>
          <a:prstGeom prst="rect">
            <a:avLst/>
          </a:prstGeom>
        </p:spPr>
      </p:pic>
      <p:sp>
        <p:nvSpPr>
          <p:cNvPr id="1048634" name="Text 2"/>
          <p:cNvSpPr/>
          <p:nvPr/>
        </p:nvSpPr>
        <p:spPr>
          <a:xfrm>
            <a:off x="5936457" y="3616722"/>
            <a:ext cx="318889" cy="39866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4000"/>
              </a:lnSpc>
            </a:pPr>
            <a:r>
              <a:rPr lang="en-US" sz="25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2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8" name="Image 2" descr="preencod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35275" y="2996208"/>
            <a:ext cx="6521351" cy="6521351"/>
          </a:xfrm>
          <a:prstGeom prst="rect">
            <a:avLst/>
          </a:prstGeom>
        </p:spPr>
      </p:pic>
      <p:sp>
        <p:nvSpPr>
          <p:cNvPr id="1048635" name="Text 3"/>
          <p:cNvSpPr/>
          <p:nvPr/>
        </p:nvSpPr>
        <p:spPr>
          <a:xfrm>
            <a:off x="8054281" y="4839495"/>
            <a:ext cx="318889" cy="39866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lnSpc>
                <a:spcPts val="4000"/>
              </a:lnSpc>
            </a:pPr>
            <a:r>
              <a:rPr lang="en-US" sz="25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3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Text 4"/>
          <p:cNvSpPr/>
          <p:nvPr/>
        </p:nvSpPr>
        <p:spPr>
          <a:xfrm>
            <a:off x="1005015" y="3136606"/>
            <a:ext cx="2480866" cy="3100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1917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Размер гранул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7" name="Text 5"/>
          <p:cNvSpPr/>
          <p:nvPr/>
        </p:nvSpPr>
        <p:spPr>
          <a:xfrm>
            <a:off x="528469" y="3507188"/>
            <a:ext cx="3433961" cy="60483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Соответствие возрасту и размеру рыбы.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8" name="Text 6"/>
          <p:cNvSpPr/>
          <p:nvPr/>
        </p:nvSpPr>
        <p:spPr>
          <a:xfrm>
            <a:off x="4717767" y="2298901"/>
            <a:ext cx="2623343" cy="3100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1917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Скорость опускания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Text 7"/>
          <p:cNvSpPr/>
          <p:nvPr/>
        </p:nvSpPr>
        <p:spPr>
          <a:xfrm>
            <a:off x="4312408" y="2531768"/>
            <a:ext cx="3434060" cy="46606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Адаптация к способу питания осетровых.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0" name="Text 8"/>
          <p:cNvSpPr/>
          <p:nvPr/>
        </p:nvSpPr>
        <p:spPr>
          <a:xfrm>
            <a:off x="8708800" y="3655320"/>
            <a:ext cx="2480866" cy="3100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1917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Чистота сырья</a:t>
            </a:r>
            <a:endParaRPr lang="en-US" sz="191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1" name="Text 9"/>
          <p:cNvSpPr/>
          <p:nvPr/>
        </p:nvSpPr>
        <p:spPr>
          <a:xfrm>
            <a:off x="8360542" y="3918251"/>
            <a:ext cx="3177382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>
              <a:lnSpc>
                <a:spcPts val="2375"/>
              </a:lnSpc>
            </a:pPr>
            <a:r>
              <a:rPr lang="en-US" sz="1458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Минимизация вредных примесей.</a:t>
            </a:r>
            <a:endParaRPr lang="en-US" sz="14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extBox 1048644"/>
          <p:cNvSpPr txBox="1"/>
          <p:nvPr/>
        </p:nvSpPr>
        <p:spPr>
          <a:xfrm>
            <a:off x="1518312" y="428271"/>
            <a:ext cx="9155375" cy="5027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Нормативные</a:t>
            </a:r>
            <a:r>
              <a:rPr lang="en-US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 </a:t>
            </a:r>
            <a:r>
              <a:rPr lang="ru-RU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акты</a:t>
            </a:r>
            <a:r>
              <a:rPr lang="en-US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 </a:t>
            </a:r>
            <a:r>
              <a:rPr lang="ru-RU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в</a:t>
            </a:r>
            <a:r>
              <a:rPr lang="en-US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 </a:t>
            </a:r>
            <a:r>
              <a:rPr lang="ru-RU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области</a:t>
            </a:r>
            <a:r>
              <a:rPr lang="en-US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 </a:t>
            </a:r>
            <a:r>
              <a:rPr lang="ru-RU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кормопроизводства</a:t>
            </a:r>
            <a:r>
              <a:rPr lang="ru-RU" altLang="en-US" sz="233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333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6" name="TextBox 1048645"/>
          <p:cNvSpPr txBox="1"/>
          <p:nvPr/>
        </p:nvSpPr>
        <p:spPr>
          <a:xfrm>
            <a:off x="1518312" y="1358900"/>
            <a:ext cx="3894453" cy="40010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80985" indent="-380985">
              <a:buFont typeface="Wingdings" charset="2"/>
              <a:buChar char="l"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ГОСТ 10385-2014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"Комбикорма для рыб. Общие технические условия"</a:t>
            </a:r>
          </a:p>
          <a:p>
            <a:pPr marL="380985" indent="-380985">
              <a:buFont typeface="Wingdings" charset="2"/>
              <a:buChar char="l"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ГОСТ Р 52346-2005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"Комбикорма для рыб. Номенклатура показателей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Noto Serif CJK TC"/>
                <a:cs typeface="Times New Roman" panose="02020603050405020304" pitchFamily="18" charset="0"/>
              </a:rPr>
              <a:t>”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Noto Serif CJK TC"/>
              <a:cs typeface="Times New Roman" panose="02020603050405020304" pitchFamily="18" charset="0"/>
            </a:endParaRPr>
          </a:p>
          <a:p>
            <a:pPr marL="380985" indent="-380985">
              <a:buFont typeface="Wingdings" charset="2"/>
              <a:buChar char="l"/>
            </a:pPr>
            <a:r>
              <a:rPr lang="ru-RU" sz="2000" b="1" dirty="0">
                <a:solidFill>
                  <a:srgbClr val="000000"/>
                </a:solidFill>
                <a:effectLst/>
                <a:latin typeface="Liberation Serif"/>
              </a:rPr>
              <a:t>ГОСТ Р 51848-2001 </a:t>
            </a:r>
            <a:r>
              <a:rPr lang="ru-RU" sz="2000" dirty="0">
                <a:solidFill>
                  <a:srgbClr val="000000"/>
                </a:solidFill>
                <a:effectLst/>
                <a:latin typeface="Liberation Serif"/>
              </a:rPr>
              <a:t>«Продукция комбикормовая. Термины и определения»</a:t>
            </a:r>
            <a:endParaRPr lang="en-US" sz="2000" dirty="0">
              <a:solidFill>
                <a:srgbClr val="000000"/>
              </a:solidFill>
              <a:effectLst/>
              <a:latin typeface="Liberation Serif"/>
            </a:endParaRPr>
          </a:p>
          <a:p>
            <a:pPr marL="380985" indent="-380985">
              <a:buFont typeface="Wingdings" charset="2"/>
              <a:buChar char="l"/>
            </a:pPr>
            <a:r>
              <a:rPr lang="ru-RU" sz="1800" b="1" dirty="0">
                <a:solidFill>
                  <a:srgbClr val="000000"/>
                </a:solidFill>
                <a:effectLst/>
                <a:latin typeface="Liberation Serif"/>
              </a:rPr>
              <a:t>ГОСТ 31653 </a:t>
            </a:r>
            <a:r>
              <a:rPr lang="ru-RU" sz="1800" dirty="0">
                <a:solidFill>
                  <a:srgbClr val="000000"/>
                </a:solidFill>
                <a:effectLst/>
                <a:latin typeface="Liberation Serif"/>
              </a:rPr>
              <a:t>«Корма. Метод иммуноферментного определения микотоксинов»</a:t>
            </a:r>
            <a:endParaRPr lang="ru-RU" sz="2000" dirty="0">
              <a:solidFill>
                <a:srgbClr val="000000"/>
              </a:solidFill>
              <a:effectLst/>
              <a:latin typeface="Noto Serif CJK TC"/>
            </a:endParaRPr>
          </a:p>
          <a:p>
            <a:r>
              <a:rPr lang="ru-RU" dirty="0">
                <a:solidFill>
                  <a:srgbClr val="000000"/>
                </a:solidFill>
                <a:latin typeface="Liberation Serif"/>
              </a:rPr>
              <a:t>И другие</a:t>
            </a:r>
            <a:endParaRPr lang="ru-RU" sz="2000" dirty="0">
              <a:solidFill>
                <a:srgbClr val="000000"/>
              </a:solidFill>
              <a:latin typeface="Noto Serif CJK TC"/>
            </a:endParaRPr>
          </a:p>
        </p:txBody>
      </p:sp>
      <p:pic>
        <p:nvPicPr>
          <p:cNvPr id="2097169" name="Рисунок 2097168"/>
          <p:cNvPicPr>
            <a:picLocks/>
          </p:cNvPicPr>
          <p:nvPr/>
        </p:nvPicPr>
        <p:blipFill>
          <a:blip r:embed="rId2" cstate="print"/>
          <a:srcRect l="29728" t="26197" r="30841" b="25278"/>
          <a:stretch>
            <a:fillRect/>
          </a:stretch>
        </p:blipFill>
        <p:spPr>
          <a:xfrm>
            <a:off x="5334842" y="1018277"/>
            <a:ext cx="3313850" cy="3316317"/>
          </a:xfrm>
          <a:prstGeom prst="ellipse">
            <a:avLst/>
          </a:prstGeom>
        </p:spPr>
      </p:pic>
      <p:pic>
        <p:nvPicPr>
          <p:cNvPr id="2097170" name="Рисунок 2097169"/>
          <p:cNvPicPr>
            <a:picLocks/>
          </p:cNvPicPr>
          <p:nvPr/>
        </p:nvPicPr>
        <p:blipFill>
          <a:blip r:embed="rId3" cstate="print"/>
          <a:srcRect l="21287" t="12933" r="25641" b="16008"/>
          <a:stretch>
            <a:fillRect/>
          </a:stretch>
        </p:blipFill>
        <p:spPr>
          <a:xfrm>
            <a:off x="8083339" y="1086554"/>
            <a:ext cx="3233503" cy="3510418"/>
          </a:xfrm>
          <a:prstGeom prst="ellipse">
            <a:avLst/>
          </a:prstGeom>
        </p:spPr>
      </p:pic>
      <p:pic>
        <p:nvPicPr>
          <p:cNvPr id="2097171" name="Рисунок 2097170"/>
          <p:cNvPicPr>
            <a:picLocks/>
          </p:cNvPicPr>
          <p:nvPr/>
        </p:nvPicPr>
        <p:blipFill>
          <a:blip r:embed="rId4" cstate="print"/>
          <a:srcRect l="20424" t="4262" r="14877" b="6543"/>
          <a:stretch>
            <a:fillRect/>
          </a:stretch>
        </p:blipFill>
        <p:spPr>
          <a:xfrm>
            <a:off x="6320390" y="3428999"/>
            <a:ext cx="3525899" cy="2736267"/>
          </a:xfrm>
          <a:prstGeom prst="round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2117" y="10838"/>
            <a:ext cx="5602941" cy="678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001212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2478" y="0"/>
            <a:ext cx="3375422" cy="6858000"/>
          </a:xfrm>
          <a:prstGeom prst="rect">
            <a:avLst/>
          </a:prstGeom>
        </p:spPr>
      </p:pic>
      <p:pic>
        <p:nvPicPr>
          <p:cNvPr id="7" name="Рисунок 6" descr="10001212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19512" y="0"/>
            <a:ext cx="103405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5789" y="202858"/>
            <a:ext cx="9020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Основные составлящие производства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18236" y="798043"/>
            <a:ext cx="3953933" cy="5242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333" dirty="0">
                <a:latin typeface="Times New Roman" pitchFamily="18" charset="0"/>
                <a:cs typeface="Times New Roman" pitchFamily="18" charset="0"/>
              </a:rPr>
              <a:t>Оборудование для производства корма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effectLst/>
                <a:latin typeface="Liberation Serif"/>
              </a:rPr>
              <a:t>Экструдеры для гранулирования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Liberation Serif"/>
              </a:rPr>
              <a:t>Охладитель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err="1">
                <a:solidFill>
                  <a:srgbClr val="000000"/>
                </a:solidFill>
                <a:effectLst/>
                <a:latin typeface="Liberation Serif"/>
              </a:rPr>
              <a:t>Распытитель</a:t>
            </a:r>
            <a:endParaRPr lang="ru-RU" sz="2400" dirty="0">
              <a:solidFill>
                <a:srgbClr val="000000"/>
              </a:solidFill>
              <a:effectLst/>
              <a:latin typeface="Liberation Serif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effectLst/>
                <a:latin typeface="Liberation Serif"/>
              </a:rPr>
              <a:t>Смесители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effectLst/>
                <a:latin typeface="Liberation Serif"/>
              </a:rPr>
              <a:t>Сушилки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effectLst/>
                <a:latin typeface="Liberation Serif"/>
              </a:rPr>
              <a:t>Фасовочные линии</a:t>
            </a:r>
            <a:endParaRPr lang="ru-RU" sz="24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3333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333" dirty="0">
                <a:latin typeface="Times New Roman" pitchFamily="18" charset="0"/>
                <a:cs typeface="Times New Roman" pitchFamily="18" charset="0"/>
              </a:rPr>
              <a:t>Аренда </a:t>
            </a:r>
          </a:p>
          <a:p>
            <a:r>
              <a:rPr lang="ru-RU" sz="3333" dirty="0">
                <a:latin typeface="Times New Roman" pitchFamily="18" charset="0"/>
                <a:cs typeface="Times New Roman" pitchFamily="18" charset="0"/>
              </a:rPr>
              <a:t>помещения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540566" y="2367703"/>
            <a:ext cx="7125148" cy="4010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9B1263F-1561-7D7A-1C47-B068F31D168A}"/>
              </a:ext>
            </a:extLst>
          </p:cNvPr>
          <p:cNvSpPr txBox="1"/>
          <p:nvPr/>
        </p:nvSpPr>
        <p:spPr>
          <a:xfrm>
            <a:off x="5778230" y="798043"/>
            <a:ext cx="43190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Сертификация и лицензии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978" y="259977"/>
            <a:ext cx="7291430" cy="621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6885" y="1156447"/>
            <a:ext cx="10173821" cy="419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697" y="238992"/>
            <a:ext cx="7342467" cy="6402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15"/>
          <p:cNvSpPr/>
          <p:nvPr/>
        </p:nvSpPr>
        <p:spPr>
          <a:xfrm>
            <a:off x="10504715" y="6377215"/>
            <a:ext cx="1687286" cy="480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500" dirty="0">
              <a:solidFill>
                <a:schemeClr val="bg1"/>
              </a:solidFill>
            </a:endParaRPr>
          </a:p>
        </p:txBody>
      </p:sp>
      <p:pic>
        <p:nvPicPr>
          <p:cNvPr id="2097172" name="Рисунок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623767" y="2043234"/>
            <a:ext cx="6730590" cy="2898943"/>
          </a:xfrm>
          <a:prstGeom prst="rect">
            <a:avLst/>
          </a:prstGeom>
        </p:spPr>
      </p:pic>
      <p:sp>
        <p:nvSpPr>
          <p:cNvPr id="1048648" name="Прямоугольник 18"/>
          <p:cNvSpPr/>
          <p:nvPr/>
        </p:nvSpPr>
        <p:spPr>
          <a:xfrm>
            <a:off x="3093358" y="63500"/>
            <a:ext cx="1097643" cy="147864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500"/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4">
            <p14:nvContentPartPr>
              <p14:cNvPr id="2097173" name="Рукописный ввод 16"/>
              <p14:cNvContentPartPr/>
              <p14:nvPr/>
            </p14:nvContentPartPr>
            <p14:xfrm>
              <a:off x="4489872" y="779886"/>
              <a:ext cx="85200" cy="611400"/>
            </p14:xfrm>
          </p:contentPart>
        </mc:Choice>
        <mc:Fallback>
          <p:pic>
            <p:nvPicPr>
              <p:cNvPr id="2097173" name="Рукописный ввод 16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426961" y="716874"/>
                <a:ext cx="210663" cy="737065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4194304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52674111"/>
              </p:ext>
            </p:extLst>
          </p:nvPr>
        </p:nvGraphicFramePr>
        <p:xfrm>
          <a:off x="3642179" y="779886"/>
          <a:ext cx="8309919" cy="450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93EC44-0750-7384-1E8E-E90316437D8C}"/>
              </a:ext>
            </a:extLst>
          </p:cNvPr>
          <p:cNvSpPr txBox="1"/>
          <p:nvPr/>
        </p:nvSpPr>
        <p:spPr>
          <a:xfrm>
            <a:off x="5074018" y="5322783"/>
            <a:ext cx="6274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гранул: на 3-10 г массы тела 1,5-2,5 мм; для массы рыбы 10-30 г 3.0-3,5 мм; массы рыбы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30-50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 3,5-4,5 мм.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5" name="Диаграмма 4194304"/>
          <p:cNvGraphicFramePr>
            <a:graphicFrameLocks/>
          </p:cNvGraphicFramePr>
          <p:nvPr/>
        </p:nvGraphicFramePr>
        <p:xfrm>
          <a:off x="0" y="1868116"/>
          <a:ext cx="6849970" cy="3763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48652" name="TextBox 1048651"/>
          <p:cNvSpPr txBox="1"/>
          <p:nvPr/>
        </p:nvSpPr>
        <p:spPr>
          <a:xfrm>
            <a:off x="3258051" y="356263"/>
            <a:ext cx="6029883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3000" dirty="0">
                <a:solidFill>
                  <a:srgbClr val="000000"/>
                </a:solidFill>
                <a:latin typeface="Times New Roman" pitchFamily="18" charset="0"/>
                <a:ea typeface="Noto Serif CJK TC"/>
                <a:cs typeface="Times New Roman" pitchFamily="18" charset="0"/>
              </a:rPr>
              <a:t>Пользовательское</a:t>
            </a:r>
            <a:r>
              <a:rPr lang="en-US" altLang="en-US" sz="3000" dirty="0">
                <a:solidFill>
                  <a:srgbClr val="000000"/>
                </a:solidFill>
                <a:latin typeface="Times New Roman" pitchFamily="18" charset="0"/>
                <a:ea typeface="Noto Serif CJK TC"/>
                <a:cs typeface="Times New Roman" pitchFamily="18" charset="0"/>
              </a:rPr>
              <a:t> </a:t>
            </a:r>
            <a:r>
              <a:rPr lang="ru-RU" altLang="en-US" sz="3000" dirty="0">
                <a:solidFill>
                  <a:srgbClr val="000000"/>
                </a:solidFill>
                <a:latin typeface="Times New Roman" pitchFamily="18" charset="0"/>
                <a:ea typeface="Noto Serif CJK TC"/>
                <a:cs typeface="Times New Roman" pitchFamily="18" charset="0"/>
              </a:rPr>
              <a:t>те</a:t>
            </a:r>
            <a:r>
              <a:rPr lang="en-US" altLang="en-US" sz="3000" dirty="0">
                <a:solidFill>
                  <a:srgbClr val="000000"/>
                </a:solidFill>
                <a:latin typeface="Times New Roman" pitchFamily="18" charset="0"/>
                <a:ea typeface="Noto Serif CJK TC"/>
                <a:cs typeface="Times New Roman" pitchFamily="18" charset="0"/>
              </a:rPr>
              <a:t>c</a:t>
            </a:r>
            <a:r>
              <a:rPr lang="ru-RU" altLang="en-US" sz="3000" dirty="0">
                <a:solidFill>
                  <a:srgbClr val="000000"/>
                </a:solidFill>
                <a:latin typeface="Times New Roman" pitchFamily="18" charset="0"/>
                <a:ea typeface="Noto Serif CJK TC"/>
                <a:cs typeface="Times New Roman" pitchFamily="18" charset="0"/>
              </a:rPr>
              <a:t>тирование</a:t>
            </a:r>
            <a:endParaRPr lang="ru-RU" sz="2333" dirty="0">
              <a:solidFill>
                <a:srgbClr val="000000"/>
              </a:solidFill>
              <a:latin typeface="Times New Roman" pitchFamily="18" charset="0"/>
              <a:ea typeface="Noto Serif CJK TC"/>
              <a:cs typeface="Times New Roman" pitchFamily="18" charset="0"/>
            </a:endParaRPr>
          </a:p>
        </p:txBody>
      </p:sp>
      <p:graphicFrame>
        <p:nvGraphicFramePr>
          <p:cNvPr id="4194306" name="Диаграмма 4194305"/>
          <p:cNvGraphicFramePr>
            <a:graphicFrameLocks/>
          </p:cNvGraphicFramePr>
          <p:nvPr/>
        </p:nvGraphicFramePr>
        <p:xfrm>
          <a:off x="5022273" y="1868116"/>
          <a:ext cx="6858000" cy="3767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48653" name="Прямоугольник 1048652"/>
          <p:cNvSpPr/>
          <p:nvPr/>
        </p:nvSpPr>
        <p:spPr>
          <a:xfrm flipV="1">
            <a:off x="9982715" y="6142520"/>
            <a:ext cx="2107339" cy="941084"/>
          </a:xfrm>
          <a:prstGeom prst="rect">
            <a:avLst/>
          </a:prstGeom>
          <a:solidFill>
            <a:srgbClr val="FFFFFF"/>
          </a:solidFill>
          <a:ln w="25400">
            <a:noFill/>
            <a:prstDash val="solid"/>
          </a:ln>
        </p:spPr>
        <p:txBody>
          <a:bodyPr anchor="ctr"/>
          <a:lstStyle/>
          <a:p>
            <a:pPr algn="ctr"/>
            <a:endParaRPr lang="ru-RU" sz="15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506619"/>
            <a:ext cx="6324600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333" dirty="0">
                <a:latin typeface="Times New Roman" pitchFamily="18" charset="0"/>
                <a:cs typeface="Times New Roman" pitchFamily="18" charset="0"/>
              </a:rPr>
              <a:t>Пользовательское тестирование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0734" y="1430867"/>
            <a:ext cx="4741333" cy="4196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Пушкинская осетровая ферма</a:t>
            </a:r>
          </a:p>
          <a:p>
            <a:pPr>
              <a:buFont typeface="Arial" pitchFamily="34" charset="0"/>
              <a:buChar char="•"/>
            </a:pP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Осетровая ферма </a:t>
            </a:r>
            <a:r>
              <a:rPr lang="ru-RU" sz="2667" dirty="0" err="1">
                <a:latin typeface="Times New Roman" pitchFamily="18" charset="0"/>
                <a:cs typeface="Times New Roman" pitchFamily="18" charset="0"/>
              </a:rPr>
              <a:t>Старниково</a:t>
            </a:r>
            <a:endParaRPr lang="ru-RU" sz="2667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ООО «НЦ </a:t>
            </a:r>
            <a:r>
              <a:rPr lang="ru-RU" sz="2667" dirty="0" err="1">
                <a:latin typeface="Times New Roman" pitchFamily="18" charset="0"/>
                <a:cs typeface="Times New Roman" pitchFamily="18" charset="0"/>
              </a:rPr>
              <a:t>СелектЦентр</a:t>
            </a: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Font typeface="Arial" pitchFamily="34" charset="0"/>
              <a:buChar char="•"/>
            </a:pP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Романовское осетровое хозяйство</a:t>
            </a:r>
          </a:p>
          <a:p>
            <a:pPr>
              <a:buFont typeface="Arial" pitchFamily="34" charset="0"/>
              <a:buChar char="•"/>
            </a:pP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СПК «Новое </a:t>
            </a:r>
            <a:r>
              <a:rPr lang="ru-RU" sz="2667" dirty="0" err="1">
                <a:latin typeface="Times New Roman" pitchFamily="18" charset="0"/>
                <a:cs typeface="Times New Roman" pitchFamily="18" charset="0"/>
              </a:rPr>
              <a:t>Литвиново</a:t>
            </a: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Font typeface="Arial" pitchFamily="34" charset="0"/>
              <a:buChar char="•"/>
            </a:pP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ЗАО «</a:t>
            </a:r>
            <a:r>
              <a:rPr lang="ru-RU" sz="2667" dirty="0" err="1">
                <a:latin typeface="Times New Roman" pitchFamily="18" charset="0"/>
                <a:cs typeface="Times New Roman" pitchFamily="18" charset="0"/>
              </a:rPr>
              <a:t>Мансуровское</a:t>
            </a: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67" dirty="0" err="1">
                <a:latin typeface="Times New Roman" pitchFamily="18" charset="0"/>
                <a:cs typeface="Times New Roman" pitchFamily="18" charset="0"/>
              </a:rPr>
              <a:t>карьероуправление</a:t>
            </a: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Font typeface="Arial" pitchFamily="34" charset="0"/>
              <a:buChar char="•"/>
            </a:pP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Икорный дом в Вологде</a:t>
            </a:r>
          </a:p>
          <a:p>
            <a:pPr>
              <a:buFont typeface="Arial" pitchFamily="34" charset="0"/>
              <a:buChar char="•"/>
            </a:pPr>
            <a:r>
              <a:rPr lang="ru-RU" sz="2667" dirty="0">
                <a:latin typeface="Times New Roman" pitchFamily="18" charset="0"/>
                <a:cs typeface="Times New Roman" pitchFamily="18" charset="0"/>
              </a:rPr>
              <a:t>И другие</a:t>
            </a:r>
          </a:p>
        </p:txBody>
      </p:sp>
      <p:pic>
        <p:nvPicPr>
          <p:cNvPr id="4" name="Рисунок 3" descr="oset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52067" y="1430867"/>
            <a:ext cx="5386182" cy="488526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6826A01-5ECB-CB93-777A-6FF1062718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374380" y="57905"/>
            <a:ext cx="7499194" cy="685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8313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лого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Даша\академия\интенсив\1aa003fb-0ba1-4681-865d-aa6ad67f03c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769" b="19196"/>
          <a:stretch/>
        </p:blipFill>
        <p:spPr bwMode="auto">
          <a:xfrm>
            <a:off x="3058354" y="5173498"/>
            <a:ext cx="5842823" cy="150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Даша\академия\интенсив\59a6b131-e898-492b-9dfd-4f18e8145ae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85" t="22548" r="17586" b="28187"/>
          <a:stretch/>
        </p:blipFill>
        <p:spPr bwMode="auto">
          <a:xfrm>
            <a:off x="1800513" y="516449"/>
            <a:ext cx="1509550" cy="1501953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Даша\академия\интенсив\901c840f-a222-4065-ae05-6f1932c8d90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50" t="17000" r="35593" b="44090"/>
          <a:stretch/>
        </p:blipFill>
        <p:spPr bwMode="auto">
          <a:xfrm>
            <a:off x="5734128" y="2335698"/>
            <a:ext cx="2136412" cy="2179085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Даша\академия\интенсив\971cf946-ac6c-4fe6-acd0-48ab4957684f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089" t="23063" r="23089" b="41614"/>
          <a:stretch/>
        </p:blipFill>
        <p:spPr bwMode="auto">
          <a:xfrm>
            <a:off x="6802336" y="208835"/>
            <a:ext cx="1636975" cy="1612149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E:\Даша\академия\интенсив\cc0240ac-7357-4548-81c8-09c7f9ad236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623" t="8042" r="36296" b="40638"/>
          <a:stretch/>
        </p:blipFill>
        <p:spPr bwMode="auto">
          <a:xfrm>
            <a:off x="8878622" y="1333737"/>
            <a:ext cx="1470358" cy="152263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Даша\академия\интенсив\1f4a556b-3362-4621-8afa-7664fda9be9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658" t="16726" r="35592" b="57295"/>
          <a:stretch/>
        </p:blipFill>
        <p:spPr bwMode="auto">
          <a:xfrm>
            <a:off x="2007167" y="3425242"/>
            <a:ext cx="1372520" cy="1417051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E:\Даша\академия\интенсив\b321479f-bcf3-4912-bd4b-2ec480719a6f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33" t="37714" r="36264" b="20625"/>
          <a:stretch/>
        </p:blipFill>
        <p:spPr bwMode="auto">
          <a:xfrm>
            <a:off x="3456984" y="1048960"/>
            <a:ext cx="2124494" cy="2133971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49807" y="3210254"/>
            <a:ext cx="23684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Ефимова Дарья Сергеевна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лидер команды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– будущий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зооинженер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97305" y="4486561"/>
            <a:ext cx="36848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Petrona Bold"/>
              </a:rPr>
              <a:t> 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Лисейкина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Ольга Витальевна</a:t>
            </a:r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наставник команды – 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старший преподаватель кафедры экономики и цифровых технологий в АПК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3319" y="5267988"/>
            <a:ext cx="20427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Чистякова Наталья Алексеевна – будущий зооинженер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37091" y="1756791"/>
            <a:ext cx="2697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Галь Мария Сергеевна – будущий технолог производства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3320" y="2841107"/>
            <a:ext cx="20809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Шардина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Алиса Алексеевна – будущий кинолог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0" y="2011588"/>
            <a:ext cx="19691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Огуречникова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Екатерина – будущий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биотехнолог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2975" y="4842291"/>
            <a:ext cx="21809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Васильева Вероника Романовна – будущий ветеринар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0064" y="396598"/>
            <a:ext cx="2579143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33" b="1" dirty="0">
                <a:latin typeface="Times New Roman" pitchFamily="18" charset="0"/>
                <a:cs typeface="Times New Roman" pitchFamily="18" charset="0"/>
              </a:rPr>
              <a:t>Состав Команды:</a:t>
            </a:r>
          </a:p>
        </p:txBody>
      </p:sp>
      <p:pic>
        <p:nvPicPr>
          <p:cNvPr id="1026" name="Picture 2" descr="E:\Даша\академия\интенсив\photo_5467683257358350483_y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25" t="7389" r="16926" b="42611"/>
          <a:stretch/>
        </p:blipFill>
        <p:spPr bwMode="auto">
          <a:xfrm>
            <a:off x="8767585" y="3731347"/>
            <a:ext cx="1581397" cy="1524655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51895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359</Words>
  <Application>Microsoft Office PowerPoint</Application>
  <PresentationFormat>Произвольный</PresentationFormat>
  <Paragraphs>85</Paragraphs>
  <Slides>19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 Чистякова</dc:creator>
  <cp:lastModifiedBy>user</cp:lastModifiedBy>
  <cp:revision>18</cp:revision>
  <dcterms:created xsi:type="dcterms:W3CDTF">2025-05-30T16:37:59Z</dcterms:created>
  <dcterms:modified xsi:type="dcterms:W3CDTF">2025-05-31T07:54:31Z</dcterms:modified>
</cp:coreProperties>
</file>