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7"/>
      <p:bold r:id="rId18"/>
      <p:italic r:id="rId19"/>
      <p:boldItalic r:id="rId20"/>
    </p:embeddedFont>
    <p:embeddedFont>
      <p:font typeface="Raleway SemiBold" panose="020B0604020202020204" charset="0"/>
      <p:regular r:id="rId21"/>
      <p:bold r:id="rId22"/>
      <p:italic r:id="rId23"/>
      <p:boldItalic r:id="rId24"/>
    </p:embeddedFont>
    <p:embeddedFont>
      <p:font typeface="Helvetica Neue" panose="020B0604020202020204" charset="0"/>
      <p:regular r:id="rId25"/>
      <p:bold r:id="rId26"/>
      <p:italic r:id="rId27"/>
      <p:boldItalic r:id="rId28"/>
    </p:embeddedFont>
    <p:embeddedFont>
      <p:font typeface="Raleway" panose="020B0604020202020204" charset="0"/>
      <p:regular r:id="rId29"/>
      <p:bold r:id="rId30"/>
      <p:italic r:id="rId31"/>
      <p:boldItalic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gr1JsuDH9A0+TAhn+h7K9P9P+vP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5C90B7D-D03C-4154-B048-3F95A3596549}">
  <a:tblStyle styleId="{F5C90B7D-D03C-4154-B048-3F95A359654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F66406D-F628-4FD0-BA33-855DD853125A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852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viewProps" Target="viewProps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8dfddab3e8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3" name="Google Shape;153;g28dfddab3e8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7" name="Google Shape;1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7" name="Google Shape;20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4" name="Google Shape;22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9" name="Google Shape;23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3" name="Google Shape;25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3" name="Google Shape;26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5" name="Google Shape;27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1" name="Google Shape;29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30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30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3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t="1754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3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3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3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37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ZОЖ-TALK</a:t>
            </a:r>
            <a:endParaRPr sz="3100"/>
          </a:p>
        </p:txBody>
      </p:sp>
      <p:sp>
        <p:nvSpPr>
          <p:cNvPr id="105" name="Google Shape;105;p1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/>
              <a:t>На страже вашего здоровья!</a:t>
            </a:r>
            <a:endParaRPr/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2848" y="3792772"/>
            <a:ext cx="1876996" cy="12097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5" name="Google Shape;12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"/>
          <p:cNvSpPr txBox="1"/>
          <p:nvPr/>
        </p:nvSpPr>
        <p:spPr>
          <a:xfrm>
            <a:off x="-138425" y="1570900"/>
            <a:ext cx="722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29" name="Google Shape;129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0" name="Google Shape;130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35" name="Google Shape;135;p2" title="Points scored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" y="1541400"/>
            <a:ext cx="5441220" cy="3364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"/>
          <p:cNvSpPr txBox="1"/>
          <p:nvPr/>
        </p:nvSpPr>
        <p:spPr>
          <a:xfrm>
            <a:off x="509975" y="946750"/>
            <a:ext cx="6133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8F00FF"/>
                </a:solidFill>
              </a:rPr>
              <a:t>АКТУАЛЬНОСТЬ ПРОЕКТА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"/>
          <p:cNvSpPr txBox="1">
            <a:spLocks noGrp="1"/>
          </p:cNvSpPr>
          <p:nvPr>
            <p:ph type="title"/>
          </p:nvPr>
        </p:nvSpPr>
        <p:spPr>
          <a:xfrm>
            <a:off x="1468492" y="63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0" name="Google Shape;150;p3"/>
          <p:cNvGraphicFramePr/>
          <p:nvPr/>
        </p:nvGraphicFramePr>
        <p:xfrm>
          <a:off x="456825" y="1270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{F5C90B7D-D03C-4154-B048-3F95A3596549}</a:tableStyleId>
              </a:tblPr>
              <a:tblGrid>
                <a:gridCol w="4132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32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57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 b="1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создающие контент</a:t>
                      </a:r>
                      <a:endParaRPr sz="1700"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 b="1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потребляющие контент</a:t>
                      </a:r>
                      <a:endParaRPr sz="1700"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>
                    <a:solidFill>
                      <a:srgbClr val="FCAF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28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профессиональные спортсмены</a:t>
                      </a:r>
                      <a:endParaRPr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начинающие спортсмены</a:t>
                      </a:r>
                      <a:endParaRPr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врачи (эндокринологи)</a:t>
                      </a:r>
                      <a:endParaRPr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худеющие</a:t>
                      </a:r>
                      <a:endParaRPr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9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врачи (диетологи)</a:t>
                      </a:r>
                      <a:endParaRPr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придерживающиеся особого режима питания по состоянию здоровья</a:t>
                      </a:r>
                      <a:endParaRPr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6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врачи (гинекологи), многодетные матери</a:t>
                      </a:r>
                      <a:endParaRPr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беременные, кормящие</a:t>
                      </a:r>
                      <a:endParaRPr sz="17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8dfddab3e8_0_22"/>
          <p:cNvSpPr txBox="1">
            <a:spLocks noGrp="1"/>
          </p:cNvSpPr>
          <p:nvPr>
            <p:ph type="title"/>
          </p:nvPr>
        </p:nvSpPr>
        <p:spPr>
          <a:xfrm>
            <a:off x="1298092" y="63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6" name="Google Shape;156;g28dfddab3e8_0_2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g28dfddab3e8_0_2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g28dfddab3e8_0_2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g28dfddab3e8_0_2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g28dfddab3e8_0_2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g28dfddab3e8_0_2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g28dfddab3e8_0_2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3" name="Google Shape;163;g28dfddab3e8_0_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4" name="Google Shape;164;g28dfddab3e8_0_22"/>
          <p:cNvGraphicFramePr/>
          <p:nvPr/>
        </p:nvGraphicFramePr>
        <p:xfrm>
          <a:off x="456825" y="1270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{F5C90B7D-D03C-4154-B048-3F95A3596549}</a:tableStyleId>
              </a:tblPr>
              <a:tblGrid>
                <a:gridCol w="4057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57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65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/>
                        <a:t>создающие контент</a:t>
                      </a:r>
                      <a:endParaRPr sz="1200" b="1"/>
                    </a:p>
                  </a:txBody>
                  <a:tcPr marL="91425" marR="91425" marT="91425" marB="91425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/>
                        <a:t>потребляющие контент</a:t>
                      </a:r>
                      <a:endParaRPr sz="1200" b="1"/>
                    </a:p>
                  </a:txBody>
                  <a:tcPr marL="91425" marR="91425" marT="91425" marB="91425"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7850">
                <a:tc>
                  <a:txBody>
                    <a:bodyPr/>
                    <a:lstStyle/>
                    <a:p>
                      <a:pPr marL="457200" lvl="0" indent="-3048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200"/>
                        <a:buChar char="。"/>
                      </a:pPr>
                      <a:r>
                        <a:rPr lang="ru" sz="1200">
                          <a:solidFill>
                            <a:schemeClr val="dk2"/>
                          </a:solidFill>
                        </a:rPr>
                        <a:t>Профессиональные спортсмены хотят быть тренерами, делиться своими подходами для продвижения и привлечения новой аудитории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marL="457200" lvl="0" indent="-3048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200"/>
                        <a:buChar char="。"/>
                      </a:pPr>
                      <a:r>
                        <a:rPr lang="ru" sz="1200">
                          <a:solidFill>
                            <a:schemeClr val="dk2"/>
                          </a:solidFill>
                        </a:rPr>
                        <a:t>Эндокринологи хотят делиться своими знаниями и опытом относительно подходов к правильному питанию, привлекая тем самым новую аудиторию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marL="457200" lvl="0" indent="-3048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200"/>
                        <a:buChar char="。"/>
                      </a:pPr>
                      <a:r>
                        <a:rPr lang="ru" sz="1200">
                          <a:solidFill>
                            <a:schemeClr val="dk2"/>
                          </a:solidFill>
                        </a:rPr>
                        <a:t>Диетологи хотят делиться своими знаниями и опытом относительно подходов к правильному питанию, привлекая тем самым новую аудиторию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marL="457200" lvl="0" indent="-3048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200"/>
                        <a:buChar char="。"/>
                      </a:pPr>
                      <a:r>
                        <a:rPr lang="ru" sz="1200">
                          <a:solidFill>
                            <a:schemeClr val="dk2"/>
                          </a:solidFill>
                        </a:rPr>
                        <a:t>Многодетные матери хотят делиться своими подходами по питанию во время беременности и кормления, чтобы помочь другим мамам 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endParaRPr sz="8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lvl="0" indent="-3048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200"/>
                        <a:buChar char="。"/>
                      </a:pPr>
                      <a:r>
                        <a:rPr lang="ru" sz="1200">
                          <a:solidFill>
                            <a:schemeClr val="dk2"/>
                          </a:solidFill>
                        </a:rPr>
                        <a:t>Начинающие спортсмены не имеют доступа к спортзалу, не знают о безопасных техниках выполнения упражнений, не умеют составлять план питания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marL="457200" lvl="0" indent="-3048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200"/>
                        <a:buChar char="。"/>
                      </a:pPr>
                      <a:r>
                        <a:rPr lang="ru" sz="1200">
                          <a:solidFill>
                            <a:schemeClr val="dk2"/>
                          </a:solidFill>
                        </a:rPr>
                        <a:t>Худеющие имеют трудности с подсчетом бжу, им недостаёт мотивации, а также знаний о необходимых для тонуса тела упражнениях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marL="457200" lvl="0" indent="-3048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200"/>
                        <a:buChar char="。"/>
                      </a:pPr>
                      <a:r>
                        <a:rPr lang="ru" sz="1200">
                          <a:solidFill>
                            <a:schemeClr val="dk2"/>
                          </a:solidFill>
                        </a:rPr>
                        <a:t>Придерживающиеся особого режима питания по состоянию здоровья имеют трудности в поиске рецептов, по которым можно приготовить исходя из определенных ограничений в питании 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marL="457200" lvl="0" indent="-3048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200"/>
                        <a:buChar char="。"/>
                      </a:pPr>
                      <a:r>
                        <a:rPr lang="ru" sz="1200">
                          <a:solidFill>
                            <a:schemeClr val="dk2"/>
                          </a:solidFill>
                        </a:rPr>
                        <a:t>Беременные и кормящие имеют непереносимость некоторых продуктов, им необходимо соблюдение диеты при кормлении, ограниченные физические нагрузки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endParaRPr sz="800">
                        <a:solidFill>
                          <a:schemeClr val="dk2"/>
                        </a:solidFill>
                      </a:endParaRPr>
                    </a:p>
                    <a:p>
                      <a:pPr marL="4572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endParaRPr sz="800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65" name="Google Shape;165;g28dfddab3e8_0_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0725" y="1733675"/>
            <a:ext cx="354900" cy="35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g28dfddab3e8_0_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0725" y="2185637"/>
            <a:ext cx="354900" cy="35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g28dfddab3e8_0_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0725" y="2968675"/>
            <a:ext cx="354900" cy="35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g28dfddab3e8_0_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0725" y="3675600"/>
            <a:ext cx="354900" cy="35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g28dfddab3e8_0_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1733675"/>
            <a:ext cx="354900" cy="35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g28dfddab3e8_0_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2394300"/>
            <a:ext cx="354900" cy="35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g28dfddab3e8_0_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2968675"/>
            <a:ext cx="354900" cy="35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g28dfddab3e8_0_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3873525"/>
            <a:ext cx="354900" cy="35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5"/>
          <p:cNvSpPr txBox="1">
            <a:spLocks noGrp="1"/>
          </p:cNvSpPr>
          <p:nvPr>
            <p:ph type="title"/>
          </p:nvPr>
        </p:nvSpPr>
        <p:spPr>
          <a:xfrm>
            <a:off x="1404567" y="6364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8" name="Google Shape;178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" name="Google Shape;182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" name="Google Shape;183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" name="Google Shape;184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5" name="Google Shape;18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6" name="Google Shape;186;p5"/>
          <p:cNvGraphicFramePr/>
          <p:nvPr/>
        </p:nvGraphicFramePr>
        <p:xfrm>
          <a:off x="457200" y="1270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{F5C90B7D-D03C-4154-B048-3F95A3596549}</a:tableStyleId>
              </a:tblPr>
              <a:tblGrid>
                <a:gridCol w="4038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8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25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/>
                        <a:t>создающие контент</a:t>
                      </a:r>
                      <a:endParaRPr sz="1100" b="1"/>
                    </a:p>
                  </a:txBody>
                  <a:tcPr marL="91425" marR="91425" marT="91425" marB="91425"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/>
                        <a:t>потребляющие контент</a:t>
                      </a:r>
                      <a:endParaRPr sz="1100" b="1"/>
                    </a:p>
                  </a:txBody>
                  <a:tcPr marL="91425" marR="91425" marT="91425" marB="91425">
                    <a:solidFill>
                      <a:srgbClr val="FCAF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6325">
                <a:tc>
                  <a:txBody>
                    <a:bodyPr/>
                    <a:lstStyle/>
                    <a:p>
                      <a:pPr marL="457200" lvl="0" indent="-298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Char char="●"/>
                      </a:pPr>
                      <a:r>
                        <a:rPr lang="ru" sz="1100">
                          <a:solidFill>
                            <a:schemeClr val="dk2"/>
                          </a:solidFill>
                        </a:rPr>
                        <a:t>Профессиональным спортсменам приложение даст возможность делиться видеоуроками и программами тренировок со спортсменами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  <a:p>
                      <a:pPr marL="457200" lvl="0" indent="-298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Char char="●"/>
                      </a:pPr>
                      <a:r>
                        <a:rPr lang="ru" sz="1100">
                          <a:solidFill>
                            <a:schemeClr val="dk2"/>
                          </a:solidFill>
                        </a:rPr>
                        <a:t>Эндокринологам приложение даст возможность делиться опытом относительно подходов к правильному питанию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  <a:p>
                      <a:pPr marL="457200" lvl="0" indent="-298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Char char="●"/>
                      </a:pPr>
                      <a:r>
                        <a:rPr lang="ru" sz="1100">
                          <a:solidFill>
                            <a:schemeClr val="dk2"/>
                          </a:solidFill>
                        </a:rPr>
                        <a:t>Диетологам приложение даст возможность делиться опытом относительно подходов к правильному питанию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  <a:p>
                      <a:pPr marL="457200" lvl="0" indent="-298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Char char="●"/>
                      </a:pPr>
                      <a:r>
                        <a:rPr lang="ru" sz="1100">
                          <a:solidFill>
                            <a:schemeClr val="dk2"/>
                          </a:solidFill>
                        </a:rPr>
                        <a:t>Многодетные матери будут иметь возможность поделиться своими подходами по питанию во время беременности и кормления, чтобы помочь другим мамам 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lvl="0" indent="-298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Char char="●"/>
                      </a:pPr>
                      <a:r>
                        <a:rPr lang="ru" sz="1100">
                          <a:solidFill>
                            <a:schemeClr val="dk2"/>
                          </a:solidFill>
                        </a:rPr>
                        <a:t>Начинающим спортсменам в приложении будут представлены видеоинструкции к упражнениям, приложение составит режим тренировок исходя из физических возможностей спортсменов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  <a:p>
                      <a:pPr marL="457200" lvl="0" indent="-298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Char char="●"/>
                      </a:pPr>
                      <a:r>
                        <a:rPr lang="ru" sz="1100">
                          <a:solidFill>
                            <a:schemeClr val="dk2"/>
                          </a:solidFill>
                        </a:rPr>
                        <a:t>Худеющим приложение предоставит видеоматериалы, содержащие формулы расчетов калорий, рецепты ПП, мотивационные ролики и ролики с готовыми подобранными планами тренировок для похудения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  <a:p>
                      <a:pPr marL="457200" lvl="0" indent="-298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Char char="●"/>
                      </a:pPr>
                      <a:r>
                        <a:rPr lang="ru" sz="1100">
                          <a:solidFill>
                            <a:schemeClr val="dk2"/>
                          </a:solidFill>
                        </a:rPr>
                        <a:t>Придерживающиеся особого режима питания по состоянию здоровья смогут найти в приложении видеоматериалы, содержащие рецепты, которые будут соответствовать особым режимам питания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  <a:p>
                      <a:pPr marL="457200" lvl="0" indent="-298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Char char="●"/>
                      </a:pPr>
                      <a:r>
                        <a:rPr lang="ru" sz="1100">
                          <a:solidFill>
                            <a:schemeClr val="dk2"/>
                          </a:solidFill>
                        </a:rPr>
                        <a:t>Для беременных и кормящих приложение учтет ограничения в питании и физ. нагрузках и подберет индивидуальную программу тренировок и питания</a:t>
                      </a:r>
                      <a:endParaRPr sz="11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87" name="Google Shape;187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4225" y="1733700"/>
            <a:ext cx="354900" cy="35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4225" y="2216850"/>
            <a:ext cx="354900" cy="35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4225" y="2777925"/>
            <a:ext cx="354900" cy="35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4225" y="3248125"/>
            <a:ext cx="354900" cy="35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1733700"/>
            <a:ext cx="354900" cy="35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2394300"/>
            <a:ext cx="354900" cy="35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3248125"/>
            <a:ext cx="354900" cy="35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3927500"/>
            <a:ext cx="354900" cy="35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00" name="Google Shape;200;p6"/>
          <p:cNvSpPr txBox="1"/>
          <p:nvPr/>
        </p:nvSpPr>
        <p:spPr>
          <a:xfrm>
            <a:off x="401725" y="1563225"/>
            <a:ext cx="5257200" cy="34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ZОЖ-TALK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платформа для просмотра и создания коротких видео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клиентам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которые хотят поддерживать здоровый образ жизни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когда люди не имеют возможности посещать тренажёрный зал или нанимать персонального тренера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отсутствия доступа к плану тренировок и режиму питания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просмотра коротких видео и виртуального ассистента в нашем приложении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советы, оздоровительные программы для поддержания здоровья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1" name="Google Shape;201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3" name="Google Shape;203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4740" y="445025"/>
            <a:ext cx="3190835" cy="212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58925" y="2796025"/>
            <a:ext cx="3253023" cy="2168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7"/>
          <p:cNvSpPr/>
          <p:nvPr/>
        </p:nvSpPr>
        <p:spPr>
          <a:xfrm>
            <a:off x="786168" y="2088569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7"/>
          <p:cNvSpPr txBox="1">
            <a:spLocks noGrp="1"/>
          </p:cNvSpPr>
          <p:nvPr>
            <p:ph type="title"/>
          </p:nvPr>
        </p:nvSpPr>
        <p:spPr>
          <a:xfrm>
            <a:off x="786167" y="20540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3" name="Google Shape;213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7" name="Google Shape;217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2913" y="586212"/>
            <a:ext cx="4447574" cy="3971076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7"/>
          <p:cNvSpPr txBox="1"/>
          <p:nvPr/>
        </p:nvSpPr>
        <p:spPr>
          <a:xfrm>
            <a:off x="4857074" y="1980500"/>
            <a:ext cx="1428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10,8 млрд. руб</a:t>
            </a: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9" name="Google Shape;219;p7"/>
          <p:cNvSpPr txBox="1"/>
          <p:nvPr/>
        </p:nvSpPr>
        <p:spPr>
          <a:xfrm>
            <a:off x="4857075" y="1340800"/>
            <a:ext cx="1266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17,6 млрд. руб</a:t>
            </a: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0" name="Google Shape;220;p7"/>
          <p:cNvSpPr txBox="1"/>
          <p:nvPr/>
        </p:nvSpPr>
        <p:spPr>
          <a:xfrm>
            <a:off x="4803700" y="2620200"/>
            <a:ext cx="1206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7,8 млрд. руб</a:t>
            </a: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1" name="Google Shape;221;p7"/>
          <p:cNvSpPr txBox="1"/>
          <p:nvPr/>
        </p:nvSpPr>
        <p:spPr>
          <a:xfrm>
            <a:off x="4773550" y="3508175"/>
            <a:ext cx="1266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73,6 млн. руб</a:t>
            </a: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8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8"/>
          <p:cNvSpPr txBox="1"/>
          <p:nvPr/>
        </p:nvSpPr>
        <p:spPr>
          <a:xfrm>
            <a:off x="457201" y="1988875"/>
            <a:ext cx="7961700" cy="30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YouTube, TikTok и др. платформы для просмотра видео. Разнообразные приложения с тренировками от Leap Fitness Group - тренировки для дома, Фитнес для женщин, приложения по подбору питания, вроде Дневника питания.</a:t>
            </a:r>
            <a:endParaRPr sz="15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Их сильные стороны в том, что у них уже есть пользователи, которые используют эти приложения, их клиентская база продолжает расти. Минусы в том, что там неполная и неструктурированная информация, суть этих приложений заключается немного в другом.</a:t>
            </a:r>
            <a:endParaRPr sz="15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500"/>
              <a:buFont typeface="Raleway"/>
              <a:buChar char="●"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Наша стратегия будет заключаться в том, что мы предложим более конкретную информацию, сжатую и краткую, а также у нас будет виртуальный ассистент, дополнительно помогающий людям.</a:t>
            </a:r>
            <a:endParaRPr sz="15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0" name="Google Shape;230;p8"/>
          <p:cNvSpPr txBox="1">
            <a:spLocks noGrp="1"/>
          </p:cNvSpPr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1" name="Google Shape;231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5" name="Google Shape;235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55926" y="152400"/>
            <a:ext cx="2526730" cy="1684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35056" y="152400"/>
            <a:ext cx="2245432" cy="1684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9"/>
          <p:cNvSpPr txBox="1"/>
          <p:nvPr/>
        </p:nvSpPr>
        <p:spPr>
          <a:xfrm>
            <a:off x="459600" y="1915525"/>
            <a:ext cx="8270700" cy="37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sz="15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</a:t>
            </a: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наше приложение будет иметь ограниченный тестовый допуск. Люди будут платить за полноценный доступ ко всем функциям. В месяц подписка будет стоить 100 р., годовая – 1000 р.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Монетизация нашего приложения будет включать следующие пункты: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1. Платная подписка: Пользователи могут получить доступ ко всем видеороликам тренировок и программе питания за определенную ежемесячную или годовую плату.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2. Реклама: В приложении могут быть размещены рекламные материалы от тренажерных залов, спортивных товаров или производителей здоровой пищи.</a:t>
            </a:r>
            <a:endParaRPr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2" name="Google Shape;242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9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9"/>
          <p:cNvSpPr txBox="1">
            <a:spLocks noGrp="1"/>
          </p:cNvSpPr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46" name="Google Shape;246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9"/>
          <p:cNvSpPr txBox="1"/>
          <p:nvPr/>
        </p:nvSpPr>
        <p:spPr>
          <a:xfrm>
            <a:off x="407625" y="4527900"/>
            <a:ext cx="8091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0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6" name="Google Shape;256;p10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700"/>
              <a:t>На данный момент проект в разработке, инвестиций или капитала нет. Определены проблема, целевая аудитория, план развития и др.</a:t>
            </a:r>
            <a:endParaRPr sz="17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/>
          </a:p>
        </p:txBody>
      </p:sp>
      <p:sp>
        <p:nvSpPr>
          <p:cNvPr id="257" name="Google Shape;257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1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66" name="Google Shape;266;p11"/>
          <p:cNvGraphicFramePr/>
          <p:nvPr>
            <p:extLst>
              <p:ext uri="{D42A27DB-BD31-4B8C-83A1-F6EECF244321}">
                <p14:modId xmlns:p14="http://schemas.microsoft.com/office/powerpoint/2010/main" val="3294645030"/>
              </p:ext>
            </p:extLst>
          </p:nvPr>
        </p:nvGraphicFramePr>
        <p:xfrm>
          <a:off x="456810" y="921625"/>
          <a:ext cx="7532025" cy="4038080"/>
        </p:xfrm>
        <a:graphic>
          <a:graphicData uri="http://schemas.openxmlformats.org/drawingml/2006/table">
            <a:tbl>
              <a:tblPr>
                <a:noFill/>
                <a:tableStyleId>{FF66406D-F628-4FD0-BA33-855DD853125A}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83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Ерыгина Арина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5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СПИКЕР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Волкова Анастасия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2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ДИЗАЙНЕР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Коваленко </a:t>
                      </a:r>
                      <a:r>
                        <a:rPr lang="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Диана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Криницина</a:t>
                      </a: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Кристина 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5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АНАЛИТИК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Ефимова Александра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1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РАЗРАБОТЧИК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Топоева </a:t>
                      </a:r>
                      <a:r>
                        <a:rPr lang="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Маргарита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Бабичева</a:t>
                      </a: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Анна 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67" name="Google Shape;267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2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78" name="Google Shape;278;p12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12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</a:rPr>
              <a:t>Планы развития, основные укрупненные задачи:</a:t>
            </a:r>
            <a:endParaRPr sz="1300">
              <a:solidFill>
                <a:srgbClr val="132C40"/>
              </a:solidFill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000"/>
              <a:buChar char="●"/>
            </a:pPr>
            <a:r>
              <a:rPr lang="ru" sz="1000">
                <a:solidFill>
                  <a:srgbClr val="132C40"/>
                </a:solidFill>
              </a:rPr>
              <a:t>Создание базы данных с рекомендациями и советами для начинающих спортсменов и пользователей с проблемами со здоровьем;</a:t>
            </a:r>
            <a:endParaRPr sz="1000">
              <a:solidFill>
                <a:srgbClr val="132C40"/>
              </a:solidFill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000"/>
              <a:buChar char="●"/>
            </a:pPr>
            <a:r>
              <a:rPr lang="ru" sz="1000">
                <a:solidFill>
                  <a:srgbClr val="132C40"/>
                </a:solidFill>
              </a:rPr>
              <a:t>Разработка специализированных программ по поддержанию здорового веса и правильного питания для беременных и кормящих пользователей;</a:t>
            </a:r>
            <a:endParaRPr sz="1000">
              <a:solidFill>
                <a:srgbClr val="132C40"/>
              </a:solidFill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000"/>
              <a:buChar char="●"/>
            </a:pPr>
            <a:r>
              <a:rPr lang="ru" sz="1000">
                <a:solidFill>
                  <a:srgbClr val="132C40"/>
                </a:solidFill>
              </a:rPr>
              <a:t>Расширение базы данных с рекомендациями и советами, включая новые научные исследования и разработки в области питания и здоровья.</a:t>
            </a:r>
            <a:endParaRPr sz="100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sz="130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endParaRPr sz="1300">
              <a:solidFill>
                <a:srgbClr val="132C4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endParaRPr sz="130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132C40"/>
              </a:solidFill>
            </a:endParaRPr>
          </a:p>
        </p:txBody>
      </p:sp>
      <p:sp>
        <p:nvSpPr>
          <p:cNvPr id="279" name="Google Shape;279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2" name="Google Shape;28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" name="Google Shape;286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87" name="Google Shape;287;p12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{FF66406D-F628-4FD0-BA33-855DD853125A}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сегментация ца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25.09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Ерыгина Арина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проверка гипотезы технологического продукта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29.09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Ерыгина Арина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разработка концепта приложения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10.10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Ерыгина Арина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88" name="Google Shape;288;p12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3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94" name="Google Shape;294;p13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700">
                <a:latin typeface="Arial"/>
                <a:ea typeface="Arial"/>
                <a:cs typeface="Arial"/>
                <a:sym typeface="Arial"/>
              </a:rPr>
              <a:t>Ерыгина Арина Александровна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700">
                <a:latin typeface="Arial"/>
                <a:ea typeface="Arial"/>
                <a:cs typeface="Arial"/>
                <a:sym typeface="Arial"/>
              </a:rPr>
              <a:t>tg @Daottvalii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700">
                <a:latin typeface="Arial"/>
                <a:ea typeface="Arial"/>
                <a:cs typeface="Arial"/>
                <a:sym typeface="Arial"/>
              </a:rPr>
              <a:t>89234078410</a:t>
            </a:r>
            <a:endParaRPr sz="17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" name="Google Shape;296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8" name="Google Shape;29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" name="Google Shape;300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" name="Google Shape;301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" name="Google Shape;302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794</Words>
  <Application>Microsoft Office PowerPoint</Application>
  <PresentationFormat>Экран (16:9)</PresentationFormat>
  <Paragraphs>121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Century Gothic</vt:lpstr>
      <vt:lpstr>Raleway SemiBold</vt:lpstr>
      <vt:lpstr>Arial</vt:lpstr>
      <vt:lpstr>Helvetica Neue</vt:lpstr>
      <vt:lpstr>Raleway</vt:lpstr>
      <vt:lpstr>Calibri</vt:lpstr>
      <vt:lpstr>Simple Light</vt:lpstr>
      <vt:lpstr>Simple Light</vt:lpstr>
      <vt:lpstr>ZОЖ-TALK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БИЗНЕС-МОДЕЛЬ*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ZОЖ-TALK</dc:title>
  <cp:lastModifiedBy>Admin</cp:lastModifiedBy>
  <cp:revision>1</cp:revision>
  <dcterms:modified xsi:type="dcterms:W3CDTF">2023-12-13T09:00:56Z</dcterms:modified>
</cp:coreProperties>
</file>