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3" r:id="rId9"/>
    <p:sldId id="273" r:id="rId10"/>
    <p:sldId id="275" r:id="rId11"/>
    <p:sldId id="265" r:id="rId12"/>
    <p:sldId id="266" r:id="rId13"/>
    <p:sldId id="267" r:id="rId14"/>
    <p:sldId id="268" r:id="rId15"/>
    <p:sldId id="274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BA21B-C982-4D95-8BDF-2AEE3C0EEA42}" v="716" dt="2023-06-01T18:27:17.819"/>
    <p1510:client id="{4AA6B5E5-9A54-4F27-B947-F0171E7B19D0}" v="5" dt="2023-05-31T20:06:07.255"/>
    <p1510:client id="{56DA1B16-C155-48E4-95D3-AAD116A5AB88}" v="2455" dt="2023-06-01T07:34:02.223"/>
    <p1510:client id="{7B38EC79-8F14-4D83-9363-EDDDA08EECE3}" v="17" dt="2023-05-31T19:34:36.483"/>
    <p1510:client id="{7E9F714A-2DED-4B47-B676-165F0F4950A4}" v="160" dt="2023-05-31T10:45:22.635"/>
    <p1510:client id="{924E9A19-3C46-48FB-B98C-7A76DDD22FF4}" v="2513" dt="2023-05-29T20:18:57.533"/>
    <p1510:client id="{BF97876C-44D2-454E-AF12-4CF404AF5DAA}" v="1007" dt="2023-06-01T12:39:17.956"/>
    <p1510:client id="{CA3DCE8B-DAC8-4194-BEDB-35C48184E335}" v="8" dt="2023-05-29T20:23:08.512"/>
    <p1510:client id="{CE33A1CA-3FB8-455D-AD85-B7430823E10F}" v="766" dt="2023-05-20T15:50:47.947"/>
    <p1510:client id="{DDA361C5-F750-43BB-9325-B69AC6E3420A}" v="237" dt="2023-06-01T06:33:14.375"/>
    <p1510:client id="{F27F75DA-C6BC-4064-B2CA-7F6C91B197C1}" v="175" dt="2023-05-31T20:40:14.169"/>
    <p1510:client id="{FA208BD6-CEB9-4FFB-851A-2B7163F38CDF}" v="26" dt="2023-06-01T13:45:08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0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16854 13018 0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17330 12435 0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28205 12779 0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16986 13256 0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16933 12726 0 0 0,'0'0'0'0'0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19685 12091 0 0 0,'0'5'0'0'0,"0"2"0"0"0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19685 12118 0 0 0,'0'0'0'0'0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19685 12118 0 0 0,'0'0'0'0'0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21881 12091 0 0 0,'0'0'0'0'0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9T20:20:02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21881 12091 0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781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15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1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4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8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37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9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46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5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7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1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5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11" Type="http://schemas.openxmlformats.org/officeDocument/2006/relationships/customXml" Target="../ink/ink10.xml"/><Relationship Id="rId5" Type="http://schemas.openxmlformats.org/officeDocument/2006/relationships/customXml" Target="../ink/ink5.xml"/><Relationship Id="rId10" Type="http://schemas.openxmlformats.org/officeDocument/2006/relationships/customXml" Target="../ink/ink9.xml"/><Relationship Id="rId4" Type="http://schemas.openxmlformats.org/officeDocument/2006/relationships/customXml" Target="../ink/ink4.xml"/><Relationship Id="rId9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4">
            <a:extLst>
              <a:ext uri="{FF2B5EF4-FFF2-40B4-BE49-F238E27FC236}">
                <a16:creationId xmlns:a16="http://schemas.microsoft.com/office/drawing/2014/main" id="{7E8C5D14-1FE5-4E78-901B-86EB53F6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7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1EFD404E-14B6-4461-B0DA-EA0E08E9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0F069-92D4-9B92-6A9C-6362794F12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29671"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723013"/>
            <a:ext cx="10515600" cy="3094068"/>
          </a:xfrm>
        </p:spPr>
        <p:txBody>
          <a:bodyPr>
            <a:normAutofit/>
          </a:bodyPr>
          <a:lstStyle/>
          <a:p>
            <a:pPr algn="ctr"/>
            <a:r>
              <a:rPr lang="ru-RU">
                <a:solidFill>
                  <a:srgbClr val="FFFFFF"/>
                </a:solidFill>
                <a:cs typeface="Calibri Light"/>
              </a:rPr>
              <a:t>Генератор внешнего вида сайтов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4A8429-F65A-490D-96E4-1158D3E8A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4193001"/>
            <a:ext cx="10515599" cy="822960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0089" y="4315710"/>
            <a:ext cx="9751823" cy="582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000" err="1">
                <a:cs typeface="Calibri"/>
              </a:rPr>
              <a:t>Мухлисов</a:t>
            </a:r>
            <a:r>
              <a:rPr lang="ru-RU" sz="2000">
                <a:cs typeface="Calibri"/>
              </a:rPr>
              <a:t> Дамир, Колесников Илья, Варламов Андрей.</a:t>
            </a:r>
            <a:endParaRPr lang="ru-RU" sz="2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022291-A82B-4D23-A1E0-5F9BD6846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41136" y="4650963"/>
            <a:ext cx="109728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3FCA63-AB30-7AEB-7E89-9083EB6B1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Команда проекта</a:t>
            </a:r>
          </a:p>
        </p:txBody>
      </p:sp>
      <p:pic>
        <p:nvPicPr>
          <p:cNvPr id="5" name="Рисунок 5" descr="Изображение выглядит как человек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A7A0C709-35E9-5C98-E259-64191AB2F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05" y="1775183"/>
            <a:ext cx="1960003" cy="24935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11E5ED-ABC4-6A26-BA69-EC48873F61FE}"/>
              </a:ext>
            </a:extLst>
          </p:cNvPr>
          <p:cNvSpPr txBox="1"/>
          <p:nvPr/>
        </p:nvSpPr>
        <p:spPr>
          <a:xfrm>
            <a:off x="1279769" y="4513200"/>
            <a:ext cx="284089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err="1"/>
              <a:t>Мухлисов</a:t>
            </a:r>
            <a:r>
              <a:rPr lang="ru-RU"/>
              <a:t> Дамир</a:t>
            </a:r>
          </a:p>
          <a:p>
            <a:pPr algn="ctr"/>
            <a:r>
              <a:rPr lang="ru-RU"/>
              <a:t>Тимлид, ответственный за документацию, лидер</a:t>
            </a:r>
          </a:p>
        </p:txBody>
      </p:sp>
      <p:pic>
        <p:nvPicPr>
          <p:cNvPr id="3" name="Рисунок 3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0ADEAF0-9699-1BC8-2FE7-01CCA801C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286" y="1729597"/>
            <a:ext cx="2038710" cy="2550544"/>
          </a:xfrm>
          <a:prstGeom prst="rect">
            <a:avLst/>
          </a:prstGeom>
        </p:spPr>
      </p:pic>
      <p:pic>
        <p:nvPicPr>
          <p:cNvPr id="4" name="Рисунок 6" descr="Изображение выглядит как кот, в помещении, млекопитающее, домашняя кошка&#10;&#10;Автоматически созданное описание">
            <a:extLst>
              <a:ext uri="{FF2B5EF4-FFF2-40B4-BE49-F238E27FC236}">
                <a16:creationId xmlns:a16="http://schemas.microsoft.com/office/drawing/2014/main" id="{7BF80B60-DA1A-3EEB-0ECC-9425F7F19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0589" y="1734976"/>
            <a:ext cx="2096219" cy="25829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F21CAF-212E-735E-9C18-389238952BE8}"/>
              </a:ext>
            </a:extLst>
          </p:cNvPr>
          <p:cNvSpPr txBox="1"/>
          <p:nvPr/>
        </p:nvSpPr>
        <p:spPr>
          <a:xfrm>
            <a:off x="4873924" y="4514490"/>
            <a:ext cx="272163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/>
              <a:t>Варламов Андрей, отвечает за управление финансами компании</a:t>
            </a:r>
          </a:p>
          <a:p>
            <a:pPr algn="ctr"/>
            <a:endParaRPr lang="ru-RU"/>
          </a:p>
          <a:p>
            <a:pPr algn="ctr"/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404B579C-472B-2CA6-A3F0-AFAE20145627}"/>
                  </a:ext>
                </a:extLst>
              </p14:cNvPr>
              <p14:cNvContentPartPr/>
              <p14:nvPr/>
            </p14:nvContentPartPr>
            <p14:xfrm>
              <a:off x="8712678" y="5434641"/>
              <a:ext cx="14377" cy="14377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404B579C-472B-2CA6-A3F0-AFAE2014562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93828" y="4715791"/>
                <a:ext cx="1437700" cy="14377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6BBE089-8B2A-C2F8-EB2A-B57CB0B4611B}"/>
              </a:ext>
            </a:extLst>
          </p:cNvPr>
          <p:cNvSpPr txBox="1"/>
          <p:nvPr/>
        </p:nvSpPr>
        <p:spPr>
          <a:xfrm>
            <a:off x="8324490" y="4514491"/>
            <a:ext cx="265981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/>
              <a:t>Колесников Илья, отвечает за разработку и внедрение технологий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2" name="Рукописный ввод 51">
                <a:extLst>
                  <a:ext uri="{FF2B5EF4-FFF2-40B4-BE49-F238E27FC236}">
                    <a16:creationId xmlns:a16="http://schemas.microsoft.com/office/drawing/2014/main" id="{0B97D426-68BF-D46A-A446-687288604DF6}"/>
                  </a:ext>
                </a:extLst>
              </p14:cNvPr>
              <p14:cNvContentPartPr/>
              <p14:nvPr/>
            </p14:nvContentPartPr>
            <p14:xfrm>
              <a:off x="8971471" y="5118339"/>
              <a:ext cx="14377" cy="14377"/>
            </p14:xfrm>
          </p:contentPart>
        </mc:Choice>
        <mc:Fallback xmlns="">
          <p:pic>
            <p:nvPicPr>
              <p:cNvPr id="52" name="Рукописный ввод 51">
                <a:extLst>
                  <a:ext uri="{FF2B5EF4-FFF2-40B4-BE49-F238E27FC236}">
                    <a16:creationId xmlns:a16="http://schemas.microsoft.com/office/drawing/2014/main" id="{0B97D426-68BF-D46A-A446-687288604D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52621" y="4399489"/>
                <a:ext cx="1437700" cy="14377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707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EEC03-2B0B-4D1F-F2CB-819ED47F8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60" y="529102"/>
            <a:ext cx="10168128" cy="1179576"/>
          </a:xfrm>
        </p:spPr>
        <p:txBody>
          <a:bodyPr/>
          <a:lstStyle/>
          <a:p>
            <a:r>
              <a:rPr lang="ru-RU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380766-0783-0000-6B49-A2BA7C0AF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260" y="1843025"/>
            <a:ext cx="9142358" cy="21213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/>
              <a:t>Компаниям и предприятиям нужны сайты для размещения информации и для взаимодействия с клиентами. Для неопытных людей, новоиспеченных компаний затруднительно самим сделать сайт, не имея опыта  или квалифицированного сотрудника.</a:t>
            </a:r>
          </a:p>
        </p:txBody>
      </p:sp>
      <p:sp>
        <p:nvSpPr>
          <p:cNvPr id="4" name="Ромб 3">
            <a:extLst>
              <a:ext uri="{FF2B5EF4-FFF2-40B4-BE49-F238E27FC236}">
                <a16:creationId xmlns:a16="http://schemas.microsoft.com/office/drawing/2014/main" id="{3CBD32E8-F9DD-13F4-285A-DC2048024920}"/>
              </a:ext>
            </a:extLst>
          </p:cNvPr>
          <p:cNvSpPr/>
          <p:nvPr/>
        </p:nvSpPr>
        <p:spPr>
          <a:xfrm>
            <a:off x="654537" y="1963615"/>
            <a:ext cx="361461" cy="351692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AA3B74B-E176-2108-FC68-74C740FA11F3}"/>
              </a:ext>
            </a:extLst>
          </p:cNvPr>
          <p:cNvSpPr txBox="1">
            <a:spLocks/>
          </p:cNvSpPr>
          <p:nvPr/>
        </p:nvSpPr>
        <p:spPr>
          <a:xfrm>
            <a:off x="1013968" y="3739270"/>
            <a:ext cx="10168128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Решение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F24A0F-309C-B37F-2A63-9B59A4AA7582}"/>
              </a:ext>
            </a:extLst>
          </p:cNvPr>
          <p:cNvSpPr txBox="1"/>
          <p:nvPr/>
        </p:nvSpPr>
        <p:spPr>
          <a:xfrm>
            <a:off x="1016000" y="4806462"/>
            <a:ext cx="921042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/>
              <a:t>"Генератор внешнего вида сайтов"  - онлайн конструктор с готовыми шаблонами на любую тему и ИИ генератором, который сможет создать сайт по его словесному описанию или отредактировать шаблон по заданным стандартам.</a:t>
            </a:r>
          </a:p>
        </p:txBody>
      </p:sp>
      <p:sp>
        <p:nvSpPr>
          <p:cNvPr id="9" name="Ромб 8">
            <a:extLst>
              <a:ext uri="{FF2B5EF4-FFF2-40B4-BE49-F238E27FC236}">
                <a16:creationId xmlns:a16="http://schemas.microsoft.com/office/drawing/2014/main" id="{6513B439-CF86-DD45-24CC-4B945AACAB89}"/>
              </a:ext>
            </a:extLst>
          </p:cNvPr>
          <p:cNvSpPr/>
          <p:nvPr/>
        </p:nvSpPr>
        <p:spPr>
          <a:xfrm>
            <a:off x="654537" y="4923692"/>
            <a:ext cx="361461" cy="351692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01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A379E0-CFE5-2C5A-0917-C418D9A22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 проекте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B4B80A-CF02-9899-B072-73FA843CA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>
                <a:latin typeface="Helvetica Neue"/>
              </a:rPr>
              <a:t>Проект "Генератор внешнего вида сайтов" является уникальным сервисом, который предоставляет пользователям возможность создания своих собственных сайтов, используя готовые шаблоны и с помощью искусственного интеллекта.</a:t>
            </a:r>
            <a:br>
              <a:rPr lang="en-US"/>
            </a:br>
            <a:endParaRPr lang="en-US"/>
          </a:p>
          <a:p>
            <a:r>
              <a:rPr lang="ru-RU">
                <a:latin typeface="Helvetica Neue"/>
              </a:rPr>
              <a:t>Онлайн-конструктор сайтов позволяет пользователям выбирать из большого количества готовых шаблонов, которые могут быть настроены на любой вкус и потребность. Кроме того, пользователи могут создавать свои уникальные шаблоны, используя инструменты, доступные в конструкторе.</a:t>
            </a:r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91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250739-922F-41E5-655A-D1FC629D9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 проекте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91FFA96-6828-5028-0FDD-0AAB8B4D8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8540" y="1963427"/>
            <a:ext cx="3985637" cy="3753553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E67F8A8B-E708-9159-C769-B56CBB73A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57" y="1961951"/>
            <a:ext cx="3891146" cy="3686199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AEA0A31-6D6C-FA42-560C-5646B88AAC2E}"/>
              </a:ext>
            </a:extLst>
          </p:cNvPr>
          <p:cNvSpPr/>
          <p:nvPr/>
        </p:nvSpPr>
        <p:spPr>
          <a:xfrm>
            <a:off x="8918863" y="3169228"/>
            <a:ext cx="2929245" cy="29193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>
                <a:solidFill>
                  <a:srgbClr val="000000"/>
                </a:solidFill>
                <a:ea typeface="+mn-lt"/>
                <a:cs typeface="+mn-lt"/>
              </a:rPr>
              <a:t>На данный момент закончено написание документации к проекту и начата разработка макета сайта.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6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13D23-E981-F773-8FC1-0B92A437A459}"/>
              </a:ext>
            </a:extLst>
          </p:cNvPr>
          <p:cNvSpPr txBox="1"/>
          <p:nvPr/>
        </p:nvSpPr>
        <p:spPr>
          <a:xfrm>
            <a:off x="-699" y="226841"/>
            <a:ext cx="5779197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4000"/>
              <a:t>Роль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9D617A-B98C-2165-E4EE-A4CE265246A0}"/>
              </a:ext>
            </a:extLst>
          </p:cNvPr>
          <p:cNvSpPr txBox="1"/>
          <p:nvPr/>
        </p:nvSpPr>
        <p:spPr>
          <a:xfrm>
            <a:off x="5905500" y="227541"/>
            <a:ext cx="5413374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4000"/>
              <a:t>Оценка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888AAF7E-4A4F-C4F8-CDAD-BE65115C7E6D}"/>
                  </a:ext>
                </a:extLst>
              </p14:cNvPr>
              <p14:cNvContentPartPr/>
              <p14:nvPr/>
            </p14:nvContentPartPr>
            <p14:xfrm>
              <a:off x="10858499" y="4815416"/>
              <a:ext cx="10583" cy="10583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888AAF7E-4A4F-C4F8-CDAD-BE65115C7E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29349" y="4286266"/>
                <a:ext cx="1058300" cy="1058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52C3A5B7-AF3A-84D2-5C5A-823EDFD9FD91}"/>
                  </a:ext>
                </a:extLst>
              </p14:cNvPr>
              <p14:cNvContentPartPr/>
              <p14:nvPr/>
            </p14:nvContentPartPr>
            <p14:xfrm>
              <a:off x="6371166" y="5005916"/>
              <a:ext cx="10583" cy="10583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52C3A5B7-AF3A-84D2-5C5A-823EDFD9FD9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42016" y="4476766"/>
                <a:ext cx="1058300" cy="1058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448AF4C3-BE7C-5E40-36B5-3520009E6BBD}"/>
                  </a:ext>
                </a:extLst>
              </p14:cNvPr>
              <p14:cNvContentPartPr/>
              <p14:nvPr/>
            </p14:nvContentPartPr>
            <p14:xfrm>
              <a:off x="6349999" y="4794249"/>
              <a:ext cx="10583" cy="10583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448AF4C3-BE7C-5E40-36B5-3520009E6B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20849" y="4265099"/>
                <a:ext cx="1058300" cy="1058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0CFB93E4-FA1D-5C65-2C94-339A453C9286}"/>
                  </a:ext>
                </a:extLst>
              </p14:cNvPr>
              <p14:cNvContentPartPr/>
              <p14:nvPr/>
            </p14:nvContentPartPr>
            <p14:xfrm>
              <a:off x="7450666" y="4540249"/>
              <a:ext cx="10583" cy="10583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0CFB93E4-FA1D-5C65-2C94-339A453C92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21516" y="4499545"/>
                <a:ext cx="1058300" cy="911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0EDAED5F-2582-D63E-FCAF-6567448A5CB7}"/>
                  </a:ext>
                </a:extLst>
              </p14:cNvPr>
              <p14:cNvContentPartPr/>
              <p14:nvPr/>
            </p14:nvContentPartPr>
            <p14:xfrm>
              <a:off x="7450666" y="4550833"/>
              <a:ext cx="10583" cy="10583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0EDAED5F-2582-D63E-FCAF-6567448A5CB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21516" y="4021683"/>
                <a:ext cx="1058300" cy="1058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9BBDB02C-21ED-CF25-9551-0F8B0BAEDC7B}"/>
                  </a:ext>
                </a:extLst>
              </p14:cNvPr>
              <p14:cNvContentPartPr/>
              <p14:nvPr/>
            </p14:nvContentPartPr>
            <p14:xfrm>
              <a:off x="7450666" y="4550833"/>
              <a:ext cx="10583" cy="10583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9BBDB02C-21ED-CF25-9551-0F8B0BAEDC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21516" y="4021683"/>
                <a:ext cx="1058300" cy="1058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24113E92-7CED-9C48-8129-4E9E371DD8ED}"/>
                  </a:ext>
                </a:extLst>
              </p14:cNvPr>
              <p14:cNvContentPartPr/>
              <p14:nvPr/>
            </p14:nvContentPartPr>
            <p14:xfrm>
              <a:off x="8329083" y="4540249"/>
              <a:ext cx="10583" cy="10583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24113E92-7CED-9C48-8129-4E9E371DD8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99933" y="4011099"/>
                <a:ext cx="1058300" cy="1058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63E4F7D9-DB5F-B7CE-AE0C-A7EDEE88CE5E}"/>
                  </a:ext>
                </a:extLst>
              </p14:cNvPr>
              <p14:cNvContentPartPr/>
              <p14:nvPr/>
            </p14:nvContentPartPr>
            <p14:xfrm>
              <a:off x="8329083" y="4540249"/>
              <a:ext cx="10583" cy="10583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63E4F7D9-DB5F-B7CE-AE0C-A7EDEE88CE5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99933" y="4011099"/>
                <a:ext cx="1058300" cy="10583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BDFA5DC-17DF-5E48-6E3D-02A1D126B0C6}"/>
              </a:ext>
            </a:extLst>
          </p:cNvPr>
          <p:cNvSpPr/>
          <p:nvPr/>
        </p:nvSpPr>
        <p:spPr>
          <a:xfrm>
            <a:off x="1" y="1058333"/>
            <a:ext cx="5778500" cy="279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>
                <a:solidFill>
                  <a:srgbClr val="000000"/>
                </a:solidFill>
                <a:latin typeface="Helvetica Neue"/>
              </a:rPr>
              <a:t>Роль проекта "Генератор внешнего вида сайтов" в обеспечении технологического суверенитета страны заключается в импортозамещении. Создание собственных технологий и инструментов для создания сайтов позволяет уменьшить зависимость от зарубежных разработчиков и улучшить технологический суверенитет страны. </a:t>
            </a:r>
          </a:p>
          <a:p>
            <a:endParaRPr lang="ru-RU">
              <a:solidFill>
                <a:srgbClr val="000000"/>
              </a:solidFill>
              <a:latin typeface="Helvetica Neue"/>
            </a:endParaRPr>
          </a:p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173CCC4-666A-8159-7B90-AD835DED4F98}"/>
              </a:ext>
            </a:extLst>
          </p:cNvPr>
          <p:cNvSpPr/>
          <p:nvPr/>
        </p:nvSpPr>
        <p:spPr>
          <a:xfrm>
            <a:off x="-42333" y="4106333"/>
            <a:ext cx="5820832" cy="11006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>
              <a:solidFill>
                <a:srgbClr val="000000"/>
              </a:solidFill>
              <a:latin typeface="Helvetica Neue"/>
            </a:endParaRPr>
          </a:p>
          <a:p>
            <a:r>
              <a:rPr lang="ru-RU">
                <a:solidFill>
                  <a:srgbClr val="000000"/>
                </a:solidFill>
                <a:latin typeface="Helvetica Neue"/>
              </a:rPr>
              <a:t>- Рынок НТИ</a:t>
            </a:r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0CC0899-13E2-99C6-2E71-35A937F4FD79}"/>
              </a:ext>
            </a:extLst>
          </p:cNvPr>
          <p:cNvSpPr/>
          <p:nvPr/>
        </p:nvSpPr>
        <p:spPr>
          <a:xfrm>
            <a:off x="-84667" y="5519209"/>
            <a:ext cx="5863166" cy="11006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2"/>
                </a:solidFill>
                <a:latin typeface="Helvetica Neue"/>
              </a:rPr>
              <a:t>- Сквозные технологии</a:t>
            </a:r>
            <a:endParaRPr lang="ru-RU">
              <a:solidFill>
                <a:schemeClr val="tx2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7857620-9159-1DB4-1147-676839F005C9}"/>
              </a:ext>
            </a:extLst>
          </p:cNvPr>
          <p:cNvSpPr/>
          <p:nvPr/>
        </p:nvSpPr>
        <p:spPr>
          <a:xfrm>
            <a:off x="5873749" y="1058333"/>
            <a:ext cx="5508625" cy="279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>
                <a:solidFill>
                  <a:srgbClr val="000000"/>
                </a:solidFill>
                <a:latin typeface="Helvetica Neue"/>
              </a:rPr>
              <a:t>- Инновационность: Россия. </a:t>
            </a:r>
          </a:p>
          <a:p>
            <a:r>
              <a:rPr lang="ru-RU">
                <a:solidFill>
                  <a:srgbClr val="000000"/>
                </a:solidFill>
                <a:latin typeface="Helvetica Neue"/>
              </a:rPr>
              <a:t>Проект представляет собой инновационное решение, созданное в России. </a:t>
            </a:r>
          </a:p>
          <a:p>
            <a:r>
              <a:rPr lang="ru-RU">
                <a:solidFill>
                  <a:srgbClr val="000000"/>
                </a:solidFill>
                <a:latin typeface="Helvetica Neue"/>
              </a:rPr>
              <a:t>Он позволяет пользователям создавать </a:t>
            </a:r>
          </a:p>
          <a:p>
            <a:r>
              <a:rPr lang="ru-RU">
                <a:solidFill>
                  <a:srgbClr val="000000"/>
                </a:solidFill>
                <a:latin typeface="Helvetica Neue"/>
              </a:rPr>
              <a:t>сайты с помощью искусственного интеллекта, что делает проект уникальным и </a:t>
            </a:r>
            <a:endParaRPr lang="ru-RU">
              <a:solidFill>
                <a:srgbClr val="FFFFFF"/>
              </a:solidFill>
              <a:latin typeface="Helvetica Neue"/>
            </a:endParaRPr>
          </a:p>
          <a:p>
            <a:r>
              <a:rPr lang="ru-RU">
                <a:solidFill>
                  <a:srgbClr val="000000"/>
                </a:solidFill>
                <a:latin typeface="Helvetica Neue"/>
              </a:rPr>
              <a:t>инновационным на рынке.</a:t>
            </a:r>
            <a:endParaRPr lang="ru-RU"/>
          </a:p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E664599-062A-15A5-4250-24232A3A2CD7}"/>
              </a:ext>
            </a:extLst>
          </p:cNvPr>
          <p:cNvSpPr/>
          <p:nvPr/>
        </p:nvSpPr>
        <p:spPr>
          <a:xfrm>
            <a:off x="5910791" y="5519208"/>
            <a:ext cx="5508624" cy="1063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2"/>
                </a:solidFill>
                <a:latin typeface="Helvetica Neue"/>
              </a:rPr>
              <a:t>Проект не использует какую-либо сквозную технологию.</a:t>
            </a:r>
            <a:endParaRPr lang="ru-RU">
              <a:solidFill>
                <a:schemeClr val="tx2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1A98AEA-2850-E431-4362-804CBC98EF3F}"/>
              </a:ext>
            </a:extLst>
          </p:cNvPr>
          <p:cNvSpPr/>
          <p:nvPr/>
        </p:nvSpPr>
        <p:spPr>
          <a:xfrm>
            <a:off x="5900209" y="4116917"/>
            <a:ext cx="1899707" cy="10953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>
                <a:solidFill>
                  <a:srgbClr val="000000"/>
                </a:solidFill>
                <a:latin typeface="Helvetica Neue"/>
              </a:rPr>
              <a:t>-</a:t>
            </a:r>
            <a:r>
              <a:rPr lang="ru-RU" err="1">
                <a:solidFill>
                  <a:srgbClr val="000000"/>
                </a:solidFill>
                <a:latin typeface="Helvetica Neue"/>
              </a:rPr>
              <a:t>TechNet</a:t>
            </a:r>
            <a:endParaRPr lang="en-US" err="1">
              <a:solidFill>
                <a:srgbClr val="000000"/>
              </a:solidFill>
              <a:latin typeface="Helvetica Neue"/>
            </a:endParaRPr>
          </a:p>
          <a:p>
            <a:r>
              <a:rPr lang="ru-RU">
                <a:solidFill>
                  <a:srgbClr val="000000"/>
                </a:solidFill>
                <a:latin typeface="Helvetica Neue"/>
              </a:rPr>
              <a:t>-</a:t>
            </a:r>
            <a:r>
              <a:rPr lang="ru-RU" err="1">
                <a:solidFill>
                  <a:srgbClr val="000000"/>
                </a:solidFill>
                <a:latin typeface="Helvetica Neue"/>
              </a:rPr>
              <a:t>SafeNET</a:t>
            </a:r>
            <a:endParaRPr lang="en-US" err="1">
              <a:solidFill>
                <a:srgbClr val="000000"/>
              </a:solidFill>
              <a:latin typeface="Helvetica Neue"/>
            </a:endParaRPr>
          </a:p>
          <a:p>
            <a:r>
              <a:rPr lang="ru-RU">
                <a:solidFill>
                  <a:srgbClr val="000000"/>
                </a:solidFill>
                <a:latin typeface="Helvetica Neue"/>
              </a:rPr>
              <a:t>-</a:t>
            </a:r>
            <a:r>
              <a:rPr lang="ru-RU" err="1">
                <a:solidFill>
                  <a:srgbClr val="000000"/>
                </a:solidFill>
                <a:latin typeface="Helvetica Neue"/>
              </a:rPr>
              <a:t>NeuroNet</a:t>
            </a:r>
            <a:endParaRPr lang="ru-RU" err="1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151A7B1-E0C5-1447-CCEB-6936289229D6}"/>
              </a:ext>
            </a:extLst>
          </p:cNvPr>
          <p:cNvSpPr/>
          <p:nvPr/>
        </p:nvSpPr>
        <p:spPr>
          <a:xfrm>
            <a:off x="8000999" y="4111625"/>
            <a:ext cx="1809750" cy="10953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>
                <a:solidFill>
                  <a:srgbClr val="000000"/>
                </a:solidFill>
                <a:ea typeface="+mn-lt"/>
                <a:cs typeface="+mn-lt"/>
              </a:rPr>
              <a:t>-</a:t>
            </a:r>
            <a:r>
              <a:rPr lang="ru-RU" err="1">
                <a:solidFill>
                  <a:srgbClr val="000000"/>
                </a:solidFill>
                <a:ea typeface="+mn-lt"/>
                <a:cs typeface="+mn-lt"/>
              </a:rPr>
              <a:t>HomeNet</a:t>
            </a:r>
            <a:endParaRPr lang="en-US" err="1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ru-RU">
                <a:solidFill>
                  <a:srgbClr val="000000"/>
                </a:solidFill>
                <a:ea typeface="+mn-lt"/>
                <a:cs typeface="+mn-lt"/>
              </a:rPr>
              <a:t>-</a:t>
            </a:r>
            <a:r>
              <a:rPr lang="ru-RU" err="1">
                <a:solidFill>
                  <a:srgbClr val="000000"/>
                </a:solidFill>
                <a:ea typeface="+mn-lt"/>
                <a:cs typeface="+mn-lt"/>
              </a:rPr>
              <a:t>WearNet</a:t>
            </a:r>
            <a:endParaRPr lang="en-US" err="1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ru-RU">
                <a:solidFill>
                  <a:srgbClr val="000000"/>
                </a:solidFill>
                <a:ea typeface="+mn-lt"/>
                <a:cs typeface="+mn-lt"/>
              </a:rPr>
              <a:t>-</a:t>
            </a:r>
            <a:r>
              <a:rPr lang="ru-RU" err="1">
                <a:solidFill>
                  <a:srgbClr val="000000"/>
                </a:solidFill>
                <a:ea typeface="+mn-lt"/>
                <a:cs typeface="+mn-lt"/>
              </a:rPr>
              <a:t>EduNet</a:t>
            </a:r>
            <a:endParaRPr lang="ru-RU" err="1"/>
          </a:p>
        </p:txBody>
      </p:sp>
    </p:spTree>
    <p:extLst>
      <p:ext uri="{BB962C8B-B14F-4D97-AF65-F5344CB8AC3E}">
        <p14:creationId xmlns:p14="http://schemas.microsoft.com/office/powerpoint/2010/main" val="3758696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1E148-A961-DC31-105E-50C5D8FE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Целевая аудитория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9A9C78-8E89-B83A-B762-BE82D4EAC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210" y="2478024"/>
            <a:ext cx="10872618" cy="42261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600">
                <a:latin typeface="Helvetica Neue"/>
              </a:rPr>
              <a:t>Малый бизнес и предприниматели, которые хотят создать сайт для своего бизнеса или услуг.</a:t>
            </a:r>
            <a:endParaRPr lang="ru-RU" sz="1600"/>
          </a:p>
          <a:p>
            <a:r>
              <a:rPr lang="ru-RU" sz="1600">
                <a:latin typeface="Helvetica Neue"/>
              </a:rPr>
              <a:t>Блогеры и авторы контента, которые нуждаются в качественном сайте для публикации своих материалов.</a:t>
            </a:r>
            <a:endParaRPr lang="ru-RU" sz="1600"/>
          </a:p>
          <a:p>
            <a:r>
              <a:rPr lang="ru-RU" sz="1600">
                <a:latin typeface="Helvetica Neue"/>
              </a:rPr>
              <a:t>Некоммерческие организации и благотворительные фонды, которые хотят создать сайт для привлечения внимания к своей деятельности и сбора средств</a:t>
            </a:r>
            <a:endParaRPr lang="en-US" sz="1600"/>
          </a:p>
          <a:p>
            <a:r>
              <a:rPr lang="ru-RU" sz="1600">
                <a:latin typeface="Helvetica Neue"/>
              </a:rPr>
              <a:t> Люди, которые хотят создать свой персональный сайт или портфолио для продвижения своих навыков и талантов.</a:t>
            </a:r>
            <a:endParaRPr lang="ru-RU" sz="1600"/>
          </a:p>
          <a:p>
            <a:r>
              <a:rPr lang="ru-RU" sz="1600">
                <a:latin typeface="Helvetica Neue"/>
              </a:rPr>
              <a:t>Стартапы и молодые компании, которые нуждаются в качественном сайте для привлечения инвесторов и партнеров.</a:t>
            </a:r>
            <a:endParaRPr lang="ru-RU" sz="1600"/>
          </a:p>
          <a:p>
            <a:r>
              <a:rPr lang="ru-RU" sz="1600">
                <a:latin typeface="Helvetica Neue"/>
              </a:rPr>
              <a:t>Учебные заведения и студенты, которые могут использовать проект для создания своих учебных сайтов и порталов.</a:t>
            </a:r>
            <a:endParaRPr lang="ru-RU" sz="1600"/>
          </a:p>
          <a:p>
            <a:r>
              <a:rPr lang="ru-RU" sz="1600">
                <a:latin typeface="Helvetica Neue"/>
              </a:rPr>
              <a:t>Крупные компании, которые могут использовать проект для создания сайтов для своих филиалов и дочерних компаний.</a:t>
            </a:r>
            <a:endParaRPr lang="ru-RU" sz="1600"/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678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EDD49-6395-B2A3-F482-3351DEC0E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Анализ конкурентов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30A7FB-BCFF-FA01-F719-3E2DD8E9B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318" y="2298107"/>
            <a:ext cx="3807544" cy="402760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sz="2000"/>
              <a:t>Конкуренты Продукты/Услуги</a:t>
            </a:r>
            <a:endParaRPr lang="ru-RU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C408C1-2B14-32DC-9962-846FBE0F61FD}"/>
              </a:ext>
            </a:extLst>
          </p:cNvPr>
          <p:cNvSpPr txBox="1"/>
          <p:nvPr/>
        </p:nvSpPr>
        <p:spPr>
          <a:xfrm>
            <a:off x="4831292" y="2296583"/>
            <a:ext cx="3323166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/>
              <a:t>Фирмы конкуренты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4982EF-B8D8-1A94-0F5E-2F2FD6E6C029}"/>
              </a:ext>
            </a:extLst>
          </p:cNvPr>
          <p:cNvSpPr txBox="1"/>
          <p:nvPr/>
        </p:nvSpPr>
        <p:spPr>
          <a:xfrm>
            <a:off x="8535459" y="2296583"/>
            <a:ext cx="318558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/>
              <a:t>Наши преимущества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B9EC6D1-8BA2-A7F7-1D69-79FFF6BA7F4C}"/>
              </a:ext>
            </a:extLst>
          </p:cNvPr>
          <p:cNvSpPr/>
          <p:nvPr/>
        </p:nvSpPr>
        <p:spPr>
          <a:xfrm>
            <a:off x="4656666" y="2772833"/>
            <a:ext cx="3672418" cy="39687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-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Wix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: 19,5% доли рынка, 200+ миллионов пользователей по всему миру.</a:t>
            </a:r>
          </a:p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-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Squarespace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: 2,2% доли рынка, более 2 миллионов пользователей.</a:t>
            </a:r>
          </a:p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-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Weebly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: 0,9% доли рынка, более 625 тысяч пользователей.</a:t>
            </a:r>
          </a:p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-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WordPress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: 60,8% доли рынка, около 40% всех сайтов в мире созданы на платформе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WordPress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.</a:t>
            </a:r>
          </a:p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-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Webflow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: 0,6% доли рынка, более 500 тысяч пользователей.</a:t>
            </a:r>
          </a:p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-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Jimdo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: менее 0,1% доли рынка, более 20 миллионов зарегистрированных пользователей.</a:t>
            </a:r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9A937FB-3F36-E02A-E88B-7F6947590CB0}"/>
              </a:ext>
            </a:extLst>
          </p:cNvPr>
          <p:cNvSpPr/>
          <p:nvPr/>
        </p:nvSpPr>
        <p:spPr>
          <a:xfrm>
            <a:off x="661458" y="2767541"/>
            <a:ext cx="3804708" cy="39740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1400" err="1">
                <a:solidFill>
                  <a:srgbClr val="000000"/>
                </a:solidFill>
                <a:latin typeface="Helvetica Neue"/>
              </a:rPr>
              <a:t>Wix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,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Squarespace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,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Weebly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,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WordPress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,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Webflow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,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Jimdo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.</a:t>
            </a:r>
            <a:endParaRPr lang="en-US" sz="1400">
              <a:solidFill>
                <a:srgbClr val="000000"/>
              </a:solidFill>
              <a:latin typeface="Helvetica Neue"/>
            </a:endParaRPr>
          </a:p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Конкуренты предлагают схожие продукты и услуги - инструменты для создания сайтов с помощью готовых шаблонов и редакторов, а также функционал для управления сайтом.</a:t>
            </a:r>
          </a:p>
          <a:p>
            <a:r>
              <a:rPr lang="ru-RU" sz="1400">
                <a:solidFill>
                  <a:srgbClr val="000000"/>
                </a:solidFill>
                <a:latin typeface="Helvetica Neue"/>
              </a:rPr>
              <a:t>-Сайты под заказ.</a:t>
            </a:r>
          </a:p>
          <a:p>
            <a:endParaRPr lang="ru-RU" sz="1400">
              <a:solidFill>
                <a:srgbClr val="000000"/>
              </a:solidFill>
              <a:latin typeface="Helvetica Neue"/>
            </a:endParaRPr>
          </a:p>
          <a:p>
            <a:endParaRPr lang="ru-RU" sz="1400">
              <a:solidFill>
                <a:srgbClr val="000000"/>
              </a:solidFill>
              <a:latin typeface="Helvetica Neue"/>
            </a:endParaRPr>
          </a:p>
          <a:p>
            <a:endParaRPr lang="ru-RU" sz="1600">
              <a:solidFill>
                <a:srgbClr val="000000"/>
              </a:solidFill>
              <a:latin typeface="Helvetica Neue"/>
            </a:endParaRPr>
          </a:p>
          <a:p>
            <a:endParaRPr lang="ru-RU" sz="1600">
              <a:solidFill>
                <a:srgbClr val="000000"/>
              </a:solidFill>
              <a:latin typeface="Helvetica Neue"/>
            </a:endParaRPr>
          </a:p>
          <a:p>
            <a:endParaRPr lang="ru-RU" sz="1600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93B024F-B9EB-F812-1647-9472AF4F6383}"/>
              </a:ext>
            </a:extLst>
          </p:cNvPr>
          <p:cNvSpPr/>
          <p:nvPr/>
        </p:nvSpPr>
        <p:spPr>
          <a:xfrm>
            <a:off x="8419041" y="2772832"/>
            <a:ext cx="3598333" cy="39317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sz="1100">
              <a:solidFill>
                <a:schemeClr val="tx2"/>
              </a:solidFill>
              <a:latin typeface="Calibri"/>
              <a:cs typeface="Arial"/>
            </a:endParaRPr>
          </a:p>
          <a:p>
            <a:pPr algn="ctr"/>
            <a:endParaRPr lang="ru-RU" sz="1100">
              <a:solidFill>
                <a:schemeClr val="tx2"/>
              </a:solidFill>
              <a:latin typeface="Calibri"/>
              <a:cs typeface="Arial"/>
            </a:endParaRPr>
          </a:p>
          <a:p>
            <a:pPr algn="ctr"/>
            <a:r>
              <a:rPr lang="ru-RU" sz="1400">
                <a:solidFill>
                  <a:schemeClr val="tx2"/>
                </a:solidFill>
                <a:latin typeface="Helvetica Neue"/>
                <a:ea typeface="+mn-lt"/>
                <a:cs typeface="+mn-lt"/>
              </a:rPr>
              <a:t> - Инструмент для создания сайтов с помощью искусственного интеллекта    </a:t>
            </a:r>
            <a:endParaRPr lang="ru-RU" sz="1100">
              <a:solidFill>
                <a:schemeClr val="tx2"/>
              </a:solidFill>
              <a:latin typeface="Helvetica Neue"/>
              <a:ea typeface="+mn-lt"/>
              <a:cs typeface="+mn-lt"/>
            </a:endParaRPr>
          </a:p>
          <a:p>
            <a:pPr algn="ctr"/>
            <a:r>
              <a:rPr lang="ru-RU" sz="1400">
                <a:solidFill>
                  <a:schemeClr val="tx2"/>
                </a:solidFill>
                <a:latin typeface="Helvetica Neue"/>
                <a:ea typeface="+mn-lt"/>
                <a:cs typeface="+mn-lt"/>
              </a:rPr>
              <a:t> - Быстрый и удобный интерфейс</a:t>
            </a:r>
            <a:endParaRPr lang="ru-RU">
              <a:solidFill>
                <a:schemeClr val="tx2"/>
              </a:solidFill>
            </a:endParaRPr>
          </a:p>
          <a:p>
            <a:pPr algn="ctr"/>
            <a:r>
              <a:rPr lang="ru-RU" sz="1400">
                <a:solidFill>
                  <a:schemeClr val="tx2"/>
                </a:solidFill>
                <a:latin typeface="Helvetica Neue"/>
                <a:ea typeface="+mn-lt"/>
                <a:cs typeface="+mn-lt"/>
              </a:rPr>
              <a:t>     - Высокое качество и уникальный дизайн создаваемых сайтов </a:t>
            </a:r>
            <a:endParaRPr lang="ru-RU">
              <a:solidFill>
                <a:schemeClr val="tx2"/>
              </a:solidFill>
              <a:latin typeface="Helvetica Neue"/>
              <a:ea typeface="+mn-lt"/>
              <a:cs typeface="+mn-lt"/>
            </a:endParaRPr>
          </a:p>
          <a:p>
            <a:pPr algn="ctr"/>
            <a:r>
              <a:rPr lang="ru-RU" sz="1400">
                <a:solidFill>
                  <a:schemeClr val="tx2"/>
                </a:solidFill>
                <a:latin typeface="Helvetica Neue"/>
                <a:ea typeface="+mn-lt"/>
                <a:cs typeface="+mn-lt"/>
              </a:rPr>
              <a:t>- Поддержка русского языка и ориентация на российский рынок </a:t>
            </a:r>
            <a:endParaRPr lang="ru-RU">
              <a:solidFill>
                <a:schemeClr val="tx2"/>
              </a:solidFill>
            </a:endParaRPr>
          </a:p>
          <a:p>
            <a:pPr algn="ctr"/>
            <a:endParaRPr lang="ru-RU" sz="1400">
              <a:solidFill>
                <a:srgbClr val="223A3C"/>
              </a:solidFill>
              <a:latin typeface="Helvetica Neue"/>
              <a:ea typeface="+mn-lt"/>
              <a:cs typeface="+mn-lt"/>
            </a:endParaRPr>
          </a:p>
          <a:p>
            <a:pPr algn="ctr"/>
            <a:endParaRPr lang="ru-RU" sz="1400">
              <a:solidFill>
                <a:srgbClr val="223A3C"/>
              </a:solidFill>
              <a:latin typeface="Helvetica Neue"/>
              <a:ea typeface="+mn-lt"/>
              <a:cs typeface="+mn-lt"/>
            </a:endParaRPr>
          </a:p>
          <a:p>
            <a:pPr algn="ctr"/>
            <a:endParaRPr lang="ru-RU">
              <a:latin typeface="Helvetica Neue"/>
              <a:ea typeface="+mn-lt"/>
              <a:cs typeface="+mn-lt"/>
            </a:endParaRPr>
          </a:p>
          <a:p>
            <a:pPr algn="ctr"/>
            <a:endParaRPr lang="ru-RU">
              <a:latin typeface="Helvetica Neue"/>
              <a:ea typeface="+mn-lt"/>
              <a:cs typeface="+mn-lt"/>
            </a:endParaRPr>
          </a:p>
          <a:p>
            <a:pPr algn="ctr"/>
            <a:endParaRPr lang="ru-RU">
              <a:latin typeface="Helvetica Neue"/>
              <a:ea typeface="+mn-lt"/>
              <a:cs typeface="+mn-lt"/>
            </a:endParaRPr>
          </a:p>
          <a:p>
            <a:pPr algn="ctr"/>
            <a:endParaRPr lang="ru-RU">
              <a:latin typeface="Helvetica Neue"/>
              <a:ea typeface="+mn-lt"/>
              <a:cs typeface="+mn-lt"/>
            </a:endParaRPr>
          </a:p>
          <a:p>
            <a:pPr algn="ctr"/>
            <a:endParaRPr lang="ru-RU">
              <a:latin typeface="Helvetica Neue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3112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7C4945-F0BC-A58B-024D-81F37F6E6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Бизнес-модель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899E8C-7F72-B3CA-45DE-D873FC7210FD}"/>
              </a:ext>
            </a:extLst>
          </p:cNvPr>
          <p:cNvSpPr/>
          <p:nvPr/>
        </p:nvSpPr>
        <p:spPr>
          <a:xfrm>
            <a:off x="623454" y="2513609"/>
            <a:ext cx="2474024" cy="9104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Разрешение проблем (сфера услуг)</a:t>
            </a:r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C1D3BF-11E6-33E7-C36B-358F73BE47FD}"/>
              </a:ext>
            </a:extLst>
          </p:cNvPr>
          <p:cNvSpPr/>
          <p:nvPr/>
        </p:nvSpPr>
        <p:spPr>
          <a:xfrm>
            <a:off x="623454" y="3829791"/>
            <a:ext cx="2474024" cy="13557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-Интеллектуальные ресурсы</a:t>
            </a:r>
          </a:p>
          <a:p>
            <a:pPr algn="just"/>
            <a:r>
              <a:rPr lang="ru-RU" sz="2000">
                <a:solidFill>
                  <a:schemeClr val="tx1"/>
                </a:solidFill>
              </a:rPr>
              <a:t>-Финансы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C4A8643-6FB3-DEC2-9BAE-599EADB211F2}"/>
              </a:ext>
            </a:extLst>
          </p:cNvPr>
          <p:cNvSpPr/>
          <p:nvPr/>
        </p:nvSpPr>
        <p:spPr>
          <a:xfrm>
            <a:off x="3384468" y="2513608"/>
            <a:ext cx="2869867" cy="26719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-Производительность</a:t>
            </a:r>
          </a:p>
          <a:p>
            <a:pPr algn="just"/>
            <a:r>
              <a:rPr lang="ru-RU" sz="2000">
                <a:solidFill>
                  <a:schemeClr val="tx1"/>
                </a:solidFill>
              </a:rPr>
              <a:t>-Изготовление на заказ</a:t>
            </a:r>
          </a:p>
          <a:p>
            <a:pPr algn="just"/>
            <a:r>
              <a:rPr lang="ru-RU" sz="2000">
                <a:solidFill>
                  <a:schemeClr val="tx1"/>
                </a:solidFill>
              </a:rPr>
              <a:t>-Дизайн</a:t>
            </a:r>
          </a:p>
          <a:p>
            <a:pPr algn="just"/>
            <a:r>
              <a:rPr lang="ru-RU" sz="2000">
                <a:solidFill>
                  <a:schemeClr val="tx1"/>
                </a:solidFill>
              </a:rPr>
              <a:t>-Сокращение расходов</a:t>
            </a:r>
          </a:p>
          <a:p>
            <a:pPr algn="just"/>
            <a:r>
              <a:rPr lang="ru-RU" sz="2000">
                <a:solidFill>
                  <a:schemeClr val="tx1"/>
                </a:solidFill>
              </a:rPr>
              <a:t>-Удобство при использовании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326E4E-469B-E623-B60A-5A7641F1196C}"/>
              </a:ext>
            </a:extLst>
          </p:cNvPr>
          <p:cNvSpPr/>
          <p:nvPr/>
        </p:nvSpPr>
        <p:spPr>
          <a:xfrm>
            <a:off x="6511636" y="2513609"/>
            <a:ext cx="2869867" cy="15338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-Самообслуживание</a:t>
            </a:r>
          </a:p>
          <a:p>
            <a:pPr algn="just"/>
            <a:r>
              <a:rPr lang="ru-RU" sz="2000">
                <a:solidFill>
                  <a:schemeClr val="tx1"/>
                </a:solidFill>
              </a:rPr>
              <a:t>-Автоматизированное самообслуживание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C999CDC-F0C3-7EDB-2F98-D1437F8290FE}"/>
              </a:ext>
            </a:extLst>
          </p:cNvPr>
          <p:cNvSpPr/>
          <p:nvPr/>
        </p:nvSpPr>
        <p:spPr>
          <a:xfrm>
            <a:off x="6511636" y="4374074"/>
            <a:ext cx="2869868" cy="811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Прямой канал сбыта (интернет сайт)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D63919A-01BF-92EA-50AE-12C23E2D9743}"/>
              </a:ext>
            </a:extLst>
          </p:cNvPr>
          <p:cNvSpPr/>
          <p:nvPr/>
        </p:nvSpPr>
        <p:spPr>
          <a:xfrm>
            <a:off x="9589324" y="2513609"/>
            <a:ext cx="2147452" cy="8906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Массовый рынок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05E623-C35C-AF1A-7DBE-AEE31065901B}"/>
              </a:ext>
            </a:extLst>
          </p:cNvPr>
          <p:cNvSpPr/>
          <p:nvPr/>
        </p:nvSpPr>
        <p:spPr>
          <a:xfrm>
            <a:off x="623453" y="5581401"/>
            <a:ext cx="2929245" cy="8906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-Аренда хостинга</a:t>
            </a:r>
            <a:endParaRPr lang="ru-RU">
              <a:solidFill>
                <a:schemeClr val="tx1"/>
              </a:solidFill>
            </a:endParaRPr>
          </a:p>
          <a:p>
            <a:pPr algn="just"/>
            <a:r>
              <a:rPr lang="ru-RU" sz="2000">
                <a:solidFill>
                  <a:schemeClr val="tx1"/>
                </a:solidFill>
              </a:rPr>
              <a:t>-Аренда домена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AFBEEE-BF4D-9A8F-D7E2-F491E7DE370C}"/>
              </a:ext>
            </a:extLst>
          </p:cNvPr>
          <p:cNvSpPr/>
          <p:nvPr/>
        </p:nvSpPr>
        <p:spPr>
          <a:xfrm>
            <a:off x="6551220" y="5581401"/>
            <a:ext cx="2523504" cy="8906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-Продажа продукта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BEE172-BF4A-C21F-A31B-285EB13478AD}"/>
              </a:ext>
            </a:extLst>
          </p:cNvPr>
          <p:cNvSpPr txBox="1"/>
          <p:nvPr/>
        </p:nvSpPr>
        <p:spPr>
          <a:xfrm>
            <a:off x="531915" y="2182090"/>
            <a:ext cx="2476006" cy="3792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Виды деятельности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904F7A-B56F-5AED-35EF-898FE4E99E44}"/>
              </a:ext>
            </a:extLst>
          </p:cNvPr>
          <p:cNvSpPr txBox="1"/>
          <p:nvPr/>
        </p:nvSpPr>
        <p:spPr>
          <a:xfrm>
            <a:off x="539337" y="3508168"/>
            <a:ext cx="25056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Ключевые ресурсы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3492DF-1F7E-24A8-4003-2B9EDF75C5E4}"/>
              </a:ext>
            </a:extLst>
          </p:cNvPr>
          <p:cNvSpPr txBox="1"/>
          <p:nvPr/>
        </p:nvSpPr>
        <p:spPr>
          <a:xfrm>
            <a:off x="3325090" y="2191987"/>
            <a:ext cx="29906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Ценностные предложения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257BB8-656B-E107-B9BD-FAC283911DCE}"/>
              </a:ext>
            </a:extLst>
          </p:cNvPr>
          <p:cNvSpPr txBox="1"/>
          <p:nvPr/>
        </p:nvSpPr>
        <p:spPr>
          <a:xfrm>
            <a:off x="6444837" y="195200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Взаимоотношение с клиентами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562216-0DAF-3284-599D-4EEBE355277E}"/>
              </a:ext>
            </a:extLst>
          </p:cNvPr>
          <p:cNvSpPr txBox="1"/>
          <p:nvPr/>
        </p:nvSpPr>
        <p:spPr>
          <a:xfrm>
            <a:off x="9510156" y="195200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Потребительские сегменты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DEE6C6-E769-B607-65EC-FA00A2A192B2}"/>
              </a:ext>
            </a:extLst>
          </p:cNvPr>
          <p:cNvSpPr txBox="1"/>
          <p:nvPr/>
        </p:nvSpPr>
        <p:spPr>
          <a:xfrm>
            <a:off x="6444837" y="4049980"/>
            <a:ext cx="19119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Каналы сбыта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C00273-9568-425D-D5AE-D5B53293BE2C}"/>
              </a:ext>
            </a:extLst>
          </p:cNvPr>
          <p:cNvSpPr txBox="1"/>
          <p:nvPr/>
        </p:nvSpPr>
        <p:spPr>
          <a:xfrm>
            <a:off x="536863" y="527709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Постоянные издержки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DBFFDA-C713-7EF3-3CDE-C435D7E926EE}"/>
              </a:ext>
            </a:extLst>
          </p:cNvPr>
          <p:cNvSpPr txBox="1"/>
          <p:nvPr/>
        </p:nvSpPr>
        <p:spPr>
          <a:xfrm>
            <a:off x="6444837" y="5277097"/>
            <a:ext cx="33864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Потоки поступления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544472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2CD23-2248-2F53-8E8B-965BAF149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Процесс производства товара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C775D9C-A9F8-29C2-F716-204C66463FE8}"/>
              </a:ext>
            </a:extLst>
          </p:cNvPr>
          <p:cNvSpPr/>
          <p:nvPr/>
        </p:nvSpPr>
        <p:spPr>
          <a:xfrm>
            <a:off x="842681" y="1712258"/>
            <a:ext cx="2438398" cy="118334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Клиент оплачивает услугу по использованию конструктора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9FC7A51F-3FAB-E1B6-16FA-B7685E9AA2CE}"/>
              </a:ext>
            </a:extLst>
          </p:cNvPr>
          <p:cNvCxnSpPr/>
          <p:nvPr/>
        </p:nvCxnSpPr>
        <p:spPr>
          <a:xfrm flipV="1">
            <a:off x="3281083" y="2299447"/>
            <a:ext cx="93233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A1898AA-FD44-7D60-B14D-2F8DA5335DCC}"/>
              </a:ext>
            </a:extLst>
          </p:cNvPr>
          <p:cNvSpPr/>
          <p:nvPr/>
        </p:nvSpPr>
        <p:spPr>
          <a:xfrm>
            <a:off x="4213410" y="1712258"/>
            <a:ext cx="2438398" cy="118334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Самостоятельная работа над проектом (сайтом)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936BE81D-0CFB-0908-D4DB-9CA511AEEC92}"/>
              </a:ext>
            </a:extLst>
          </p:cNvPr>
          <p:cNvCxnSpPr/>
          <p:nvPr/>
        </p:nvCxnSpPr>
        <p:spPr>
          <a:xfrm>
            <a:off x="3701303" y="2307291"/>
            <a:ext cx="0" cy="118334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E0725CE1-4B5B-731F-469A-6888F2A077A0}"/>
              </a:ext>
            </a:extLst>
          </p:cNvPr>
          <p:cNvCxnSpPr/>
          <p:nvPr/>
        </p:nvCxnSpPr>
        <p:spPr>
          <a:xfrm>
            <a:off x="3700744" y="3472142"/>
            <a:ext cx="510987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6A78BB1-10B3-7817-495E-05D94817C85D}"/>
              </a:ext>
            </a:extLst>
          </p:cNvPr>
          <p:cNvSpPr/>
          <p:nvPr/>
        </p:nvSpPr>
        <p:spPr>
          <a:xfrm>
            <a:off x="4213410" y="2976281"/>
            <a:ext cx="2438398" cy="118334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 ИИ делает сайт для пользователя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3956D964-C675-D98A-2D8A-767202BDC351}"/>
              </a:ext>
            </a:extLst>
          </p:cNvPr>
          <p:cNvCxnSpPr/>
          <p:nvPr/>
        </p:nvCxnSpPr>
        <p:spPr>
          <a:xfrm>
            <a:off x="6649570" y="3471583"/>
            <a:ext cx="502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CE23741-DBC6-4233-0EEE-2B2029D0DEC3}"/>
              </a:ext>
            </a:extLst>
          </p:cNvPr>
          <p:cNvSpPr/>
          <p:nvPr/>
        </p:nvSpPr>
        <p:spPr>
          <a:xfrm>
            <a:off x="7153833" y="2976281"/>
            <a:ext cx="1783976" cy="118334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Правки пользователя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ED98567-2D54-1833-003A-07BEB2D64D69}"/>
              </a:ext>
            </a:extLst>
          </p:cNvPr>
          <p:cNvCxnSpPr/>
          <p:nvPr/>
        </p:nvCxnSpPr>
        <p:spPr>
          <a:xfrm>
            <a:off x="6649009" y="2296646"/>
            <a:ext cx="3218330" cy="896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F720EC5-7DFD-C1D7-73F6-F6DA6304D572}"/>
              </a:ext>
            </a:extLst>
          </p:cNvPr>
          <p:cNvCxnSpPr/>
          <p:nvPr/>
        </p:nvCxnSpPr>
        <p:spPr>
          <a:xfrm>
            <a:off x="9870935" y="2300065"/>
            <a:ext cx="1" cy="3236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A6DA84DA-E8C1-6305-2CBA-BA06660CCAB1}"/>
              </a:ext>
            </a:extLst>
          </p:cNvPr>
          <p:cNvCxnSpPr/>
          <p:nvPr/>
        </p:nvCxnSpPr>
        <p:spPr>
          <a:xfrm>
            <a:off x="8942854" y="3514726"/>
            <a:ext cx="923365" cy="896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5017004-3E26-5FAF-D261-762213AF85ED}"/>
              </a:ext>
            </a:extLst>
          </p:cNvPr>
          <p:cNvSpPr/>
          <p:nvPr/>
        </p:nvSpPr>
        <p:spPr>
          <a:xfrm>
            <a:off x="8695763" y="5585011"/>
            <a:ext cx="2438398" cy="6185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Готовый сайт</a:t>
            </a:r>
          </a:p>
        </p:txBody>
      </p:sp>
    </p:spTree>
    <p:extLst>
      <p:ext uri="{BB962C8B-B14F-4D97-AF65-F5344CB8AC3E}">
        <p14:creationId xmlns:p14="http://schemas.microsoft.com/office/powerpoint/2010/main" val="423855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EFD8F-CC61-470A-9ECA-4F54D33E8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Цель проекта по SMART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FCD9BFE-4D9B-900D-7C49-8DF05C0C4A21}"/>
              </a:ext>
            </a:extLst>
          </p:cNvPr>
          <p:cNvSpPr/>
          <p:nvPr/>
        </p:nvSpPr>
        <p:spPr>
          <a:xfrm>
            <a:off x="736081" y="2057921"/>
            <a:ext cx="8520343" cy="8125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Helvetica Neue"/>
              </a:rPr>
              <a:t>S –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Specific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 (конкретная) – Создание генератора внешнего вида сайтов, который будет создавать уникальные и красивые дизайны сайтов на основе требований клиента.</a:t>
            </a:r>
            <a:endParaRPr lang="ru-RU" sz="1400"/>
          </a:p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1EFAAED-1255-A1B8-7355-5178D9866F62}"/>
              </a:ext>
            </a:extLst>
          </p:cNvPr>
          <p:cNvSpPr/>
          <p:nvPr/>
        </p:nvSpPr>
        <p:spPr>
          <a:xfrm>
            <a:off x="730896" y="2939143"/>
            <a:ext cx="8521957" cy="782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Helvetica Neue"/>
              </a:rPr>
              <a:t>M –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Measurable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 (измеримая) – Достигнуть увеличения количества клиентов на 20% за первый год работы генератора внешнего вида сайтов.</a:t>
            </a:r>
          </a:p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B2F2E9B-3CD0-2A38-90D6-F959A55FFD1E}"/>
              </a:ext>
            </a:extLst>
          </p:cNvPr>
          <p:cNvSpPr/>
          <p:nvPr/>
        </p:nvSpPr>
        <p:spPr>
          <a:xfrm>
            <a:off x="730898" y="3825550"/>
            <a:ext cx="8516774" cy="77236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Helvetica Neue"/>
              </a:rPr>
              <a:t>A –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Achievable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 (достижимая) – Разработать и запустить генератор внешнего вида сайтов в течение 6 месяцев с учетом требований клиента и современных технологий веб-дизайна.</a:t>
            </a:r>
          </a:p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6BE4E88-78D3-DF52-F34B-0A646E3B9C96}"/>
              </a:ext>
            </a:extLst>
          </p:cNvPr>
          <p:cNvSpPr/>
          <p:nvPr/>
        </p:nvSpPr>
        <p:spPr>
          <a:xfrm>
            <a:off x="730898" y="4654939"/>
            <a:ext cx="8527142" cy="1021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Helvetica Neue"/>
              </a:rPr>
              <a:t>R – 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Relevant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 (соответствующая) – Генератор внешнего вида сайтов будет соответствовать современным требованиям веб-дизайна и решать проблему необходимости создания уникальных и красивых дизайнов сайтов для клиентов.</a:t>
            </a:r>
            <a:endParaRPr lang="ru-RU"/>
          </a:p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73A5994-ECE1-2E0F-3BE5-E03AF6C30B07}"/>
              </a:ext>
            </a:extLst>
          </p:cNvPr>
          <p:cNvSpPr/>
          <p:nvPr/>
        </p:nvSpPr>
        <p:spPr>
          <a:xfrm>
            <a:off x="730899" y="5707224"/>
            <a:ext cx="8527142" cy="8293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Helvetica Neue"/>
              </a:rPr>
              <a:t>T – Time-</a:t>
            </a:r>
            <a:r>
              <a:rPr lang="ru-RU" sz="1400" err="1">
                <a:solidFill>
                  <a:srgbClr val="000000"/>
                </a:solidFill>
                <a:latin typeface="Helvetica Neue"/>
              </a:rPr>
              <a:t>bound</a:t>
            </a:r>
            <a:r>
              <a:rPr lang="ru-RU" sz="1400">
                <a:solidFill>
                  <a:srgbClr val="000000"/>
                </a:solidFill>
                <a:latin typeface="Helvetica Neue"/>
              </a:rPr>
              <a:t> (ограниченная по времени) – Запустить генератор внешнего вида сайтов до конца года и начать продавать услугу клиентам.</a:t>
            </a: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934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4D951-AC12-D8FF-BC34-475B42A0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Стартовые инвестиции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832681-82C8-8C0E-D37C-9D7CEA478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555" y="2141556"/>
            <a:ext cx="10168128" cy="369417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800" dirty="0">
                <a:latin typeface="Helvetica Neue"/>
              </a:rPr>
              <a:t>1. Зарплата специалистов</a:t>
            </a:r>
          </a:p>
          <a:p>
            <a:pPr lvl="1"/>
            <a:r>
              <a:rPr lang="ru-RU" sz="1800" dirty="0">
                <a:latin typeface="Helvetica Neue"/>
              </a:rPr>
              <a:t>Дизайнера +- 20 000 руб.;</a:t>
            </a:r>
          </a:p>
          <a:p>
            <a:pPr lvl="1"/>
            <a:r>
              <a:rPr lang="ru-RU" sz="1800" dirty="0">
                <a:latin typeface="Helvetica Neue"/>
              </a:rPr>
              <a:t>Программиста до 150 000 руб.;</a:t>
            </a:r>
            <a:endParaRPr lang="ru-RU" sz="1800" dirty="0"/>
          </a:p>
          <a:p>
            <a:r>
              <a:rPr lang="ru-RU" sz="1800" dirty="0">
                <a:latin typeface="Helvetica Neue"/>
              </a:rPr>
              <a:t>2. Аренда хостинга 1200руб за 4 месяца;</a:t>
            </a:r>
          </a:p>
          <a:p>
            <a:r>
              <a:rPr lang="ru-RU" sz="1800" dirty="0">
                <a:latin typeface="Helvetica Neue"/>
              </a:rPr>
              <a:t>3. домена ".</a:t>
            </a:r>
            <a:r>
              <a:rPr lang="ru-RU" sz="1800" dirty="0" err="1">
                <a:latin typeface="Helvetica Neue"/>
              </a:rPr>
              <a:t>ru</a:t>
            </a:r>
            <a:r>
              <a:rPr lang="ru-RU" sz="1800" dirty="0">
                <a:latin typeface="Helvetica Neue"/>
              </a:rPr>
              <a:t>" 199руб.;</a:t>
            </a:r>
            <a:endParaRPr lang="ru-RU" sz="1800" dirty="0"/>
          </a:p>
          <a:p>
            <a:r>
              <a:rPr lang="ru-RU" sz="1800" dirty="0">
                <a:latin typeface="Helvetica Neue"/>
              </a:rPr>
              <a:t>Таким образом, суммарные стартовые инвестиции для проекта "Генератор внешнего вида сайтов" могут составлять до 180 000  в зависимости от масштаба проекта и выбранных стратегий реализации.</a:t>
            </a:r>
          </a:p>
          <a:p>
            <a:endParaRPr lang="ru-RU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73602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A313C-FFF9-7DD9-0462-2F8934AA6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Организационный план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24D2550-1B9C-0FD5-68FB-3EC9B92EAB70}"/>
              </a:ext>
            </a:extLst>
          </p:cNvPr>
          <p:cNvSpPr/>
          <p:nvPr/>
        </p:nvSpPr>
        <p:spPr>
          <a:xfrm>
            <a:off x="649580" y="1894174"/>
            <a:ext cx="10890032" cy="45927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solidFill>
                  <a:schemeClr val="tx1"/>
                </a:solidFill>
                <a:latin typeface="-apple-system"/>
              </a:rPr>
              <a:t>Выбор индивидуального предпринимательства в качестве организационно-правовой формы был сделан из-за своих преимуществ. Он предоставляет единоличному владельцу гибкость в управлении, низкие затраты на создание и регистрацию, упрощенную бухгалтерскую отчетность и налогообложение, а также возможность быстрого реагирования на изменения на рынке.</a:t>
            </a:r>
            <a:br>
              <a:rPr lang="ru-RU" sz="1600" dirty="0">
                <a:latin typeface="-apple-system"/>
              </a:rPr>
            </a:br>
            <a:br>
              <a:rPr lang="ru-RU" sz="1600" dirty="0">
                <a:latin typeface="-apple-system"/>
              </a:rPr>
            </a:br>
            <a:r>
              <a:rPr lang="ru-RU" sz="1600" dirty="0">
                <a:solidFill>
                  <a:schemeClr val="tx1"/>
                </a:solidFill>
                <a:latin typeface="-apple-system"/>
              </a:rPr>
              <a:t>В качестве системы налогообложения была выбрана упрощенная система налогообложения (УСН). Эта система позволяет упрощенно вести бухгалтерский учет и подавать отчетность, снижает налоговые платежи в первые годы деятельности и не требует ведения сложной отчетности, что особенно важно для небольших проектов и ИП.</a:t>
            </a:r>
            <a:br>
              <a:rPr lang="ru-RU" sz="1600" dirty="0">
                <a:latin typeface="-apple-system"/>
              </a:rPr>
            </a:br>
            <a:br>
              <a:rPr lang="ru-RU" sz="1600" dirty="0">
                <a:latin typeface="-apple-system"/>
              </a:rPr>
            </a:br>
            <a:r>
              <a:rPr lang="ru-RU" sz="1600" dirty="0">
                <a:solidFill>
                  <a:schemeClr val="tx1"/>
                </a:solidFill>
                <a:latin typeface="-apple-system"/>
              </a:rPr>
              <a:t>Кроме того, УСН позволяет перейти на единый налог на вмененный доход (ЕНВД), если в проекте предполагается продажа товаров, что может упростить налоговое учет и снизить налоговые платежи на будущих этапах развития проекта.</a:t>
            </a:r>
            <a:endParaRPr lang="ru-RU" sz="1600">
              <a:solidFill>
                <a:schemeClr val="tx1"/>
              </a:solidFill>
            </a:endParaRP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106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F49D88-2867-55F4-FA40-204EC2198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931369"/>
            <a:ext cx="5589077" cy="784610"/>
          </a:xfrm>
        </p:spPr>
        <p:txBody>
          <a:bodyPr/>
          <a:lstStyle/>
          <a:p>
            <a:r>
              <a:rPr lang="ru-RU" sz="4000" dirty="0"/>
              <a:t>Финансовый план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FF5CA6A6-627A-5CD0-0A5A-BB77C6009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647350"/>
              </p:ext>
            </p:extLst>
          </p:nvPr>
        </p:nvGraphicFramePr>
        <p:xfrm>
          <a:off x="191979" y="1689093"/>
          <a:ext cx="11836787" cy="4920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470">
                  <a:extLst>
                    <a:ext uri="{9D8B030D-6E8A-4147-A177-3AD203B41FA5}">
                      <a16:colId xmlns:a16="http://schemas.microsoft.com/office/drawing/2014/main" val="1320184872"/>
                    </a:ext>
                  </a:extLst>
                </a:gridCol>
                <a:gridCol w="4407088">
                  <a:extLst>
                    <a:ext uri="{9D8B030D-6E8A-4147-A177-3AD203B41FA5}">
                      <a16:colId xmlns:a16="http://schemas.microsoft.com/office/drawing/2014/main" val="1873759611"/>
                    </a:ext>
                  </a:extLst>
                </a:gridCol>
                <a:gridCol w="696599">
                  <a:extLst>
                    <a:ext uri="{9D8B030D-6E8A-4147-A177-3AD203B41FA5}">
                      <a16:colId xmlns:a16="http://schemas.microsoft.com/office/drawing/2014/main" val="1808413438"/>
                    </a:ext>
                  </a:extLst>
                </a:gridCol>
                <a:gridCol w="1151528">
                  <a:extLst>
                    <a:ext uri="{9D8B030D-6E8A-4147-A177-3AD203B41FA5}">
                      <a16:colId xmlns:a16="http://schemas.microsoft.com/office/drawing/2014/main" val="454219963"/>
                    </a:ext>
                  </a:extLst>
                </a:gridCol>
                <a:gridCol w="1165743">
                  <a:extLst>
                    <a:ext uri="{9D8B030D-6E8A-4147-A177-3AD203B41FA5}">
                      <a16:colId xmlns:a16="http://schemas.microsoft.com/office/drawing/2014/main" val="4113641607"/>
                    </a:ext>
                  </a:extLst>
                </a:gridCol>
                <a:gridCol w="1052001">
                  <a:extLst>
                    <a:ext uri="{9D8B030D-6E8A-4147-A177-3AD203B41FA5}">
                      <a16:colId xmlns:a16="http://schemas.microsoft.com/office/drawing/2014/main" val="1218651593"/>
                    </a:ext>
                  </a:extLst>
                </a:gridCol>
                <a:gridCol w="1048870">
                  <a:extLst>
                    <a:ext uri="{9D8B030D-6E8A-4147-A177-3AD203B41FA5}">
                      <a16:colId xmlns:a16="http://schemas.microsoft.com/office/drawing/2014/main" val="2144432372"/>
                    </a:ext>
                  </a:extLst>
                </a:gridCol>
                <a:gridCol w="1561488">
                  <a:extLst>
                    <a:ext uri="{9D8B030D-6E8A-4147-A177-3AD203B41FA5}">
                      <a16:colId xmlns:a16="http://schemas.microsoft.com/office/drawing/2014/main" val="1239085541"/>
                    </a:ext>
                  </a:extLst>
                </a:gridCol>
              </a:tblGrid>
              <a:tr h="340487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Статья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Ед. Изм.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Месяц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445753"/>
                  </a:ext>
                </a:extLst>
              </a:tr>
              <a:tr h="3404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42941"/>
                  </a:ext>
                </a:extLst>
              </a:tr>
              <a:tr h="340487">
                <a:tc gridSpan="8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Бюджет операционной деятельности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87865"/>
                  </a:ext>
                </a:extLst>
              </a:tr>
              <a:tr h="422204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40 150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60 200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80 200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260 750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997917"/>
                  </a:ext>
                </a:extLst>
              </a:tr>
              <a:tr h="394966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1 399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223"/>
                  </a:ext>
                </a:extLst>
              </a:tr>
              <a:tr h="394966">
                <a:tc>
                  <a:txBody>
                    <a:bodyPr/>
                    <a:lstStyle/>
                    <a:p>
                      <a:r>
                        <a:rPr lang="ru-RU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Постоянные</a:t>
                      </a: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132286"/>
                  </a:ext>
                </a:extLst>
              </a:tr>
              <a:tr h="408585">
                <a:tc>
                  <a:txBody>
                    <a:bodyPr/>
                    <a:lstStyle/>
                    <a:p>
                      <a:r>
                        <a:rPr lang="ru-RU" dirty="0"/>
                        <a:t>2.1.1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Аренда '.</a:t>
                      </a:r>
                      <a:r>
                        <a:rPr lang="ru-RU" dirty="0" err="1"/>
                        <a:t>ru</a:t>
                      </a:r>
                      <a:r>
                        <a:rPr lang="ru-RU" dirty="0"/>
                        <a:t>' домена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379582"/>
                  </a:ext>
                </a:extLst>
              </a:tr>
              <a:tr h="412276">
                <a:tc>
                  <a:txBody>
                    <a:bodyPr/>
                    <a:lstStyle/>
                    <a:p>
                      <a:r>
                        <a:rPr lang="ru-RU" dirty="0"/>
                        <a:t>2.1.2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Аренда хостинга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423039"/>
                  </a:ext>
                </a:extLst>
              </a:tr>
              <a:tr h="3696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Прибыль до налогообложения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39 651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59 900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79 900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79 900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259 351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74285"/>
                  </a:ext>
                </a:extLst>
              </a:tr>
              <a:tr h="38134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Налоги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5 948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8 985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11 985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11 985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38 903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051987"/>
                  </a:ext>
                </a:extLst>
              </a:tr>
              <a:tr h="4122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Чистая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220 448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569750"/>
                  </a:ext>
                </a:extLst>
              </a:tr>
              <a:tr h="6264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Стартовые инвестиции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171 499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41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035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4546BA-5524-4C66-5F62-A36D67128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885876"/>
            <a:ext cx="11036808" cy="784610"/>
          </a:xfrm>
        </p:spPr>
        <p:txBody>
          <a:bodyPr/>
          <a:lstStyle/>
          <a:p>
            <a:r>
              <a:rPr lang="ru-RU" sz="4000"/>
              <a:t>Экономика проекта</a:t>
            </a:r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21F4AB88-1D9C-E704-E566-B154B3EA3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447133"/>
              </p:ext>
            </p:extLst>
          </p:nvPr>
        </p:nvGraphicFramePr>
        <p:xfrm>
          <a:off x="453560" y="1643600"/>
          <a:ext cx="11026345" cy="5156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40">
                  <a:extLst>
                    <a:ext uri="{9D8B030D-6E8A-4147-A177-3AD203B41FA5}">
                      <a16:colId xmlns:a16="http://schemas.microsoft.com/office/drawing/2014/main" val="2535277249"/>
                    </a:ext>
                  </a:extLst>
                </a:gridCol>
                <a:gridCol w="4958733">
                  <a:extLst>
                    <a:ext uri="{9D8B030D-6E8A-4147-A177-3AD203B41FA5}">
                      <a16:colId xmlns:a16="http://schemas.microsoft.com/office/drawing/2014/main" val="2463333455"/>
                    </a:ext>
                  </a:extLst>
                </a:gridCol>
                <a:gridCol w="2756586">
                  <a:extLst>
                    <a:ext uri="{9D8B030D-6E8A-4147-A177-3AD203B41FA5}">
                      <a16:colId xmlns:a16="http://schemas.microsoft.com/office/drawing/2014/main" val="3275703051"/>
                    </a:ext>
                  </a:extLst>
                </a:gridCol>
                <a:gridCol w="2756586">
                  <a:extLst>
                    <a:ext uri="{9D8B030D-6E8A-4147-A177-3AD203B41FA5}">
                      <a16:colId xmlns:a16="http://schemas.microsoft.com/office/drawing/2014/main" val="278011595"/>
                    </a:ext>
                  </a:extLst>
                </a:gridCol>
              </a:tblGrid>
              <a:tr h="468759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467343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Объем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07434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Доходы от операционной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</a:rPr>
                        <a:t>260 750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735628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Расходы от операционной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</a:rPr>
                        <a:t>1 399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212547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Прибыль (после налогообложения)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</a:rPr>
                        <a:t>220 448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31115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419808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00328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 окупаемости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84323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Стартовые инвестиции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</a:rPr>
                        <a:t>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170 499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146486"/>
                  </a:ext>
                </a:extLst>
              </a:tr>
              <a:tr h="4687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Рентабельность стартовых инвестиций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656416"/>
                  </a:ext>
                </a:extLst>
              </a:tr>
              <a:tr h="46875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Рентабельность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309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609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F1873-FA1C-8409-EA74-5E0702271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629905"/>
            <a:ext cx="11036808" cy="788008"/>
          </a:xfrm>
        </p:spPr>
        <p:txBody>
          <a:bodyPr>
            <a:normAutofit/>
          </a:bodyPr>
          <a:lstStyle/>
          <a:p>
            <a:r>
              <a:rPr lang="ru-RU" sz="4000"/>
              <a:t>План реализации проекта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313833BB-646E-7200-840E-FC53A87EE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254550"/>
              </p:ext>
            </p:extLst>
          </p:nvPr>
        </p:nvGraphicFramePr>
        <p:xfrm>
          <a:off x="603662" y="1494311"/>
          <a:ext cx="11125162" cy="4851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6461">
                  <a:extLst>
                    <a:ext uri="{9D8B030D-6E8A-4147-A177-3AD203B41FA5}">
                      <a16:colId xmlns:a16="http://schemas.microsoft.com/office/drawing/2014/main" val="1729097593"/>
                    </a:ext>
                  </a:extLst>
                </a:gridCol>
                <a:gridCol w="5108863">
                  <a:extLst>
                    <a:ext uri="{9D8B030D-6E8A-4147-A177-3AD203B41FA5}">
                      <a16:colId xmlns:a16="http://schemas.microsoft.com/office/drawing/2014/main" val="2489971708"/>
                    </a:ext>
                  </a:extLst>
                </a:gridCol>
                <a:gridCol w="3059838">
                  <a:extLst>
                    <a:ext uri="{9D8B030D-6E8A-4147-A177-3AD203B41FA5}">
                      <a16:colId xmlns:a16="http://schemas.microsoft.com/office/drawing/2014/main" val="3198036582"/>
                    </a:ext>
                  </a:extLst>
                </a:gridCol>
              </a:tblGrid>
              <a:tr h="462719">
                <a:tc>
                  <a:txBody>
                    <a:bodyPr/>
                    <a:lstStyle/>
                    <a:p>
                      <a:r>
                        <a:rPr lang="ru-RU" dirty="0"/>
                        <a:t>Задача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Подзадачи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Длительность (недели)</a:t>
                      </a:r>
                      <a:endParaRPr lang="ru-RU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568012"/>
                  </a:ext>
                </a:extLst>
              </a:tr>
              <a:tr h="35873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Написание документации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3.5 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582326"/>
                  </a:ext>
                </a:extLst>
              </a:tr>
              <a:tr h="358733">
                <a:tc rowSpan="3">
                  <a:txBody>
                    <a:bodyPr/>
                    <a:lstStyle/>
                    <a:p>
                      <a:pPr algn="ctr"/>
                      <a:br>
                        <a:rPr lang="ru-RU" dirty="0"/>
                      </a:br>
                      <a:r>
                        <a:rPr lang="ru-RU" dirty="0"/>
                        <a:t>Дизайн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дизайна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67920"/>
                  </a:ext>
                </a:extLst>
              </a:tr>
              <a:tr h="358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Реализация дизайна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53930"/>
                  </a:ext>
                </a:extLst>
              </a:tr>
              <a:tr h="358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Правки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77309"/>
                  </a:ext>
                </a:extLst>
              </a:tr>
              <a:tr h="358733">
                <a:tc rowSpan="4">
                  <a:txBody>
                    <a:bodyPr/>
                    <a:lstStyle/>
                    <a:p>
                      <a:pPr algn="ctr"/>
                      <a:br>
                        <a:rPr lang="ru-RU" dirty="0"/>
                      </a:br>
                      <a:r>
                        <a:rPr lang="ru-RU" dirty="0"/>
                        <a:t>Разработка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движка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650816"/>
                  </a:ext>
                </a:extLst>
              </a:tr>
              <a:tr h="358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Интеграция модуля редактора проектов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865225"/>
                  </a:ext>
                </a:extLst>
              </a:tr>
              <a:tr h="358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и обучение 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80451"/>
                  </a:ext>
                </a:extLst>
              </a:tr>
              <a:tr h="358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Интеграция 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236939"/>
                  </a:ext>
                </a:extLst>
              </a:tr>
              <a:tr h="3587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Тестирование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Создание плана тестирования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712078"/>
                  </a:ext>
                </a:extLst>
              </a:tr>
              <a:tr h="35873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Тестирование движка и проверка верстки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71669"/>
                  </a:ext>
                </a:extLst>
              </a:tr>
              <a:tr h="35873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/>
                        <a:t>Тестирование 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842284"/>
                  </a:ext>
                </a:extLst>
              </a:tr>
              <a:tr h="3587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Внедрение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2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891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64A8CD-4C67-1FF1-90DF-B3BA6EB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Координаты команда проекта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CDC9E99-C84E-CCD8-0852-C010A1281090}"/>
              </a:ext>
            </a:extLst>
          </p:cNvPr>
          <p:cNvSpPr/>
          <p:nvPr/>
        </p:nvSpPr>
        <p:spPr>
          <a:xfrm>
            <a:off x="772583" y="4757209"/>
            <a:ext cx="2677583" cy="16033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Дамир </a:t>
            </a:r>
            <a:r>
              <a:rPr lang="ru-RU" dirty="0" err="1">
                <a:solidFill>
                  <a:schemeClr val="tx1"/>
                </a:solidFill>
              </a:rPr>
              <a:t>Мухлисов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+79821183577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damirmuhlisov2014@gmail.com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870C6AC-5BB3-0863-0FD6-624D1D69B60E}"/>
              </a:ext>
            </a:extLst>
          </p:cNvPr>
          <p:cNvSpPr/>
          <p:nvPr/>
        </p:nvSpPr>
        <p:spPr>
          <a:xfrm>
            <a:off x="4614332" y="4757208"/>
            <a:ext cx="2762249" cy="1651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Андрей Варламов,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+79120174825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Nigth2018@mail.ru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@avarlamov2016</a:t>
            </a:r>
          </a:p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28B2EB5-A7B8-4BE9-ED0A-5144F45728B9}"/>
              </a:ext>
            </a:extLst>
          </p:cNvPr>
          <p:cNvSpPr/>
          <p:nvPr/>
        </p:nvSpPr>
        <p:spPr>
          <a:xfrm>
            <a:off x="8498416" y="4757208"/>
            <a:ext cx="2857500" cy="15980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Илья колесников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@il_kol</a:t>
            </a:r>
          </a:p>
        </p:txBody>
      </p:sp>
      <p:pic>
        <p:nvPicPr>
          <p:cNvPr id="8" name="Рисунок 5" descr="Изображение выглядит как человек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5D11B641-CFDE-A9A0-D5F7-7C979199A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772" y="2092683"/>
            <a:ext cx="1960003" cy="2461781"/>
          </a:xfrm>
          <a:prstGeom prst="rect">
            <a:avLst/>
          </a:prstGeom>
        </p:spPr>
      </p:pic>
      <p:pic>
        <p:nvPicPr>
          <p:cNvPr id="10" name="Рисунок 3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377ACE58-7DFE-2A48-BEEB-C1B4CE655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286" y="2094721"/>
            <a:ext cx="2038710" cy="2402378"/>
          </a:xfrm>
          <a:prstGeom prst="rect">
            <a:avLst/>
          </a:prstGeom>
        </p:spPr>
      </p:pic>
      <p:pic>
        <p:nvPicPr>
          <p:cNvPr id="12" name="Рисунок 6" descr="Изображение выглядит как кот, в помещении, млекопитающее, домашняя кошка&#10;&#10;Автоматически созданное описание">
            <a:extLst>
              <a:ext uri="{FF2B5EF4-FFF2-40B4-BE49-F238E27FC236}">
                <a16:creationId xmlns:a16="http://schemas.microsoft.com/office/drawing/2014/main" id="{4951E2F6-319E-E1AB-84E3-C76216ADF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7922" y="2094809"/>
            <a:ext cx="2096219" cy="246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58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Rectangle 10">
            <a:extLst>
              <a:ext uri="{FF2B5EF4-FFF2-40B4-BE49-F238E27FC236}">
                <a16:creationId xmlns:a16="http://schemas.microsoft.com/office/drawing/2014/main" id="{5463EB0A-3D7C-4AA5-BFA5-8EE5B4BA5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B8F3EC-FD2C-3F1C-1238-A5863F7A4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51" y="1122363"/>
            <a:ext cx="11034695" cy="3174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/>
              <a:t>Спасибо за внимание!</a:t>
            </a: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7945AD00-F967-454D-A4B2-39ABA5C88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E9BC5B79-B912-427C-8219-E3E50943F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065793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RegularSeedLeftStep">
      <a:dk1>
        <a:srgbClr val="000000"/>
      </a:dk1>
      <a:lt1>
        <a:srgbClr val="FFFFFF"/>
      </a:lt1>
      <a:dk2>
        <a:srgbClr val="223A3C"/>
      </a:dk2>
      <a:lt2>
        <a:srgbClr val="E8E5E2"/>
      </a:lt2>
      <a:accent1>
        <a:srgbClr val="418ACF"/>
      </a:accent1>
      <a:accent2>
        <a:srgbClr val="2EB1BB"/>
      </a:accent2>
      <a:accent3>
        <a:srgbClr val="39B68A"/>
      </a:accent3>
      <a:accent4>
        <a:srgbClr val="2EB94E"/>
      </a:accent4>
      <a:accent5>
        <a:srgbClr val="50B839"/>
      </a:accent5>
      <a:accent6>
        <a:srgbClr val="7DB32C"/>
      </a:accent6>
      <a:hlink>
        <a:srgbClr val="B1743B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18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AccentBoxVTI</vt:lpstr>
      <vt:lpstr>Генератор внешнего вида сайтов</vt:lpstr>
      <vt:lpstr>Команда проекта</vt:lpstr>
      <vt:lpstr>Проблема</vt:lpstr>
      <vt:lpstr>О проекте</vt:lpstr>
      <vt:lpstr>О проекте</vt:lpstr>
      <vt:lpstr>Презентация PowerPoint</vt:lpstr>
      <vt:lpstr>Целевая аудитория проекта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 </vt:lpstr>
      <vt:lpstr>Финансовый план</vt:lpstr>
      <vt:lpstr>Экономика проекта</vt:lpstr>
      <vt:lpstr>План реализации проекта</vt:lpstr>
      <vt:lpstr>Координаты 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revision>316</cp:revision>
  <dcterms:created xsi:type="dcterms:W3CDTF">2023-05-14T14:56:05Z</dcterms:created>
  <dcterms:modified xsi:type="dcterms:W3CDTF">2023-06-01T18:27:51Z</dcterms:modified>
</cp:coreProperties>
</file>