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5" r:id="rId8"/>
    <p:sldId id="261" r:id="rId9"/>
    <p:sldId id="262" r:id="rId10"/>
    <p:sldId id="263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Roboto" panose="02000000000000000000" pitchFamily="2" charset="0"/>
      <p:regular r:id="rId18"/>
      <p:bold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ADEF"/>
    <a:srgbClr val="BBDDDE"/>
    <a:srgbClr val="1A3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0828" autoAdjust="0"/>
  </p:normalViewPr>
  <p:slideViewPr>
    <p:cSldViewPr snapToObjects="1" showGuides="1">
      <p:cViewPr varScale="1">
        <p:scale>
          <a:sx n="64" d="100"/>
          <a:sy n="64" d="100"/>
        </p:scale>
        <p:origin x="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7607" cy="5760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lor1_shape2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idden_shape"/>
          <p:cNvSpPr/>
          <p:nvPr userDrawn="1"/>
        </p:nvSpPr>
        <p:spPr>
          <a:xfrm>
            <a:off x="0" y="943429"/>
            <a:ext cx="12192000" cy="3695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color1_shape1"/>
          <p:cNvCxnSpPr/>
          <p:nvPr userDrawn="1"/>
        </p:nvCxnSpPr>
        <p:spPr>
          <a:xfrm>
            <a:off x="1084191" y="2579409"/>
            <a:ext cx="3629241" cy="0"/>
          </a:xfrm>
          <a:prstGeom prst="line">
            <a:avLst/>
          </a:prstGeom>
          <a:ln w="38100">
            <a:solidFill>
              <a:srgbClr val="BBDD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98006" y="1312055"/>
            <a:ext cx="6768597" cy="1191323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Presentation name</a:t>
            </a:r>
            <a:endParaRPr lang="ru-RU" dirty="0"/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998005" y="2694151"/>
            <a:ext cx="9677400" cy="108049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text here</a:t>
            </a:r>
            <a:endParaRPr lang="ru-RU" dirty="0"/>
          </a:p>
        </p:txBody>
      </p:sp>
      <p:pic>
        <p:nvPicPr>
          <p:cNvPr id="10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lor1_shape1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idden_shape"/>
          <p:cNvSpPr/>
          <p:nvPr userDrawn="1"/>
        </p:nvSpPr>
        <p:spPr>
          <a:xfrm>
            <a:off x="0" y="491043"/>
            <a:ext cx="12192000" cy="595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19437"/>
            <a:ext cx="10526545" cy="793317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536508"/>
            <a:ext cx="10526545" cy="46576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ru-RU" dirty="0"/>
          </a:p>
        </p:txBody>
      </p:sp>
      <p:pic>
        <p:nvPicPr>
          <p:cNvPr id="7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65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lor1_shape1"/>
          <p:cNvSpPr/>
          <p:nvPr userDrawn="1"/>
        </p:nvSpPr>
        <p:spPr>
          <a:xfrm>
            <a:off x="0" y="0"/>
            <a:ext cx="12188058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"/>
          <p:cNvSpPr>
            <a:spLocks noGrp="1"/>
          </p:cNvSpPr>
          <p:nvPr>
            <p:ph type="body" sz="quarter" idx="13" hasCustomPrompt="1"/>
          </p:nvPr>
        </p:nvSpPr>
        <p:spPr>
          <a:xfrm>
            <a:off x="1994956" y="2174826"/>
            <a:ext cx="8191142" cy="263674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cap="all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Hero text </a:t>
            </a:r>
            <a:endParaRPr lang="ru-RU" dirty="0"/>
          </a:p>
        </p:txBody>
      </p:sp>
      <p:pic>
        <p:nvPicPr>
          <p:cNvPr id="5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6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lor1_shape1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hidden_shape"/>
          <p:cNvSpPr/>
          <p:nvPr userDrawn="1"/>
        </p:nvSpPr>
        <p:spPr>
          <a:xfrm>
            <a:off x="0" y="491042"/>
            <a:ext cx="12192000" cy="58183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89399" y="1060521"/>
            <a:ext cx="5493000" cy="793317"/>
          </a:xfrm>
          <a:prstGeom prst="rect">
            <a:avLst/>
          </a:prstGeom>
        </p:spPr>
        <p:txBody>
          <a:bodyPr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12" name="text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046433"/>
            <a:ext cx="5530272" cy="4262918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2pPr>
            <a:lvl3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3pPr>
            <a:lvl4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4pPr>
            <a:lvl5pPr>
              <a:defRPr>
                <a:solidFill>
                  <a:srgbClr val="1A315C"/>
                </a:solidFill>
                <a:latin typeface="Circe" panose="020B0502020203020203" pitchFamily="34" charset="-52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picture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-1"/>
            <a:ext cx="5807966" cy="68579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8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5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Picture</a:t>
            </a:r>
            <a:endParaRPr lang="ru-RU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2191999" cy="1873612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52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ru-RU" sz="3200" b="1" cap="all" baseline="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lvl="0" indent="0" algn="ctr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  <a:endParaRPr lang="ru-RU" dirty="0"/>
          </a:p>
        </p:txBody>
      </p:sp>
      <p:pic>
        <p:nvPicPr>
          <p:cNvPr id="5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23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lor1_shape2"/>
          <p:cNvSpPr/>
          <p:nvPr userDrawn="1"/>
        </p:nvSpPr>
        <p:spPr>
          <a:xfrm>
            <a:off x="4123078" y="0"/>
            <a:ext cx="8064980" cy="6858000"/>
          </a:xfrm>
          <a:prstGeom prst="parallelogram">
            <a:avLst>
              <a:gd name="adj" fmla="val 53571"/>
            </a:avLst>
          </a:prstGeom>
          <a:solidFill>
            <a:srgbClr val="BB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idden_shape"/>
          <p:cNvSpPr/>
          <p:nvPr userDrawn="1"/>
        </p:nvSpPr>
        <p:spPr>
          <a:xfrm>
            <a:off x="0" y="2737716"/>
            <a:ext cx="12192000" cy="34564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color1_shape1"/>
          <p:cNvCxnSpPr/>
          <p:nvPr userDrawn="1"/>
        </p:nvCxnSpPr>
        <p:spPr>
          <a:xfrm>
            <a:off x="1084191" y="4465926"/>
            <a:ext cx="3629241" cy="0"/>
          </a:xfrm>
          <a:prstGeom prst="line">
            <a:avLst/>
          </a:prstGeom>
          <a:ln w="38100">
            <a:solidFill>
              <a:srgbClr val="BBDD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68978" y="4549894"/>
            <a:ext cx="7642678" cy="1183385"/>
          </a:xfrm>
          <a:prstGeom prst="rect">
            <a:avLst/>
          </a:prstGeom>
        </p:spPr>
        <p:txBody>
          <a:bodyPr anchor="ctr"/>
          <a:lstStyle>
            <a:lvl1pPr>
              <a:defRPr lang="ru-RU" sz="3600" b="1" kern="1200" cap="none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pic>
        <p:nvPicPr>
          <p:cNvPr id="7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658" y="6366957"/>
            <a:ext cx="969256" cy="3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9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02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3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fedu.ru/www/stat_pages22.show?p=ELS/inf/D&amp;x=ELS/-3000000000017" TargetMode="External"/><Relationship Id="rId4" Type="http://schemas.openxmlformats.org/officeDocument/2006/relationships/hyperlink" Target="https://sfedu.ru/www/stat_pages22.show?p=ELS/inf/D&amp;x=ELS/10616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543" y="1182327"/>
            <a:ext cx="9936982" cy="1191323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Разработка концепции портативного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пневмотренажера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диагностики функции внешнего дыхания, дыхательной гимнастики, реабилитации больных с пораженными органами дыхания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0139" y="2795323"/>
            <a:ext cx="3593580" cy="818688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ИТА ЮФУ</a:t>
            </a:r>
          </a:p>
        </p:txBody>
      </p:sp>
      <p:sp>
        <p:nvSpPr>
          <p:cNvPr id="4" name="Google Shape;62;p14"/>
          <p:cNvSpPr txBox="1">
            <a:spLocks/>
          </p:cNvSpPr>
          <p:nvPr/>
        </p:nvSpPr>
        <p:spPr>
          <a:xfrm>
            <a:off x="738549" y="364609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/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278572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последствий пандемии вызванной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, многие люди получили поражения легких разной степени тяжести. В связи с легочной патологией люди ,перенесшие пневмонию не могут дышать так  свободно как раньше , не могут заниматься спортом, подниматься на этаж без одышки.</a:t>
            </a:r>
          </a:p>
          <a:p>
            <a:pPr>
              <a:buClr>
                <a:srgbClr val="AEABAB"/>
              </a:buClr>
              <a:buSzPts val="2800"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Пользователи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: люди перенесшие пневмонию, страдающие патологией легких.</a:t>
            </a:r>
          </a:p>
          <a:p>
            <a:pPr>
              <a:buClr>
                <a:srgbClr val="AEABAB"/>
              </a:buClr>
              <a:buSzPts val="2800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1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buClr>
                <a:srgbClr val="AEABAB"/>
              </a:buClr>
              <a:buSzPts val="28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Лёгкие таких пациентов нуждаются в ежедневной тренировке.</a:t>
            </a:r>
          </a:p>
          <a:p>
            <a:pPr>
              <a:buClr>
                <a:srgbClr val="AEABAB"/>
              </a:buClr>
              <a:buSzPts val="28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Перспективным направлением в исследованиях на сегодняшний день является разработка недорогих , компактных, портативных, лёгких в использовании приборов и устройств, которые можно использовать в домашних условиях, а не в условиях больницы.</a:t>
            </a:r>
          </a:p>
          <a:p>
            <a:pPr>
              <a:buClr>
                <a:srgbClr val="AEABAB"/>
              </a:buClr>
              <a:buSzPts val="2800"/>
            </a:pP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Clr>
                <a:srgbClr val="AEABAB"/>
              </a:buClr>
              <a:buSzPts val="2800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Цель проекта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: разработать компактный, недорогой, лёгкий, простой, портативный тренажёр, который можно использовать дома, на прогулке, на отдыхе. Функцией тренажера является осуществление  диагностики и тренинга внешнего дыхания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9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08E1A-696E-1EF3-EAE5-6DB99FF1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F7638D-D03C-D265-3A06-B6010D241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</a:t>
            </a:r>
            <a:r>
              <a:rPr lang="ru-RU" sz="2800" dirty="0"/>
              <a:t>азработать микроконтроллерный тренажер для диагностики  и тренировки дыхания  пациентов с пораженными органами дыхания; с возможностью передачи  данных о скорости и объеме вдыхаемого и выдыхаемого воздуха по беспроводному каналу связи на смартфон пользователя для операционной системы </a:t>
            </a:r>
            <a:r>
              <a:rPr lang="en-US" sz="2800" dirty="0"/>
              <a:t>Android</a:t>
            </a:r>
            <a:r>
              <a:rPr lang="ru-RU" sz="2800" dirty="0"/>
              <a:t>; с записью данных на флэш-карту или в память </a:t>
            </a:r>
            <a:r>
              <a:rPr lang="en-US" sz="2800" dirty="0"/>
              <a:t>android</a:t>
            </a:r>
            <a:r>
              <a:rPr lang="ru-RU" sz="2800" dirty="0"/>
              <a:t>-устройства.  Разработать комплекс дыхательных упражнении с элементами геймификации</a:t>
            </a:r>
            <a:r>
              <a:rPr lang="ru-RU" dirty="0"/>
              <a:t>, реализовать их  </a:t>
            </a:r>
            <a:r>
              <a:rPr lang="ru-RU" sz="2800" dirty="0"/>
              <a:t> Обеспечить возможность вывода на экран смартфона виде программного приложения для операционной системы </a:t>
            </a:r>
            <a:r>
              <a:rPr lang="en-US" sz="2800" dirty="0"/>
              <a:t>Android</a:t>
            </a:r>
            <a:r>
              <a:rPr lang="ru-RU" sz="2800" dirty="0"/>
              <a:t>; разработать инструкции для корректировки дыхания с использованием механизма обратной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37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28C5920-F9B0-691D-9239-68EBDE248A2D}"/>
              </a:ext>
            </a:extLst>
          </p:cNvPr>
          <p:cNvSpPr txBox="1">
            <a:spLocks/>
          </p:cNvSpPr>
          <p:nvPr/>
        </p:nvSpPr>
        <p:spPr>
          <a:xfrm>
            <a:off x="796469" y="1449567"/>
            <a:ext cx="3110465" cy="147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Тренажер «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Самоздрав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lnSpc>
                <a:spcPct val="100000"/>
              </a:lnSpc>
              <a:buClrTx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Камера тренажера предусматривает 4 этапа тренировок, создавая поступательную нагрузку на организм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5648B2-7CF1-9BE1-FD6E-C72223B099E6}"/>
              </a:ext>
            </a:extLst>
          </p:cNvPr>
          <p:cNvSpPr txBox="1"/>
          <p:nvPr/>
        </p:nvSpPr>
        <p:spPr>
          <a:xfrm>
            <a:off x="820536" y="3749764"/>
            <a:ext cx="2940897" cy="14542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Ингалятор-тренажер Фролова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Создаёт сопротивление</a:t>
            </a: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 как в фазе вдоха, так и выдоха, что приводит к тренировке дыхательной системы, улучшается обмен веществ органов дыхания </a:t>
            </a:r>
            <a:endParaRPr lang="ru-RU" sz="1500" b="0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4B6F561-5DFB-C873-AC20-FD7CB8574050}"/>
              </a:ext>
            </a:extLst>
          </p:cNvPr>
          <p:cNvSpPr txBox="1"/>
          <p:nvPr/>
        </p:nvSpPr>
        <p:spPr>
          <a:xfrm>
            <a:off x="6153607" y="3674202"/>
            <a:ext cx="3341206" cy="21467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Нагрузочный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спирометр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ACAPELLA DM BLUE</a:t>
            </a:r>
            <a:r>
              <a:rPr lang="ru-RU" sz="1500" b="1" i="1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 </a:t>
            </a:r>
            <a:endParaRPr lang="ru-RU" sz="1500" b="1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pPr marL="0" marR="0" lvl="0" indent="0" algn="just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Обеспечивает</a:t>
            </a:r>
            <a:r>
              <a:rPr lang="ru-RU" sz="1500" b="0" i="1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 </a:t>
            </a: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возможность регулировать частоту вибраций и сопротивление выдоха. предназначен для пациентов, способных поддерживать скорость потока выдоха менее 15л/мин в течении 3 секунд</a:t>
            </a:r>
            <a:endParaRPr lang="ru-RU" sz="1500" b="0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551BC3FA-0DCD-99B0-3980-02B6B9FDCC68}"/>
              </a:ext>
            </a:extLst>
          </p:cNvPr>
          <p:cNvSpPr txBox="1"/>
          <p:nvPr/>
        </p:nvSpPr>
        <p:spPr>
          <a:xfrm>
            <a:off x="6153607" y="1449567"/>
            <a:ext cx="2880350" cy="1685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1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cs typeface="Times New Roman" pitchFamily="18" charset="0"/>
              </a:rPr>
              <a:t>Установка для реабилитации больных после COVID-19 (ТГУ).</a:t>
            </a:r>
            <a:endParaRPr lang="ru-RU" sz="1500" b="0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3428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 dirty="0">
                <a:solidFill>
                  <a:srgbClr val="000000"/>
                </a:solidFill>
                <a:uFillTx/>
                <a:latin typeface="Times New Roman" pitchFamily="18" charset="0"/>
                <a:ea typeface="Century Gothic"/>
                <a:cs typeface="Times New Roman" pitchFamily="18" charset="0"/>
              </a:rPr>
              <a:t>ведет сбор статистических показателей, отвечающих за изменение состояния пациентов с помощью газоанализатора. </a:t>
            </a:r>
            <a:endParaRPr lang="ru-RU" sz="1500" b="0" i="0" u="none" strike="noStrike" kern="0" cap="none" spc="0" baseline="0" dirty="0">
              <a:solidFill>
                <a:srgbClr val="000000"/>
              </a:solidFill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Изображение выглядит как прибор&#10;&#10;Автоматически созданное описание">
            <a:extLst>
              <a:ext uri="{FF2B5EF4-FFF2-40B4-BE49-F238E27FC236}">
                <a16:creationId xmlns:a16="http://schemas.microsoft.com/office/drawing/2014/main" id="{275D2710-6369-3E43-5CB5-CC754870C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68" y="1449567"/>
            <a:ext cx="1094533" cy="2224635"/>
          </a:xfrm>
          <a:prstGeom prst="rect">
            <a:avLst/>
          </a:prstGeom>
        </p:spPr>
      </p:pic>
      <p:pic>
        <p:nvPicPr>
          <p:cNvPr id="9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EB3226-CFCB-1FBF-E53F-5C4026D6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49" t="30159" r="58333" b="22222"/>
          <a:stretch>
            <a:fillRect/>
          </a:stretch>
        </p:blipFill>
        <p:spPr>
          <a:xfrm>
            <a:off x="3761433" y="3748820"/>
            <a:ext cx="2120053" cy="21475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Рисунок 15">
            <a:extLst>
              <a:ext uri="{FF2B5EF4-FFF2-40B4-BE49-F238E27FC236}">
                <a16:creationId xmlns:a16="http://schemas.microsoft.com/office/drawing/2014/main" id="{B3D96E13-DDAE-0E5D-30AD-45D2A621FB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39" t="20635" r="32411" b="40212"/>
          <a:stretch>
            <a:fillRect/>
          </a:stretch>
        </p:blipFill>
        <p:spPr>
          <a:xfrm>
            <a:off x="9062286" y="1662234"/>
            <a:ext cx="2650956" cy="14724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DA657816-CC2B-5F33-F072-FEF1E0B21C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29" t="16456" r="63434" b="24051"/>
          <a:stretch>
            <a:fillRect/>
          </a:stretch>
        </p:blipFill>
        <p:spPr>
          <a:xfrm>
            <a:off x="9715353" y="3631246"/>
            <a:ext cx="1612996" cy="238377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867EEE-A3C0-AA29-2740-0B43FF2A7CEE}"/>
              </a:ext>
            </a:extLst>
          </p:cNvPr>
          <p:cNvSpPr txBox="1"/>
          <p:nvPr/>
        </p:nvSpPr>
        <p:spPr>
          <a:xfrm>
            <a:off x="680942" y="5896396"/>
            <a:ext cx="9562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: нет аналога осуществляющего диагностику и тренинг, который можно использовать дома и который отвечает требованиям лёгкости, недорогой цены, портативности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96376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98" y="1412754"/>
            <a:ext cx="2537156" cy="2537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136" y="1412754"/>
            <a:ext cx="2557727" cy="2557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39" y="1412754"/>
            <a:ext cx="2534708" cy="2534708"/>
          </a:xfrm>
          <a:prstGeom prst="rect">
            <a:avLst/>
          </a:prstGeom>
        </p:spPr>
      </p:pic>
      <p:sp>
        <p:nvSpPr>
          <p:cNvPr id="8" name="Google Shape;131;p8"/>
          <p:cNvSpPr txBox="1">
            <a:spLocks/>
          </p:cNvSpPr>
          <p:nvPr/>
        </p:nvSpPr>
        <p:spPr>
          <a:xfrm>
            <a:off x="824798" y="4350712"/>
            <a:ext cx="3658206" cy="1896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AEABAB"/>
              </a:buClr>
              <a:buFont typeface="Arial"/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Емелина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Елизавета Александровна. Капитан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планирование проекта, распределение задач, проведение испытаний, участие в разработке 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  <a:buNone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Google Shape;133;p8"/>
          <p:cNvSpPr txBox="1"/>
          <p:nvPr/>
        </p:nvSpPr>
        <p:spPr>
          <a:xfrm>
            <a:off x="8400280" y="4350712"/>
            <a:ext cx="3320816" cy="1654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Самоделкин</a:t>
            </a:r>
            <a:r>
              <a:rPr lang="ru-RU" sz="1600" b="0" i="0" u="none" strike="noStrike" cap="none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Егор Валерьевич</a:t>
            </a:r>
            <a:r>
              <a:rPr lang="en-US" sz="1600" dirty="0"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,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программист-разработчик</a:t>
            </a:r>
            <a:endParaRPr sz="1600" b="0" i="0" u="none" strike="noStrike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 составление </a:t>
            </a:r>
            <a:r>
              <a:rPr lang="ru-RU" sz="1600" dirty="0">
                <a:latin typeface="Times New Roman" pitchFamily="18"/>
                <a:ea typeface="Calibri" pitchFamily="34"/>
              </a:rPr>
              <a:t>программного обеспечения для передачи данных с микроконтроллера на смартфон</a:t>
            </a:r>
            <a:r>
              <a:rPr lang="ru-RU" sz="1600" dirty="0">
                <a:latin typeface="Times New Roman" pitchFamily="18" charset="0"/>
                <a:ea typeface="Calibri" pitchFamily="34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участие в разработке.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Google Shape;135;p8"/>
          <p:cNvSpPr txBox="1"/>
          <p:nvPr/>
        </p:nvSpPr>
        <p:spPr>
          <a:xfrm>
            <a:off x="4598218" y="4350712"/>
            <a:ext cx="3341206" cy="151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Arial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Овсянникова Жанна Андреевна., менеджер</a:t>
            </a:r>
            <a:endParaRPr sz="1600" b="0" i="0" u="none" strike="noStrike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Южного Федерального Университета (ЮФУ),</a:t>
            </a:r>
            <a:r>
              <a:rPr lang="ru-RU" sz="1600" dirty="0"/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подготовка проектной документации, участие в разработке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01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226" y="1430473"/>
            <a:ext cx="2649922" cy="26499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817" y="1430473"/>
            <a:ext cx="2707529" cy="270752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200" y="4350712"/>
            <a:ext cx="434004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Шпаковская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Оксана Юрьевна. Наставник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ABAB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Заведующий лабораторией кафедры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Кафедра встраиваемых и радиоприемных систем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Южного Федерального Университета (ЮФУ)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44890" y="4350712"/>
            <a:ext cx="478138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AEABAB"/>
              </a:buClr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Номерчук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Александр Яковлевич. Наставник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комнады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Старший преподаватель «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Кафедра систем автоматического 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» Южного Федерального Университета (ЮФУ)</a:t>
            </a:r>
          </a:p>
        </p:txBody>
      </p:sp>
    </p:spTree>
    <p:extLst>
      <p:ext uri="{BB962C8B-B14F-4D97-AF65-F5344CB8AC3E}">
        <p14:creationId xmlns:p14="http://schemas.microsoft.com/office/powerpoint/2010/main" val="652163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Вопросы к экспертам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Как довести продукт до такого вида, чтобы можно было участвовать в конкурсах на грант?</a:t>
            </a:r>
          </a:p>
          <a:p>
            <a:endParaRPr lang="ru-RU" dirty="0"/>
          </a:p>
          <a:p>
            <a:r>
              <a:rPr lang="ru-RU" dirty="0"/>
              <a:t>Как найти партнеров, которые взялись бы за производство данного устройства?</a:t>
            </a:r>
          </a:p>
        </p:txBody>
      </p:sp>
    </p:spTree>
    <p:extLst>
      <p:ext uri="{BB962C8B-B14F-4D97-AF65-F5344CB8AC3E}">
        <p14:creationId xmlns:p14="http://schemas.microsoft.com/office/powerpoint/2010/main" val="351094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>
                <a:latin typeface="Times New Roman" pitchFamily="18" charset="0"/>
                <a:cs typeface="Times New Roman" pitchFamily="18" charset="0"/>
              </a:rPr>
              <a:t>Заинтересованные стороны / стейкхолдеры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Нас поддерживает кафедра встраиваемых и радиоприемных систем института радиотехнических систем и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606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Дальнейшие шаги по работе над проектом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Опытный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образец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прибора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создан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Планируется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создать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наглядное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представление</a:t>
            </a: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данных диагностики дыхания в виде спирограммы.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Планируется разработать интерфейс АПК.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Добавить новые методики для тренировки внешнего дыхания, с использованием геймификации.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Разработать инструкции для пользователей.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Провести испытания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Расширить функции АПК ,чтобы он был полезен для спортсменов и для детей с нарушением функции речевого дыхания.</a:t>
            </a:r>
            <a:endParaRPr lang="en-US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091445-2A79-56BE-6616-D49B03E54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1518361"/>
            <a:ext cx="5458968" cy="38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32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597</Words>
  <Application>Microsoft Office PowerPoint</Application>
  <PresentationFormat>Широкоэкранный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Circe</vt:lpstr>
      <vt:lpstr>Arial</vt:lpstr>
      <vt:lpstr>Roboto</vt:lpstr>
      <vt:lpstr>Calibri</vt:lpstr>
      <vt:lpstr>Calibri Light</vt:lpstr>
      <vt:lpstr>Wingdings</vt:lpstr>
      <vt:lpstr>Times New Roman</vt:lpstr>
      <vt:lpstr>Тема Office</vt:lpstr>
      <vt:lpstr>Разработка концепции портативного пневмотренажера для диагностики функции внешнего дыхания, дыхательной гимнастики, реабилитации больных с пораженными органами дыхания</vt:lpstr>
      <vt:lpstr>Пользователь и его проблема</vt:lpstr>
      <vt:lpstr>Решение</vt:lpstr>
      <vt:lpstr>Задачи проекта</vt:lpstr>
      <vt:lpstr>Аналоги решения</vt:lpstr>
      <vt:lpstr>Команда</vt:lpstr>
      <vt:lpstr>Команда</vt:lpstr>
      <vt:lpstr>Вопросы к экспертам</vt:lpstr>
      <vt:lpstr>Заинтересованные стороны / стейкхолдеры</vt:lpstr>
      <vt:lpstr>Дальнейшие шаги по работе над проектом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Gregory</dc:creator>
  <cp:lastModifiedBy>Шпаковская Оксана Юрьевна</cp:lastModifiedBy>
  <cp:revision>62</cp:revision>
  <dcterms:created xsi:type="dcterms:W3CDTF">2015-10-03T08:13:02Z</dcterms:created>
  <dcterms:modified xsi:type="dcterms:W3CDTF">2023-04-06T08:02:58Z</dcterms:modified>
</cp:coreProperties>
</file>