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81" r:id="rId3"/>
    <p:sldId id="307" r:id="rId4"/>
    <p:sldId id="308" r:id="rId5"/>
    <p:sldId id="286" r:id="rId6"/>
    <p:sldId id="291" r:id="rId7"/>
    <p:sldId id="296" r:id="rId8"/>
    <p:sldId id="301" r:id="rId9"/>
    <p:sldId id="309" r:id="rId10"/>
    <p:sldId id="306" r:id="rId11"/>
    <p:sldId id="267" r:id="rId12"/>
    <p:sldId id="268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2F2D"/>
    <a:srgbClr val="8F00FF"/>
    <a:srgbClr val="FD493D"/>
    <a:srgbClr val="FCAF17"/>
    <a:srgbClr val="9F00FF"/>
    <a:srgbClr val="B5D8E1"/>
    <a:srgbClr val="FBB3C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5521" autoAdjust="0"/>
  </p:normalViewPr>
  <p:slideViewPr>
    <p:cSldViewPr snapToGrid="0" snapToObjects="1" showGuides="1">
      <p:cViewPr>
        <p:scale>
          <a:sx n="66" d="100"/>
          <a:sy n="66" d="100"/>
        </p:scale>
        <p:origin x="-600" y="-47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Выручкав рублях 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1 квартал</c:v>
                </c:pt>
                <c:pt idx="1">
                  <c:v>2 квартал </c:v>
                </c:pt>
                <c:pt idx="2">
                  <c:v>3 квартал</c:v>
                </c:pt>
                <c:pt idx="3">
                  <c:v>4 квартал 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5955000</c:v>
                </c:pt>
                <c:pt idx="1">
                  <c:v>5955000</c:v>
                </c:pt>
                <c:pt idx="2">
                  <c:v>6300000</c:v>
                </c:pt>
                <c:pt idx="3">
                  <c:v>6615000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Расходы в рублях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1 квартал</c:v>
                </c:pt>
                <c:pt idx="1">
                  <c:v>2 квартал </c:v>
                </c:pt>
                <c:pt idx="2">
                  <c:v>3 квартал</c:v>
                </c:pt>
                <c:pt idx="3">
                  <c:v>4 квартал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5315100</c:v>
                </c:pt>
                <c:pt idx="1">
                  <c:v>5315100</c:v>
                </c:pt>
                <c:pt idx="2">
                  <c:v>5765122</c:v>
                </c:pt>
                <c:pt idx="3">
                  <c:v>6035100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45-4D70-88AF-F6969EE53A22}"/>
            </c:ext>
          </c:extLst>
        </c:ser>
        <c:marker val="1"/>
        <c:axId val="138234496"/>
        <c:axId val="138240768"/>
      </c:lineChart>
      <c:catAx>
        <c:axId val="138234496"/>
        <c:scaling>
          <c:orientation val="minMax"/>
        </c:scaling>
        <c:axPos val="b"/>
        <c:numFmt formatCode="General" sourceLinked="0"/>
        <c:maj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138240768"/>
        <c:crosses val="autoZero"/>
        <c:auto val="1"/>
        <c:lblAlgn val="ctr"/>
        <c:lblOffset val="100"/>
        <c:noMultiLvlLbl val="1"/>
      </c:catAx>
      <c:valAx>
        <c:axId val="138240768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none"/>
        <c:tickLblPos val="none"/>
        <c:crossAx val="138234496"/>
        <c:crosses val="autoZero"/>
        <c:crossBetween val="between"/>
        <c:majorUnit val="25"/>
        <c:minorUnit val="12.5"/>
      </c:valAx>
      <c:dTable>
        <c:showHorzBorder val="1"/>
        <c:showVertBorder val="1"/>
        <c:showOutline val="1"/>
        <c:showKeys val="1"/>
      </c:dTable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41.png"/><Relationship Id="rId21" Type="http://schemas.openxmlformats.org/officeDocument/2006/relationships/image" Target="../media/image32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45.png"/><Relationship Id="rId50" Type="http://schemas.openxmlformats.org/officeDocument/2006/relationships/image" Target="../media/image55.svg"/><Relationship Id="rId55" Type="http://schemas.openxmlformats.org/officeDocument/2006/relationships/image" Target="../media/image49.png"/><Relationship Id="rId63" Type="http://schemas.openxmlformats.org/officeDocument/2006/relationships/image" Target="../media/image53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66.png"/><Relationship Id="rId7" Type="http://schemas.openxmlformats.org/officeDocument/2006/relationships/image" Target="../media/image25.png"/><Relationship Id="rId71" Type="http://schemas.openxmlformats.org/officeDocument/2006/relationships/image" Target="../media/image57.png"/><Relationship Id="rId2" Type="http://schemas.openxmlformats.org/officeDocument/2006/relationships/image" Target="../media/image22.png"/><Relationship Id="rId16" Type="http://schemas.openxmlformats.org/officeDocument/2006/relationships/image" Target="../media/image21.svg"/><Relationship Id="rId29" Type="http://schemas.openxmlformats.org/officeDocument/2006/relationships/image" Target="../media/image36.png"/><Relationship Id="rId11" Type="http://schemas.openxmlformats.org/officeDocument/2006/relationships/image" Target="../media/image27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40.png"/><Relationship Id="rId40" Type="http://schemas.openxmlformats.org/officeDocument/2006/relationships/image" Target="../media/image45.svg"/><Relationship Id="rId45" Type="http://schemas.openxmlformats.org/officeDocument/2006/relationships/image" Target="../media/image44.png"/><Relationship Id="rId53" Type="http://schemas.openxmlformats.org/officeDocument/2006/relationships/image" Target="../media/image48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61.png"/><Relationship Id="rId87" Type="http://schemas.openxmlformats.org/officeDocument/2006/relationships/image" Target="../media/image65.png"/><Relationship Id="rId5" Type="http://schemas.openxmlformats.org/officeDocument/2006/relationships/image" Target="../media/image24.png"/><Relationship Id="rId61" Type="http://schemas.openxmlformats.org/officeDocument/2006/relationships/image" Target="../media/image52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31.png"/><Relationship Id="rId4" Type="http://schemas.openxmlformats.org/officeDocument/2006/relationships/image" Target="../media/image9.svg"/><Relationship Id="rId9" Type="http://schemas.openxmlformats.org/officeDocument/2006/relationships/image" Target="../media/image26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35.png"/><Relationship Id="rId30" Type="http://schemas.openxmlformats.org/officeDocument/2006/relationships/image" Target="../media/image35.svg"/><Relationship Id="rId35" Type="http://schemas.openxmlformats.org/officeDocument/2006/relationships/image" Target="../media/image39.png"/><Relationship Id="rId43" Type="http://schemas.openxmlformats.org/officeDocument/2006/relationships/image" Target="../media/image43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56.png"/><Relationship Id="rId77" Type="http://schemas.openxmlformats.org/officeDocument/2006/relationships/image" Target="../media/image60.png"/><Relationship Id="rId8" Type="http://schemas.openxmlformats.org/officeDocument/2006/relationships/image" Target="../media/image13.svg"/><Relationship Id="rId51" Type="http://schemas.openxmlformats.org/officeDocument/2006/relationships/image" Target="../media/image47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64.png"/><Relationship Id="rId3" Type="http://schemas.openxmlformats.org/officeDocument/2006/relationships/image" Target="../media/image23.png"/><Relationship Id="rId12" Type="http://schemas.openxmlformats.org/officeDocument/2006/relationships/image" Target="../media/image17.svg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33" Type="http://schemas.openxmlformats.org/officeDocument/2006/relationships/image" Target="../media/image38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51.png"/><Relationship Id="rId67" Type="http://schemas.openxmlformats.org/officeDocument/2006/relationships/image" Target="../media/image55.png"/><Relationship Id="rId20" Type="http://schemas.openxmlformats.org/officeDocument/2006/relationships/image" Target="../media/image25.svg"/><Relationship Id="rId41" Type="http://schemas.openxmlformats.org/officeDocument/2006/relationships/image" Target="../media/image42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59.png"/><Relationship Id="rId83" Type="http://schemas.openxmlformats.org/officeDocument/2006/relationships/image" Target="../media/image63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46.png"/><Relationship Id="rId57" Type="http://schemas.openxmlformats.org/officeDocument/2006/relationships/image" Target="../media/image50.png"/><Relationship Id="rId10" Type="http://schemas.openxmlformats.org/officeDocument/2006/relationships/image" Target="../media/image15.svg"/><Relationship Id="rId31" Type="http://schemas.openxmlformats.org/officeDocument/2006/relationships/image" Target="../media/image37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54.png"/><Relationship Id="rId73" Type="http://schemas.openxmlformats.org/officeDocument/2006/relationships/image" Target="../media/image58.png"/><Relationship Id="rId78" Type="http://schemas.openxmlformats.org/officeDocument/2006/relationships/image" Target="../media/image83.svg"/><Relationship Id="rId81" Type="http://schemas.openxmlformats.org/officeDocument/2006/relationships/image" Target="../media/image62.png"/><Relationship Id="rId86" Type="http://schemas.openxmlformats.org/officeDocument/2006/relationships/image" Target="../media/image9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304800" y="3301324"/>
            <a:ext cx="5796307" cy="3016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Григорьева Вероника Андреевна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Ковалева Елизавета Владимировна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Кононова Дарья Андреевна </a:t>
            </a:r>
            <a:r>
              <a:rPr dirty="0" smtClean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9159" y="302617"/>
            <a:ext cx="4287641" cy="369328"/>
          </a:xfrm>
          <a:prstGeom prst="rect">
            <a:avLst/>
          </a:prstGeom>
          <a:solidFill>
            <a:srgbClr val="FFFFFF"/>
          </a:solidFill>
          <a:ln w="28575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Акселератор ПсковГУ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9159" y="5948198"/>
            <a:ext cx="4287641" cy="369328"/>
          </a:xfrm>
          <a:prstGeom prst="rect">
            <a:avLst/>
          </a:prstGeom>
          <a:solidFill>
            <a:srgbClr val="FFFFFF"/>
          </a:solidFill>
          <a:ln w="28575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ПУТП 2024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 descr="698ihpsrko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3920" y="704966"/>
            <a:ext cx="3241040" cy="3289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err="1" smtClean="0"/>
              <a:t>student</a:t>
            </a:r>
            <a:r>
              <a:rPr lang="ru-RU" sz="3600" dirty="0" smtClean="0"/>
              <a:t> </a:t>
            </a:r>
            <a:r>
              <a:rPr lang="ru-RU" sz="3600" dirty="0" err="1" smtClean="0"/>
              <a:t>bebisitor</a:t>
            </a:r>
            <a:endParaRPr lang="ru-RU" sz="2000" dirty="0" smtClean="0"/>
          </a:p>
          <a:p>
            <a:pPr algn="l"/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20955" y="2763803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rgbClr val="8F00FF"/>
                </a:solidFill>
                <a:latin typeface="Gilroy-ExtraBold"/>
                <a:sym typeface="Gilroy-Light"/>
              </a:rPr>
              <a:t>Описание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504090" y="692501"/>
            <a:ext cx="5238329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olidFill>
                  <a:srgbClr val="8F00FF"/>
                </a:solidFill>
                <a:sym typeface="Gilroy-Light"/>
              </a:rPr>
              <a:t>Решаемая </a:t>
            </a:r>
            <a:r>
              <a:rPr lang="ru-RU" sz="1600" dirty="0" err="1" smtClean="0">
                <a:solidFill>
                  <a:srgbClr val="8F00FF"/>
                </a:solidFill>
                <a:sym typeface="Gilroy-Light"/>
              </a:rPr>
              <a:t>проблемма</a:t>
            </a:r>
            <a:r>
              <a:rPr lang="ru-RU" sz="1600" dirty="0" smtClean="0">
                <a:solidFill>
                  <a:srgbClr val="8F00FF"/>
                </a:solidFill>
                <a:sym typeface="Gilroy-Light"/>
              </a:rPr>
              <a:t>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>
              <a:solidFill>
                <a:srgbClr val="8F00FF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>
              <a:solidFill>
                <a:srgbClr val="8F00FF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rgbClr val="8F00FF"/>
                </a:solidFill>
              </a:rPr>
              <a:t>Актуальность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solidFill>
                <a:srgbClr val="8F00FF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2024-12-12_21-47-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4091" y="1042416"/>
            <a:ext cx="1325118" cy="109044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04091" y="2132863"/>
            <a:ext cx="164016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Повышение квалификации няни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8" name="Рисунок 17" descr="2024-12-12_21-48-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7637" y="1042416"/>
            <a:ext cx="962908" cy="12675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44256" y="2309917"/>
            <a:ext cx="237744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Квалифицированные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няни в одном месте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1" name="Рисунок 20" descr="2024-12-12_21-49-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40340" y="1042416"/>
            <a:ext cx="1501140" cy="12529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521696" y="2309917"/>
            <a:ext cx="1470660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Подработка для студентов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3" name="Рисунок 22" descr="698ihpsrko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5640" y="3143338"/>
            <a:ext cx="2042680" cy="2073474"/>
          </a:xfrm>
          <a:prstGeom prst="rect">
            <a:avLst/>
          </a:prstGeom>
        </p:spPr>
      </p:pic>
      <p:cxnSp>
        <p:nvCxnSpPr>
          <p:cNvPr id="25" name="Прямая со стрелкой 24"/>
          <p:cNvCxnSpPr/>
          <p:nvPr/>
        </p:nvCxnSpPr>
        <p:spPr>
          <a:xfrm>
            <a:off x="2222126" y="3233243"/>
            <a:ext cx="870137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Прямоугольник 25"/>
          <p:cNvSpPr/>
          <p:nvPr/>
        </p:nvSpPr>
        <p:spPr>
          <a:xfrm>
            <a:off x="3220720" y="3046029"/>
            <a:ext cx="2580640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Курсы для нянь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220720" y="3618472"/>
            <a:ext cx="2580640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Онлайн</a:t>
            </a:r>
            <a:r>
              <a:rPr lang="ru-RU" dirty="0" err="1" smtClean="0"/>
              <a:t>-обучение</a:t>
            </a:r>
            <a:r>
              <a:rPr lang="ru-RU" dirty="0" smtClean="0"/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20720" y="4370312"/>
            <a:ext cx="2580640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Поиск подработки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20720" y="4995152"/>
            <a:ext cx="2580640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Поиск няни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7" name="Рисунок 36" descr="698ihpsrko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80400" y="4922722"/>
            <a:ext cx="1906536" cy="1935278"/>
          </a:xfrm>
          <a:prstGeom prst="rect">
            <a:avLst/>
          </a:prstGeom>
        </p:spPr>
      </p:pic>
      <p:sp>
        <p:nvSpPr>
          <p:cNvPr id="38" name="Овал 37"/>
          <p:cNvSpPr/>
          <p:nvPr/>
        </p:nvSpPr>
        <p:spPr>
          <a:xfrm>
            <a:off x="6277330" y="3769366"/>
            <a:ext cx="1325118" cy="519345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студент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222126" y="3803136"/>
            <a:ext cx="870137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Прямая со стрелкой 40"/>
          <p:cNvCxnSpPr/>
          <p:nvPr/>
        </p:nvCxnSpPr>
        <p:spPr>
          <a:xfrm>
            <a:off x="2222126" y="4554976"/>
            <a:ext cx="870137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Прямая со стрелкой 41"/>
          <p:cNvCxnSpPr/>
          <p:nvPr/>
        </p:nvCxnSpPr>
        <p:spPr>
          <a:xfrm>
            <a:off x="2222126" y="5139942"/>
            <a:ext cx="870137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3" name="Плюс 42"/>
          <p:cNvSpPr/>
          <p:nvPr/>
        </p:nvSpPr>
        <p:spPr>
          <a:xfrm>
            <a:off x="7632105" y="3803136"/>
            <a:ext cx="512151" cy="409696"/>
          </a:xfrm>
          <a:prstGeom prst="mathPlus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8280400" y="3676259"/>
            <a:ext cx="1351280" cy="735741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err="1" smtClean="0"/>
              <a:t>Онлайн</a:t>
            </a:r>
            <a:r>
              <a:rPr lang="ru-RU" sz="1400" dirty="0" smtClean="0"/>
              <a:t> курсы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Плюс 44"/>
          <p:cNvSpPr/>
          <p:nvPr/>
        </p:nvSpPr>
        <p:spPr>
          <a:xfrm>
            <a:off x="9828189" y="3803136"/>
            <a:ext cx="512151" cy="409696"/>
          </a:xfrm>
          <a:prstGeom prst="mathPlus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10417300" y="3769366"/>
            <a:ext cx="1774699" cy="519345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родители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Равно 46"/>
          <p:cNvSpPr/>
          <p:nvPr/>
        </p:nvSpPr>
        <p:spPr>
          <a:xfrm>
            <a:off x="8280400" y="4553394"/>
            <a:ext cx="1547789" cy="369328"/>
          </a:xfrm>
          <a:prstGeom prst="mathEqual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 descr="698ihpsrko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7680" y="165565"/>
            <a:ext cx="2042680" cy="207347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73167" y="1318661"/>
            <a:ext cx="77167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8F00FF"/>
                </a:solidFill>
              </a:rPr>
              <a:t>Технология решения проблемы: </a:t>
            </a:r>
            <a:endParaRPr lang="ru-RU" sz="1400" b="1" dirty="0" smtClean="0">
              <a:solidFill>
                <a:srgbClr val="8F00FF"/>
              </a:solidFill>
            </a:endParaRPr>
          </a:p>
          <a:p>
            <a:r>
              <a:rPr lang="ru-RU" sz="2400" dirty="0" smtClean="0"/>
              <a:t>приложение "</a:t>
            </a:r>
            <a:r>
              <a:rPr lang="ru-RU" sz="2400" dirty="0" err="1" smtClean="0"/>
              <a:t>Students</a:t>
            </a:r>
            <a:r>
              <a:rPr lang="ru-RU" sz="2400" dirty="0" smtClean="0"/>
              <a:t> </a:t>
            </a:r>
            <a:r>
              <a:rPr lang="ru-RU" sz="2400" dirty="0" err="1" smtClean="0"/>
              <a:t>Babysitter</a:t>
            </a:r>
            <a:r>
              <a:rPr lang="ru-RU" sz="2400" dirty="0" smtClean="0"/>
              <a:t>" экономит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2F2D"/>
                </a:solidFill>
              </a:rPr>
              <a:t>В</a:t>
            </a:r>
            <a:r>
              <a:rPr lang="ru-RU" sz="2400" dirty="0" smtClean="0">
                <a:solidFill>
                  <a:srgbClr val="FF2F2D"/>
                </a:solidFill>
              </a:rPr>
              <a:t>ремя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rgbClr val="FF2F2D"/>
                </a:solidFill>
              </a:rPr>
              <a:t>силы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FF2F2D"/>
                </a:solidFill>
              </a:rPr>
              <a:t>средства</a:t>
            </a:r>
            <a:r>
              <a:rPr lang="ru-RU" sz="2400" dirty="0" smtClean="0"/>
              <a:t> пользователей.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Благодаря </a:t>
            </a:r>
            <a:r>
              <a:rPr lang="ru-RU" sz="2400" dirty="0" smtClean="0"/>
              <a:t>системе </a:t>
            </a:r>
            <a:r>
              <a:rPr lang="ru-RU" sz="2400" dirty="0" smtClean="0">
                <a:solidFill>
                  <a:srgbClr val="FF2F2D"/>
                </a:solidFill>
              </a:rPr>
              <a:t>фильтров</a:t>
            </a:r>
            <a:r>
              <a:rPr lang="ru-RU" sz="2400" dirty="0" smtClean="0"/>
              <a:t>, родители могут быстро найти подходящих кандидатов и связаться с ними напрямую через встроенный чат или телефонную </a:t>
            </a:r>
            <a:r>
              <a:rPr lang="ru-RU" sz="2400" dirty="0" smtClean="0"/>
              <a:t>связь. Это </a:t>
            </a:r>
            <a:r>
              <a:rPr lang="ru-RU" sz="2400" dirty="0" smtClean="0"/>
              <a:t>позволяет оперативно задавать вопросы и уточнять детали </a:t>
            </a:r>
            <a:r>
              <a:rPr lang="ru-RU" sz="2400" dirty="0" smtClean="0"/>
              <a:t>сотрудничества.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Функция </a:t>
            </a:r>
            <a:r>
              <a:rPr lang="ru-RU" sz="2400" dirty="0" smtClean="0">
                <a:solidFill>
                  <a:srgbClr val="FF2F2D"/>
                </a:solidFill>
              </a:rPr>
              <a:t>поиска по близости</a:t>
            </a:r>
            <a:r>
              <a:rPr lang="ru-RU" sz="2400" dirty="0" smtClean="0"/>
              <a:t> к месту проживания может помочь найти няню в непосредственной близости от дома, что упрощает организацию встречи</a:t>
            </a:r>
            <a:endParaRPr lang="ru-RU" sz="2400" dirty="0" smtClean="0">
              <a:solidFill>
                <a:srgbClr val="1B1B1B"/>
              </a:solidFill>
              <a:latin typeface="Gilroy-Light"/>
              <a:sym typeface="Gilroy-Light"/>
            </a:endParaRPr>
          </a:p>
        </p:txBody>
      </p:sp>
      <p:pic>
        <p:nvPicPr>
          <p:cNvPr id="1026" name="Picture 2" descr="C:\Users\Лиза\Downloads\79b2001e53ce209127df6fc01cb497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3048" y="2404527"/>
            <a:ext cx="2798813" cy="2064811"/>
          </a:xfrm>
          <a:prstGeom prst="rect">
            <a:avLst/>
          </a:prstGeom>
          <a:noFill/>
        </p:spPr>
      </p:pic>
      <p:pic>
        <p:nvPicPr>
          <p:cNvPr id="1027" name="Picture 3" descr="C:\Users\Лиза\Downloads\6b46ed93eb8d568823ae30687c14e35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9534" y="789578"/>
            <a:ext cx="2720809" cy="1700665"/>
          </a:xfrm>
          <a:prstGeom prst="rect">
            <a:avLst/>
          </a:prstGeom>
          <a:noFill/>
        </p:spPr>
      </p:pic>
      <p:pic>
        <p:nvPicPr>
          <p:cNvPr id="1028" name="Picture 4" descr="C:\Users\Лиза\Downloads\o_1gnked1p6c9hg0p1jk41iicj4p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9109" y="4512125"/>
            <a:ext cx="4182891" cy="2353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1202302"/>
            <a:ext cx="7119934" cy="3939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>
                <a:solidFill>
                  <a:srgbClr val="8F00FF"/>
                </a:solidFill>
              </a:rPr>
              <a:t>Описание продукта:</a:t>
            </a:r>
            <a:endParaRPr lang="ru-RU" sz="1100" dirty="0" smtClean="0">
              <a:solidFill>
                <a:srgbClr val="8F00FF"/>
              </a:solidFill>
            </a:endParaRPr>
          </a:p>
          <a:p>
            <a:r>
              <a:rPr lang="ru-RU" dirty="0" smtClean="0"/>
              <a:t>приложение должно стать важным инструментом на рынке подработок студентов , удовлетворяющим потребности обеих сторон. Оно поможет обеспечить доступ к качественному обучению для тех, кто хочет работать няней, а также помочь родителям находить квалифицированных специалистов. </a:t>
            </a:r>
            <a:endParaRPr lang="ru-RU" sz="1100" dirty="0" smtClean="0"/>
          </a:p>
          <a:p>
            <a:r>
              <a:rPr lang="ru-RU" dirty="0" smtClean="0">
                <a:solidFill>
                  <a:srgbClr val="8F00FF"/>
                </a:solidFill>
              </a:rPr>
              <a:t>Ценностное предложение: </a:t>
            </a:r>
            <a:endParaRPr lang="ru-RU" sz="1100" dirty="0" smtClean="0">
              <a:solidFill>
                <a:srgbClr val="8F00FF"/>
              </a:solidFill>
            </a:endParaRPr>
          </a:p>
          <a:p>
            <a:r>
              <a:rPr lang="ru-RU" dirty="0" smtClean="0"/>
              <a:t>Качество и доступность образования </a:t>
            </a:r>
            <a:endParaRPr lang="ru-RU" sz="1100" dirty="0" smtClean="0"/>
          </a:p>
          <a:p>
            <a:r>
              <a:rPr lang="ru-RU" dirty="0" smtClean="0"/>
              <a:t>Практическая направленность</a:t>
            </a:r>
            <a:endParaRPr lang="ru-RU" sz="1100" dirty="0" smtClean="0"/>
          </a:p>
          <a:p>
            <a:r>
              <a:rPr lang="ru-RU" dirty="0" smtClean="0"/>
              <a:t>Доступ к ресурсам и информации </a:t>
            </a:r>
            <a:endParaRPr lang="ru-RU" sz="1100" dirty="0" smtClean="0"/>
          </a:p>
          <a:p>
            <a:r>
              <a:rPr lang="ru-RU" dirty="0" smtClean="0"/>
              <a:t>Экономическая выгода </a:t>
            </a:r>
            <a:endParaRPr lang="ru-RU" sz="1100" dirty="0" smtClean="0"/>
          </a:p>
          <a:p>
            <a:r>
              <a:rPr lang="ru-RU" dirty="0" smtClean="0"/>
              <a:t>Индивидуальный подход</a:t>
            </a:r>
            <a:endParaRPr lang="ru-RU" sz="1100" dirty="0" smtClean="0"/>
          </a:p>
          <a:p>
            <a:r>
              <a:rPr lang="ru-RU" dirty="0" err="1" smtClean="0"/>
              <a:t>Безопастность</a:t>
            </a:r>
            <a:r>
              <a:rPr lang="ru-RU" dirty="0" smtClean="0"/>
              <a:t> и доверие </a:t>
            </a:r>
            <a:endParaRPr lang="ru-RU" sz="1100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Arial Narrow" pitchFamily="34" charset="0"/>
            </a:endParaRPr>
          </a:p>
        </p:txBody>
      </p:sp>
      <p:pic>
        <p:nvPicPr>
          <p:cNvPr id="14" name="Рисунок 13" descr="698ihpsrko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7680" y="165565"/>
            <a:ext cx="2042680" cy="2073474"/>
          </a:xfrm>
          <a:prstGeom prst="rect">
            <a:avLst/>
          </a:prstGeom>
        </p:spPr>
      </p:pic>
      <p:pic>
        <p:nvPicPr>
          <p:cNvPr id="2050" name="Picture 2" descr="C:\Users\Лиза\Downloads\3iStock-11782345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6980" y="2239039"/>
            <a:ext cx="3300412" cy="2200275"/>
          </a:xfrm>
          <a:prstGeom prst="rect">
            <a:avLst/>
          </a:prstGeom>
          <a:noFill/>
        </p:spPr>
      </p:pic>
      <p:pic>
        <p:nvPicPr>
          <p:cNvPr id="2051" name="Picture 3" descr="C:\Users\Лиза\Downloads\45573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0771" y="3069661"/>
            <a:ext cx="2618315" cy="1745543"/>
          </a:xfrm>
          <a:prstGeom prst="rect">
            <a:avLst/>
          </a:prstGeom>
          <a:noFill/>
        </p:spPr>
      </p:pic>
      <p:pic>
        <p:nvPicPr>
          <p:cNvPr id="2052" name="Picture 4" descr="C:\Users\Лиза\Downloads\522de247fd850ad97d9b8880000461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21959" y="4409758"/>
            <a:ext cx="2448242" cy="2448242"/>
          </a:xfrm>
          <a:prstGeom prst="rect">
            <a:avLst/>
          </a:prstGeom>
          <a:noFill/>
        </p:spPr>
      </p:pic>
      <p:pic>
        <p:nvPicPr>
          <p:cNvPr id="2053" name="Picture 5" descr="C:\Users\Лиза\Downloads\6a479a9532e6e88d0fae5ea332190fa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8165" y="4802582"/>
            <a:ext cx="2863374" cy="1908916"/>
          </a:xfrm>
          <a:prstGeom prst="rect">
            <a:avLst/>
          </a:prstGeom>
          <a:noFill/>
        </p:spPr>
      </p:pic>
      <p:pic>
        <p:nvPicPr>
          <p:cNvPr id="2057" name="Picture 9" descr="C:\Users\Лиза\Downloads\23_n2269123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212" y="4815204"/>
            <a:ext cx="3043954" cy="1712224"/>
          </a:xfrm>
          <a:prstGeom prst="rect">
            <a:avLst/>
          </a:prstGeom>
          <a:noFill/>
        </p:spPr>
      </p:pic>
      <p:pic>
        <p:nvPicPr>
          <p:cNvPr id="2059" name="Picture 11" descr="C:\Users\Лиза\Downloads\2024-12-14_00-16-5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3857" y="5111548"/>
            <a:ext cx="2130425" cy="1505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791623" y="1540852"/>
            <a:ext cx="4345769" cy="2523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/>
            <a:r>
              <a:rPr lang="ru-RU" dirty="0" smtClean="0">
                <a:solidFill>
                  <a:srgbClr val="8F00FF"/>
                </a:solidFill>
              </a:rPr>
              <a:t>Минусы </a:t>
            </a:r>
          </a:p>
          <a:p>
            <a:r>
              <a:rPr lang="ru-RU" dirty="0" smtClean="0"/>
              <a:t> 1)не всем родителям нравится, если у няни нет профессионального образования или опыта работы с детьми</a:t>
            </a:r>
          </a:p>
          <a:p>
            <a:r>
              <a:rPr lang="ru-RU" dirty="0" smtClean="0"/>
              <a:t> 2)сложный интерфейс </a:t>
            </a:r>
          </a:p>
          <a:p>
            <a:r>
              <a:rPr lang="ru-RU" dirty="0" smtClean="0"/>
              <a:t>3) приложение будет работать в одном городе 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400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1202302"/>
            <a:ext cx="643172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93857" y="1402080"/>
            <a:ext cx="414633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8F00FF"/>
                </a:solidFill>
              </a:rPr>
              <a:t>Плюсы</a:t>
            </a:r>
            <a:r>
              <a:rPr lang="ru-RU" dirty="0" smtClean="0"/>
              <a:t> </a:t>
            </a:r>
          </a:p>
          <a:p>
            <a:r>
              <a:rPr lang="ru-RU" dirty="0" smtClean="0"/>
              <a:t> 1) няню подбирают с учетом возраста, здоровья ребенка, ваших требований и транспортной доступности; </a:t>
            </a:r>
          </a:p>
          <a:p>
            <a:r>
              <a:rPr lang="ru-RU" dirty="0" smtClean="0"/>
              <a:t>2)Работа по договору </a:t>
            </a:r>
          </a:p>
          <a:p>
            <a:r>
              <a:rPr lang="ru-RU" dirty="0" smtClean="0"/>
              <a:t>3)нет скрытых комиссий </a:t>
            </a:r>
          </a:p>
          <a:p>
            <a:r>
              <a:rPr lang="ru-RU" dirty="0" smtClean="0"/>
              <a:t>4) менеджеры отвечают быстро, общаются с уважением; </a:t>
            </a:r>
          </a:p>
          <a:p>
            <a:r>
              <a:rPr lang="ru-RU" dirty="0" smtClean="0"/>
              <a:t>5) стоимость зависит от опыта, поэтому можно экономить, нанимая новичков; </a:t>
            </a:r>
          </a:p>
          <a:p>
            <a:pPr marL="285750" lvl="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>
              <a:solidFill>
                <a:srgbClr val="8F00FF"/>
              </a:solidFill>
              <a:latin typeface="Gilroy-Regular"/>
              <a:sym typeface="Gilroy-Regular"/>
            </a:endParaRPr>
          </a:p>
        </p:txBody>
      </p:sp>
      <p:pic>
        <p:nvPicPr>
          <p:cNvPr id="3075" name="Picture 3" descr="C:\Users\Лиза\Downloads\2024-12-14_00-37-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4463" y="4682643"/>
            <a:ext cx="3385454" cy="2182726"/>
          </a:xfrm>
          <a:prstGeom prst="rect">
            <a:avLst/>
          </a:prstGeom>
          <a:noFill/>
        </p:spPr>
      </p:pic>
      <p:pic>
        <p:nvPicPr>
          <p:cNvPr id="3077" name="Picture 5" descr="C:\Users\Лиза\Downloads\2024-12-14_00-39-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6243" y="4475565"/>
            <a:ext cx="3014241" cy="2382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=""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65387331"/>
              </p:ext>
            </p:extLst>
          </p:nvPr>
        </p:nvGraphicFramePr>
        <p:xfrm>
          <a:off x="73795" y="692501"/>
          <a:ext cx="12118205" cy="605282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3571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80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0175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316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221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60374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Платформа/ приложение </a:t>
                      </a:r>
                      <a:endParaRPr lang="ru-RU"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Назначение </a:t>
                      </a:r>
                      <a:endParaRPr lang="ru-RU"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/>
                      </a:pPr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Плюссы </a:t>
                      </a:r>
                      <a:endParaRPr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/>
                      </a:pPr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Минусы </a:t>
                      </a:r>
                      <a:endParaRPr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/>
                      </a:pPr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Используется ли</a:t>
                      </a:r>
                      <a:r>
                        <a:rPr lang="ru-RU" sz="1400" b="1" baseline="0" dirty="0" smtClean="0">
                          <a:solidFill>
                            <a:srgbClr val="FD493D"/>
                          </a:solidFill>
                        </a:rPr>
                        <a:t> в псковской области </a:t>
                      </a:r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 </a:t>
                      </a:r>
                      <a:endParaRPr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/>
                      </a:pPr>
                      <a:r>
                        <a:rPr lang="ru-RU" sz="1400" b="1" dirty="0" smtClean="0">
                          <a:solidFill>
                            <a:srgbClr val="FD493D"/>
                          </a:solidFill>
                        </a:rPr>
                        <a:t>Ссылка</a:t>
                      </a:r>
                      <a:r>
                        <a:rPr lang="ru-RU" sz="1400" b="1" baseline="0" dirty="0" smtClean="0">
                          <a:solidFill>
                            <a:srgbClr val="FD493D"/>
                          </a:solidFill>
                        </a:rPr>
                        <a:t> </a:t>
                      </a:r>
                      <a:endParaRPr sz="1400" b="1" dirty="0">
                        <a:solidFill>
                          <a:srgbClr val="FD493D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2185"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Авито</a:t>
                      </a:r>
                      <a:endParaRPr lang="ru-RU" sz="10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онлайн-платформы</a:t>
                      </a: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для поиска работы</a:t>
                      </a:r>
                      <a:endParaRPr lang="ru-RU"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Широкая база вакансий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Удобный интерфейс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Разнообразие предложений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Прямой контакт с работодателями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Отзывы и репутация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Отсутствие проверки вакансий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Разнообразие условий Конкуренция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Не всегда актуальные объявления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Нет официальной гарантии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smtClean="0"/>
                        <a:t>Да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https://www.avito.ru/pskov/vakansii?q=</a:t>
                      </a:r>
                      <a:r>
                        <a:rPr lang="ru-RU" sz="1100" dirty="0" smtClean="0"/>
                        <a:t>НЯНЯ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710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HeadHunter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онлайн-платформы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для поиска работы</a:t>
                      </a:r>
                      <a:endParaRPr kumimoji="0" lang="ru-RU" sz="105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cs typeface="+mj-cs"/>
                        <a:sym typeface="Calibri"/>
                      </a:endParaRPr>
                    </a:p>
                    <a:p>
                      <a:pPr lvl="0"/>
                      <a:endParaRPr sz="9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Большая база вакансий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Фильтры поиска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Отзывы о работодателях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Профессиональная репутация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Поддержка соискателей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Конкуренция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Платные услуги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dirty="0" smtClean="0"/>
                        <a:t>Не все вакансии актуальны Не всегда подходят для индивидуальных предложений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smtClean="0"/>
                        <a:t>Да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https://pskov.hh.ru/vacancies/nyanya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218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Nanny.ru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Специализированные сайты и приложения для поиска нянь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Специализированная платформа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Большой выбор вакансий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Возможность связи с работодателем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Отзывы и рейтинги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Конкуренция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 всегда проверенные вакансии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Проблемы с безопасностью Дополнительные комиссии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smtClean="0"/>
                        <a:t>Доступен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https://www.nyany.ru/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218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Baby-sitter.ru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Специализированные сайты и приложения для поиска нянь</a:t>
                      </a:r>
                      <a:endParaRPr lang="ru-RU" sz="1050" dirty="0" smtClean="0"/>
                    </a:p>
                    <a:p>
                      <a:pPr algn="l">
                        <a:defRPr sz="1600"/>
                      </a:pP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Широкий выбор вакансий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Удобный интерфейс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Фильтры поиска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Прямой контакт с работодателями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Отзывы и рейтинги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Конкуренция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Качество предложений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Безопасность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 всегда актуальная информация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Проблемы с оплатой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smtClean="0"/>
                        <a:t>Доступен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http://baby-sitter.ru/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218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Coursera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Онлайн-курсы</a:t>
                      </a: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по уходу за детьми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Доступность знаний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Гибкость обучения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Курсы от экспертов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Разнообразие тем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Получение сертификатов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Взаимодействие с другими учащимися</a:t>
                      </a: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Стоимость 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Недостаток практики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Необходимость самоорганизации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Отсутствие личного взаимодействия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Не все курсы одинаково хороши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050" dirty="0" smtClean="0"/>
                        <a:t>Ограниченные возможности для получения опыта</a:t>
                      </a:r>
                    </a:p>
                    <a:p>
                      <a:pPr algn="l">
                        <a:defRPr sz="1600"/>
                      </a:pP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err="1" smtClean="0"/>
                        <a:t>Доступно,но</a:t>
                      </a:r>
                      <a:r>
                        <a:rPr lang="ru-RU" sz="1100" dirty="0" smtClean="0"/>
                        <a:t>  есть проблемы с доступом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https://www.coursera.org/</a:t>
                      </a:r>
                      <a:endParaRPr lang="ru-RU" sz="1100" dirty="0" smtClean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2185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Udemy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05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Онлайн-курсы</a:t>
                      </a:r>
                      <a:r>
                        <a:rPr lang="ru-RU" sz="105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по уходу за детьми</a:t>
                      </a:r>
                      <a:endParaRPr lang="ru-RU" sz="1050" dirty="0" smtClean="0"/>
                    </a:p>
                    <a:p>
                      <a:pPr algn="l">
                        <a:defRPr sz="1600"/>
                      </a:pPr>
                      <a:endParaRPr sz="105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Разнообразие курсов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Гибкость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Доступная цена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Отзывы и рейтинги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Видеоматериалы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Качество курсов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Отсутствие сертификата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Самостоятельность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Отсутствие обратной связи</a:t>
                      </a:r>
                    </a:p>
                    <a:p>
                      <a:pPr algn="l">
                        <a:defRPr sz="1600"/>
                      </a:pPr>
                      <a:r>
                        <a:rPr lang="ru-RU" sz="11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Наличие дополнительных ресурсов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100" dirty="0" smtClean="0"/>
                        <a:t>Доступен, но  есть проблемы с доступом </a:t>
                      </a:r>
                      <a:endParaRPr sz="11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100" dirty="0" smtClean="0"/>
                        <a:t>https://www.udemy.com/</a:t>
                      </a:r>
                      <a:endParaRPr lang="ru-RU" sz="1100" dirty="0" smtClean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18" name="2D‑линейная диаграмма">
            <a:extLst>
              <a:ext uri="{FF2B5EF4-FFF2-40B4-BE49-F238E27FC236}">
                <a16:creationId xmlns="" xmlns:a16="http://schemas.microsoft.com/office/drawing/2014/main" id="{DCD9AA97-C031-F9F7-F20D-EECE32690A06}"/>
              </a:ext>
            </a:extLst>
          </p:cNvPr>
          <p:cNvGraphicFramePr/>
          <p:nvPr/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=""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878321" y="-15241"/>
            <a:ext cx="5445758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751929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7519298" y="2860397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10577567" y="1011301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800509" y="375508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878321" y="4562803"/>
            <a:ext cx="249935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dirty="0" smtClean="0"/>
              <a:t>Программирование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Тестирование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Исправление недочетов  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885793" y="1379478"/>
            <a:ext cx="218439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dirty="0" smtClean="0"/>
              <a:t>Определение целевой аудитории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анализ конкурентов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формулирование целей 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230247" y="2626738"/>
            <a:ext cx="2961753" cy="1415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sz="1400" dirty="0" smtClean="0"/>
              <a:t>Разработка технического задания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Создание прототипа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Разработка архитектуры приложения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Составление плана </a:t>
            </a:r>
            <a:endParaRPr sz="1400" dirty="0"/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377680" y="4980567"/>
            <a:ext cx="2946399" cy="18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sz="1400" dirty="0" smtClean="0"/>
              <a:t>Подготовка к запуску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Сбор обратной связи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Обновление и улучшение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Техническая поддержка и сопровождение пользователей 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8411211" y="1005232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8293333" y="26013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8333973" y="40696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66859" y="1540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2287" y="35395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11560304" y="15401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275" y="502418"/>
            <a:ext cx="6848045" cy="65094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 smtClean="0">
                <a:solidFill>
                  <a:srgbClr val="8F00FF"/>
                </a:solidFill>
              </a:rPr>
              <a:t>Бизнес-модель приложения для курсов подготовки нянь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D493D"/>
                </a:solidFill>
              </a:rPr>
              <a:t>Описание </a:t>
            </a:r>
            <a:r>
              <a:rPr lang="ru-RU" sz="2000" dirty="0" smtClean="0">
                <a:solidFill>
                  <a:srgbClr val="FD493D"/>
                </a:solidFill>
              </a:rPr>
              <a:t>ценности и прибыли</a:t>
            </a:r>
          </a:p>
          <a:p>
            <a:r>
              <a:rPr lang="ru-RU" sz="1400" dirty="0" err="1" smtClean="0"/>
              <a:t>К</a:t>
            </a:r>
            <a:r>
              <a:rPr lang="ru-RU" sz="1400" dirty="0" err="1" smtClean="0"/>
              <a:t>онтент</a:t>
            </a:r>
            <a:r>
              <a:rPr lang="ru-RU" sz="1400" dirty="0" smtClean="0"/>
              <a:t> включающий: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/>
              <a:t>педагогические навыки,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психологию </a:t>
            </a:r>
            <a:r>
              <a:rPr lang="ru-RU" sz="1400" dirty="0" smtClean="0"/>
              <a:t>воспитания,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первую </a:t>
            </a:r>
            <a:r>
              <a:rPr lang="ru-RU" sz="1400" dirty="0" smtClean="0"/>
              <a:t>помощь </a:t>
            </a:r>
            <a:r>
              <a:rPr lang="ru-RU" sz="1400" dirty="0" smtClean="0"/>
              <a:t>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организацию </a:t>
            </a:r>
            <a:r>
              <a:rPr lang="ru-RU" sz="1400" dirty="0" smtClean="0"/>
              <a:t>досуга.</a:t>
            </a:r>
          </a:p>
          <a:p>
            <a:r>
              <a:rPr lang="ru-RU" sz="1400" dirty="0" smtClean="0"/>
              <a:t> </a:t>
            </a:r>
            <a:r>
              <a:rPr lang="ru-RU" sz="1400" dirty="0" smtClean="0">
                <a:solidFill>
                  <a:srgbClr val="FF2F2D"/>
                </a:solidFill>
              </a:rPr>
              <a:t>Получение прибыли</a:t>
            </a:r>
            <a:r>
              <a:rPr lang="ru-RU" sz="1400" dirty="0" smtClean="0"/>
              <a:t>.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подписку </a:t>
            </a:r>
            <a:r>
              <a:rPr lang="ru-RU" sz="1400" dirty="0" smtClean="0"/>
              <a:t>на </a:t>
            </a:r>
            <a:r>
              <a:rPr lang="ru-RU" sz="1400" dirty="0" smtClean="0"/>
              <a:t>курсы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разовые </a:t>
            </a:r>
            <a:r>
              <a:rPr lang="ru-RU" sz="1400" dirty="0" smtClean="0"/>
              <a:t>платежи за отдельные курсы и корпоративные пакеты для образовательных учреждений.</a:t>
            </a:r>
          </a:p>
          <a:p>
            <a:r>
              <a:rPr lang="ru-RU" sz="1400" dirty="0" smtClean="0"/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D493D"/>
                </a:solidFill>
              </a:rPr>
              <a:t>Отношения с потребителями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 Персонализированный подход.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Взаимодействие </a:t>
            </a:r>
            <a:r>
              <a:rPr lang="ru-RU" sz="1400" dirty="0" smtClean="0"/>
              <a:t>с пользователями через опросы и обратную связь для адаптации курсов под потребности целевой аудитории.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Поддержка и </a:t>
            </a:r>
            <a:r>
              <a:rPr lang="ru-RU" sz="1400" dirty="0" err="1" smtClean="0"/>
              <a:t>комьюнити</a:t>
            </a:r>
            <a:r>
              <a:rPr lang="ru-RU" sz="1400" dirty="0" smtClean="0"/>
              <a:t>.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Создание </a:t>
            </a:r>
            <a:r>
              <a:rPr lang="ru-RU" sz="1400" dirty="0" smtClean="0"/>
              <a:t>форумов и групп для участников курсов, где они могут обмениваться опытом и получать поддержку. </a:t>
            </a:r>
          </a:p>
          <a:p>
            <a:r>
              <a:rPr lang="ru-RU" sz="2000" dirty="0" smtClean="0"/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D493D"/>
                </a:solidFill>
              </a:rPr>
              <a:t>Отношения с поставщиками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 Сотрудничество с экспертами</a:t>
            </a:r>
            <a:r>
              <a:rPr lang="ru-RU" sz="1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/>
              <a:t>Привлечение профессионалов и педагогов для разработки курсов и материалов. 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Партнерства с учебными заведениями.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Установление </a:t>
            </a:r>
            <a:r>
              <a:rPr lang="ru-RU" sz="1400" dirty="0" smtClean="0"/>
              <a:t>связей с колледжами и университетами для создания совместных программ.</a:t>
            </a:r>
          </a:p>
          <a:p>
            <a:r>
              <a:rPr lang="ru-RU" sz="900" dirty="0" smtClean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трелка углом 42"/>
          <p:cNvSpPr/>
          <p:nvPr/>
        </p:nvSpPr>
        <p:spPr>
          <a:xfrm rot="10800000" flipH="1">
            <a:off x="194140" y="3382385"/>
            <a:ext cx="345442" cy="369328"/>
          </a:xfrm>
          <a:prstGeom prst="bentArrow">
            <a:avLst>
              <a:gd name="adj1" fmla="val 25000"/>
              <a:gd name="adj2" fmla="val 16747"/>
              <a:gd name="adj3" fmla="val 25000"/>
              <a:gd name="adj4" fmla="val 43750"/>
            </a:avLst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Прямоугольник 1">
            <a:extLst>
              <a:ext uri="{FF2B5EF4-FFF2-40B4-BE49-F238E27FC236}">
                <a16:creationId xmlns=""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878321" y="-15241"/>
            <a:ext cx="5445758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751929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7519298" y="2860397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=""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10577567" y="1011301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800509" y="375508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878321" y="4562803"/>
            <a:ext cx="249935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dirty="0" smtClean="0"/>
              <a:t>Программирование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Тестирование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Исправление недочетов  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885793" y="1379478"/>
            <a:ext cx="218439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dirty="0" smtClean="0"/>
              <a:t>Определение целевой аудитории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анализ конкурентов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формулирование целей 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230247" y="2626738"/>
            <a:ext cx="2961753" cy="1415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sz="1400" dirty="0" smtClean="0"/>
              <a:t>Разработка технического задания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Создание прототипа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Разработка архитектуры приложения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Составление плана </a:t>
            </a:r>
            <a:endParaRPr sz="1400" dirty="0"/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377680" y="4980567"/>
            <a:ext cx="2946399" cy="18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lang="ru-RU" sz="1400" dirty="0" smtClean="0"/>
              <a:t>Подготовка к запуску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Сбор обратной связи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Обновление и улучшение приложения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Техническая поддержка и сопровождение пользователей 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=""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8411211" y="1005232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=""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8293333" y="26013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=""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8333973" y="40696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66859" y="1540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2287" y="35395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11560304" y="15401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=""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=""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7748" y="1005232"/>
            <a:ext cx="6848045" cy="5324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000" dirty="0" smtClean="0">
              <a:solidFill>
                <a:srgbClr val="8F00FF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D493D"/>
                </a:solidFill>
              </a:rPr>
              <a:t>Привлечение ресурсов</a:t>
            </a:r>
          </a:p>
          <a:p>
            <a:r>
              <a:rPr lang="ru-RU" sz="1400" dirty="0" smtClean="0"/>
              <a:t> </a:t>
            </a:r>
            <a:endParaRPr lang="ru-RU" sz="1400" dirty="0" smtClean="0"/>
          </a:p>
          <a:p>
            <a:endParaRPr lang="ru-RU" sz="2000" dirty="0" smtClean="0">
              <a:solidFill>
                <a:srgbClr val="FD493D"/>
              </a:solidFill>
            </a:endParaRPr>
          </a:p>
          <a:p>
            <a:endParaRPr lang="ru-RU" sz="2000" dirty="0" smtClean="0">
              <a:solidFill>
                <a:srgbClr val="FD493D"/>
              </a:solidFill>
            </a:endParaRPr>
          </a:p>
          <a:p>
            <a:r>
              <a:rPr lang="ru-RU" sz="2000" dirty="0" smtClean="0">
                <a:solidFill>
                  <a:srgbClr val="FD493D"/>
                </a:solidFill>
              </a:rPr>
              <a:t>Каналы </a:t>
            </a:r>
            <a:r>
              <a:rPr lang="ru-RU" sz="2000" dirty="0" smtClean="0">
                <a:solidFill>
                  <a:srgbClr val="FD493D"/>
                </a:solidFill>
              </a:rPr>
              <a:t>продвижения</a:t>
            </a:r>
          </a:p>
          <a:p>
            <a:r>
              <a:rPr lang="ru-RU" sz="1400" dirty="0" smtClean="0"/>
              <a:t> </a:t>
            </a:r>
            <a:r>
              <a:rPr lang="ru-RU" sz="1400" dirty="0" smtClean="0"/>
              <a:t>         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  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  Цифровой </a:t>
            </a:r>
            <a:r>
              <a:rPr lang="ru-RU" sz="1400" dirty="0" smtClean="0"/>
              <a:t>маркетинг. </a:t>
            </a:r>
          </a:p>
          <a:p>
            <a:r>
              <a:rPr lang="ru-RU" sz="1400" dirty="0" smtClean="0"/>
              <a:t> </a:t>
            </a:r>
            <a:r>
              <a:rPr lang="ru-RU" sz="1400" dirty="0" smtClean="0"/>
              <a:t>          SEO </a:t>
            </a:r>
            <a:r>
              <a:rPr lang="ru-RU" sz="1400" dirty="0" smtClean="0"/>
              <a:t>и </a:t>
            </a:r>
            <a:r>
              <a:rPr lang="ru-RU" sz="1400" dirty="0" err="1" smtClean="0"/>
              <a:t>контент-маркетинг</a:t>
            </a:r>
            <a:r>
              <a:rPr lang="ru-RU" sz="1400" dirty="0" smtClean="0"/>
              <a:t>. </a:t>
            </a:r>
          </a:p>
          <a:p>
            <a:r>
              <a:rPr lang="ru-RU" sz="1400" dirty="0" smtClean="0"/>
              <a:t> </a:t>
            </a:r>
            <a:r>
              <a:rPr lang="ru-RU" sz="1400" dirty="0" smtClean="0"/>
              <a:t>          Партнерский маркетинг</a:t>
            </a:r>
            <a:endParaRPr lang="ru-RU" sz="1400" dirty="0" smtClean="0"/>
          </a:p>
          <a:p>
            <a:r>
              <a:rPr lang="ru-RU" sz="1400" dirty="0" smtClean="0"/>
              <a:t> </a:t>
            </a:r>
            <a:endParaRPr lang="ru-RU" sz="2000" dirty="0" smtClean="0">
              <a:solidFill>
                <a:srgbClr val="FD493D"/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ru-RU" sz="2000" dirty="0" smtClean="0">
              <a:solidFill>
                <a:srgbClr val="FD493D"/>
              </a:solidFill>
            </a:endParaRPr>
          </a:p>
          <a:p>
            <a:pPr lvl="0"/>
            <a:r>
              <a:rPr lang="ru-RU" sz="2000" dirty="0" smtClean="0">
                <a:solidFill>
                  <a:srgbClr val="FD493D"/>
                </a:solidFill>
              </a:rPr>
              <a:t>Сбыта </a:t>
            </a:r>
            <a:r>
              <a:rPr lang="ru-RU" sz="2000" dirty="0" smtClean="0">
                <a:solidFill>
                  <a:srgbClr val="FD493D"/>
                </a:solidFill>
              </a:rPr>
              <a:t>продукта</a:t>
            </a:r>
          </a:p>
          <a:p>
            <a:r>
              <a:rPr lang="ru-RU" sz="1400" dirty="0" smtClean="0"/>
              <a:t>Платформа приложения.</a:t>
            </a:r>
          </a:p>
          <a:p>
            <a:r>
              <a:rPr lang="ru-RU" sz="1400" dirty="0" smtClean="0"/>
              <a:t>- Разработка мобильного приложения и </a:t>
            </a:r>
            <a:r>
              <a:rPr lang="ru-RU" sz="1400" dirty="0" err="1" smtClean="0"/>
              <a:t>веб-платформы</a:t>
            </a:r>
            <a:r>
              <a:rPr lang="ru-RU" sz="1400" dirty="0" smtClean="0"/>
              <a:t>, где пользователи могут регистрироваться, проходить курсы, отслеживать свой прогресс и взаимодействовать.</a:t>
            </a:r>
          </a:p>
          <a:p>
            <a:r>
              <a:rPr lang="ru-RU" sz="1400" dirty="0" smtClean="0"/>
              <a:t>-Расширение </a:t>
            </a:r>
            <a:r>
              <a:rPr lang="ru-RU" sz="1400" dirty="0" smtClean="0"/>
              <a:t>функционала. </a:t>
            </a:r>
          </a:p>
          <a:p>
            <a:r>
              <a:rPr lang="ru-RU" sz="1400" dirty="0" smtClean="0"/>
              <a:t>-Введение дополнительных услуг, таких как поиск работы для нянь, размещение резюме и отзывы родителей о кандидатах.</a:t>
            </a:r>
          </a:p>
          <a:p>
            <a:r>
              <a:rPr lang="ru-RU" sz="1400" dirty="0" smtClean="0"/>
              <a:t> </a:t>
            </a:r>
          </a:p>
        </p:txBody>
      </p:sp>
      <p:cxnSp>
        <p:nvCxnSpPr>
          <p:cNvPr id="34" name="Прямая со стрелкой 33"/>
          <p:cNvCxnSpPr/>
          <p:nvPr/>
        </p:nvCxnSpPr>
        <p:spPr>
          <a:xfrm flipV="1">
            <a:off x="2785769" y="1011301"/>
            <a:ext cx="1230646" cy="36817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Прямая со стрелкой 34"/>
          <p:cNvCxnSpPr/>
          <p:nvPr/>
        </p:nvCxnSpPr>
        <p:spPr>
          <a:xfrm>
            <a:off x="2936240" y="1451419"/>
            <a:ext cx="772161" cy="21577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8" name="Овал 37"/>
          <p:cNvSpPr/>
          <p:nvPr/>
        </p:nvSpPr>
        <p:spPr>
          <a:xfrm>
            <a:off x="4016415" y="745559"/>
            <a:ext cx="2184400" cy="519345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 smtClean="0"/>
              <a:t>Инвестиции.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094300" y="1644081"/>
            <a:ext cx="3169920" cy="519345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 smtClean="0"/>
              <a:t>Гранты и субсидии.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Стрелка углом 40"/>
          <p:cNvSpPr/>
          <p:nvPr/>
        </p:nvSpPr>
        <p:spPr>
          <a:xfrm rot="10800000" flipH="1">
            <a:off x="194139" y="3138090"/>
            <a:ext cx="345443" cy="369328"/>
          </a:xfrm>
          <a:prstGeom prst="bentArrow">
            <a:avLst>
              <a:gd name="adj1" fmla="val 25000"/>
              <a:gd name="adj2" fmla="val 16747"/>
              <a:gd name="adj3" fmla="val 25000"/>
              <a:gd name="adj4" fmla="val 43750"/>
            </a:avLst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Стрелка углом 41"/>
          <p:cNvSpPr/>
          <p:nvPr/>
        </p:nvSpPr>
        <p:spPr>
          <a:xfrm rot="10800000" flipH="1">
            <a:off x="194140" y="2851983"/>
            <a:ext cx="345442" cy="369328"/>
          </a:xfrm>
          <a:prstGeom prst="bentArrow">
            <a:avLst>
              <a:gd name="adj1" fmla="val 25000"/>
              <a:gd name="adj2" fmla="val 16747"/>
              <a:gd name="adj3" fmla="val 25000"/>
              <a:gd name="adj4" fmla="val 43750"/>
            </a:avLst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73166" y="789578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err="1" smtClean="0"/>
              <a:t>student</a:t>
            </a:r>
            <a:r>
              <a:rPr lang="ru-RU" sz="3600" dirty="0" smtClean="0"/>
              <a:t> </a:t>
            </a:r>
            <a:r>
              <a:rPr lang="ru-RU" sz="3600" dirty="0" err="1" smtClean="0"/>
              <a:t>bebisitor</a:t>
            </a:r>
            <a:endParaRPr lang="ru-RU" sz="2000" dirty="0" smtClean="0"/>
          </a:p>
          <a:p>
            <a:pPr algn="l"/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36583" y="1857676"/>
            <a:ext cx="2917057" cy="187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400" dirty="0" smtClean="0"/>
              <a:t>Григорьева Вероника Андреевна</a:t>
            </a:r>
          </a:p>
          <a:p>
            <a:r>
              <a:rPr lang="ru-RU" sz="1400" dirty="0" smtClean="0"/>
              <a:t>Разработка проекта.</a:t>
            </a:r>
          </a:p>
          <a:p>
            <a:r>
              <a:rPr lang="ru-RU" sz="1400" dirty="0" smtClean="0"/>
              <a:t>Ведение документов</a:t>
            </a:r>
          </a:p>
          <a:p>
            <a:r>
              <a:rPr lang="ru-RU" sz="1400" dirty="0" smtClean="0"/>
              <a:t> U1919882</a:t>
            </a:r>
          </a:p>
          <a:p>
            <a:r>
              <a:rPr lang="ru-RU" sz="1400" dirty="0" smtClean="0"/>
              <a:t>ID 6362816</a:t>
            </a:r>
          </a:p>
          <a:p>
            <a:r>
              <a:rPr lang="ru-RU" sz="1400" dirty="0" smtClean="0"/>
              <a:t>+79532432609</a:t>
            </a:r>
          </a:p>
          <a:p>
            <a:r>
              <a:rPr lang="en-US" sz="1400" dirty="0" smtClean="0"/>
              <a:t>gerv.nik@gmail.com</a:t>
            </a:r>
            <a:endParaRPr lang="ru-RU" sz="1400" dirty="0" smtClean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8606" y="1989903"/>
            <a:ext cx="3120402" cy="187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1400" dirty="0" smtClean="0"/>
              <a:t>Ковалева Елизавета Владимировна</a:t>
            </a:r>
          </a:p>
          <a:p>
            <a:r>
              <a:rPr lang="ru-RU" sz="1400" dirty="0" smtClean="0"/>
              <a:t>Разработка проекта.</a:t>
            </a:r>
          </a:p>
          <a:p>
            <a:r>
              <a:rPr lang="ru-RU" sz="1400" dirty="0" smtClean="0"/>
              <a:t>Руководитель проекта</a:t>
            </a:r>
          </a:p>
          <a:p>
            <a:r>
              <a:rPr lang="ru-RU" sz="1400" dirty="0" smtClean="0"/>
              <a:t>U1885548</a:t>
            </a:r>
          </a:p>
          <a:p>
            <a:r>
              <a:rPr lang="ru-RU" sz="1400" dirty="0" smtClean="0"/>
              <a:t>ID 5023384</a:t>
            </a:r>
          </a:p>
          <a:p>
            <a:r>
              <a:rPr lang="ru-RU" sz="1400" dirty="0" smtClean="0"/>
              <a:t>+</a:t>
            </a:r>
            <a:r>
              <a:rPr lang="ru-RU" sz="1400" dirty="0" smtClean="0"/>
              <a:t>79319052091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liza5kovaleva@yandex.ru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82836" y="4109987"/>
            <a:ext cx="3816105" cy="187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sz="1400" dirty="0" smtClean="0"/>
              <a:t>Кононова Дарья Андреевна</a:t>
            </a:r>
          </a:p>
          <a:p>
            <a:r>
              <a:rPr lang="ru-RU" sz="1400" dirty="0" smtClean="0"/>
              <a:t> Идейный вдохновитель разработка проекта</a:t>
            </a:r>
          </a:p>
          <a:p>
            <a:r>
              <a:rPr lang="ru-RU" sz="1400" dirty="0" smtClean="0"/>
              <a:t>Организатор </a:t>
            </a:r>
          </a:p>
          <a:p>
            <a:r>
              <a:rPr lang="ru-RU" sz="1400" dirty="0" smtClean="0"/>
              <a:t> U1919873</a:t>
            </a:r>
          </a:p>
          <a:p>
            <a:r>
              <a:rPr lang="ru-RU" sz="1400" dirty="0" smtClean="0"/>
              <a:t>ID 6385524</a:t>
            </a:r>
          </a:p>
          <a:p>
            <a:r>
              <a:rPr lang="ru-RU" sz="1400" dirty="0" smtClean="0"/>
              <a:t>+79960900499</a:t>
            </a:r>
          </a:p>
          <a:p>
            <a:r>
              <a:rPr lang="ru-RU" sz="1400" dirty="0" smtClean="0"/>
              <a:t>kononovadara06@gmail.com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=""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=""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=""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=""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=""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=""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=""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=""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=""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=""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=""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=""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=""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=""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=""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=""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=""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=""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=""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=""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931 905 20 91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E</a:t>
            </a:r>
            <a:r>
              <a:rPr dirty="0" smtClean="0"/>
              <a:t>mail</a:t>
            </a:r>
            <a:r>
              <a:rPr lang="ru-RU" dirty="0" smtClean="0"/>
              <a:t>: </a:t>
            </a:r>
            <a:r>
              <a:rPr lang="en-US" dirty="0" smtClean="0"/>
              <a:t>liza5kovaleva@yandex.ru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3624</TotalTime>
  <Words>656</Words>
  <Application>Microsoft Office PowerPoint</Application>
  <PresentationFormat>Произвольный</PresentationFormat>
  <Paragraphs>276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Лиза</cp:lastModifiedBy>
  <cp:revision>77</cp:revision>
  <dcterms:modified xsi:type="dcterms:W3CDTF">2024-12-13T21:40:37Z</dcterms:modified>
</cp:coreProperties>
</file>