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70" r:id="rId2"/>
    <p:sldId id="268" r:id="rId3"/>
    <p:sldId id="269" r:id="rId4"/>
    <p:sldId id="262" r:id="rId5"/>
    <p:sldId id="267" r:id="rId6"/>
    <p:sldId id="266" r:id="rId7"/>
    <p:sldId id="265" r:id="rId8"/>
    <p:sldId id="271" r:id="rId9"/>
    <p:sldId id="27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3D"/>
    <a:srgbClr val="F25100"/>
    <a:srgbClr val="CC3300"/>
    <a:srgbClr val="FF3300"/>
    <a:srgbClr val="3F1800"/>
    <a:srgbClr val="EFBD5E"/>
    <a:srgbClr val="293DAD"/>
    <a:srgbClr val="6B6768"/>
    <a:srgbClr val="4964E0"/>
    <a:srgbClr val="0A1A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2" autoAdjust="0"/>
    <p:restoredTop sz="95506" autoAdjust="0"/>
  </p:normalViewPr>
  <p:slideViewPr>
    <p:cSldViewPr snapToGrid="0">
      <p:cViewPr>
        <p:scale>
          <a:sx n="69" d="100"/>
          <a:sy n="69" d="100"/>
        </p:scale>
        <p:origin x="-61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80735931225099"/>
          <c:y val="0.10843315921595229"/>
          <c:w val="0.76449186161940264"/>
          <c:h val="0.820160477738744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Регулярно проводят время на улице</c:v>
                </c:pt>
                <c:pt idx="1">
                  <c:v>Предпочитают оставаться в помещении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503798091189282E-2"/>
          <c:y val="6.6940046415588025E-2"/>
          <c:w val="0.52066192462317007"/>
          <c:h val="0.8912249699684073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CC3300"/>
              </a:solidFill>
            </c:spPr>
          </c:dPt>
          <c:dPt>
            <c:idx val="1"/>
            <c:bubble3D val="0"/>
            <c:spPr>
              <a:solidFill>
                <a:srgbClr val="FF3300"/>
              </a:solidFill>
            </c:spPr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rgbClr val="FF7E3D"/>
              </a:solidFill>
            </c:spPr>
          </c:dPt>
          <c:dPt>
            <c:idx val="4"/>
            <c:bubble3D val="0"/>
            <c:spPr>
              <a:solidFill>
                <a:srgbClr val="F25100"/>
              </a:solidFill>
            </c:spPr>
          </c:dPt>
          <c:dLbls>
            <c:dLbl>
              <c:idx val="0"/>
              <c:layout>
                <c:manualLayout>
                  <c:x val="-2.3472672297786032E-2"/>
                  <c:y val="0.11533569750956121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latin typeface="+mn-lt"/>
                      </a:defRPr>
                    </a:pPr>
                    <a:r>
                      <a:rPr lang="en-US" sz="2000" b="1" dirty="0">
                        <a:solidFill>
                          <a:schemeClr val="tx1"/>
                        </a:solidFill>
                        <a:latin typeface="+mn-lt"/>
                      </a:rPr>
                      <a:t>5%</a:t>
                    </a:r>
                    <a:endParaRPr lang="en-US" sz="14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0905279353901538"/>
                  <c:y val="0.13030207310816655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latin typeface="+mn-lt"/>
                      </a:defRPr>
                    </a:pPr>
                    <a:r>
                      <a:rPr lang="en-US" sz="2000" b="1" dirty="0">
                        <a:solidFill>
                          <a:schemeClr val="tx1"/>
                        </a:solidFill>
                        <a:latin typeface="+mn-lt"/>
                      </a:rPr>
                      <a:t>17%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140957021430853"/>
                  <c:y val="-0.13376570807879914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latin typeface="+mn-lt"/>
                      </a:defRPr>
                    </a:pPr>
                    <a:r>
                      <a:rPr lang="en-US" sz="2000" b="1" dirty="0">
                        <a:solidFill>
                          <a:schemeClr val="tx1"/>
                        </a:solidFill>
                        <a:latin typeface="+mn-lt"/>
                      </a:rPr>
                      <a:t>23%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8050114548718377E-2"/>
                  <c:y val="-0.15097118274531379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latin typeface="+mn-lt"/>
                      </a:defRPr>
                    </a:pPr>
                    <a:r>
                      <a:rPr lang="en-US" sz="2000" b="1" dirty="0">
                        <a:solidFill>
                          <a:schemeClr val="tx1"/>
                        </a:solidFill>
                        <a:latin typeface="+mn-lt"/>
                      </a:rPr>
                      <a:t>14%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1784813850140149"/>
                  <c:y val="5.942390969168386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latin typeface="+mn-lt"/>
                      </a:defRPr>
                    </a:pPr>
                    <a:r>
                      <a:rPr lang="en-US" sz="2000" b="1" dirty="0">
                        <a:solidFill>
                          <a:schemeClr val="tx1"/>
                        </a:solidFill>
                        <a:latin typeface="+mn-lt"/>
                      </a:rPr>
                      <a:t>41%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+mn-lt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Зима</c:v>
                </c:pt>
                <c:pt idx="1">
                  <c:v>Весна</c:v>
                </c:pt>
                <c:pt idx="2">
                  <c:v>Лето</c:v>
                </c:pt>
                <c:pt idx="3">
                  <c:v>Осень</c:v>
                </c:pt>
                <c:pt idx="4">
                  <c:v>Любое время года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0.05</c:v>
                </c:pt>
                <c:pt idx="1">
                  <c:v>0.17</c:v>
                </c:pt>
                <c:pt idx="2">
                  <c:v>0.23</c:v>
                </c:pt>
                <c:pt idx="3">
                  <c:v>0.14000000000000001</c:v>
                </c:pt>
                <c:pt idx="4">
                  <c:v>0.41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>
                <a:latin typeface="+mn-lt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>
                <a:latin typeface="+mn-lt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>
                <a:latin typeface="+mn-lt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000">
                <a:latin typeface="+mn-lt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2000">
                <a:latin typeface="+mn-lt"/>
              </a:defRPr>
            </a:pPr>
            <a:endParaRPr lang="ru-RU"/>
          </a:p>
        </c:txPr>
      </c:legendEntry>
      <c:layout>
        <c:manualLayout>
          <c:xMode val="edge"/>
          <c:yMode val="edge"/>
          <c:x val="0.51395719267725337"/>
          <c:y val="8.6506414497166284E-2"/>
          <c:w val="0.48216268121618133"/>
          <c:h val="0.83200350599559758"/>
        </c:manualLayout>
      </c:layout>
      <c:overlay val="0"/>
      <c:txPr>
        <a:bodyPr/>
        <a:lstStyle/>
        <a:p>
          <a:pPr>
            <a:defRPr sz="1400"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>
          <a:solidFill>
            <a:schemeClr val="tx1"/>
          </a:solidFill>
          <a:latin typeface="Montserrat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4597B-B9D5-4FA0-82C4-CEB7458DF098}" type="datetimeFigureOut">
              <a:rPr lang="ru-RU" smtClean="0"/>
              <a:t>21.06.2025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D8739-B52C-49BD-81C3-2311535D9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11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D8739-B52C-49BD-81C3-2311535D983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23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7303-90BF-47BE-9830-C6B91515BD2F}" type="datetime1">
              <a:rPr lang="ru-RU" smtClean="0"/>
              <a:t>21.06.2025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112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9FA27-2C42-4AE8-8625-844F828FF109}" type="datetime1">
              <a:rPr lang="ru-RU" smtClean="0"/>
              <a:t>21.06.2025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6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39FB0-4F3D-43CC-86A4-5A32781D7460}" type="datetime1">
              <a:rPr lang="ru-RU" smtClean="0"/>
              <a:t>21.06.2025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18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9A0D-CCC7-4ADD-AA17-BAF52506722F}" type="datetime1">
              <a:rPr lang="ru-RU" smtClean="0"/>
              <a:t>21.06.2025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34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ED1E-F4AB-4358-9935-D4A522929458}" type="datetime1">
              <a:rPr lang="ru-RU" smtClean="0"/>
              <a:t>21.06.2025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12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2AC9-5C9A-4972-A90C-4F94FA8F30DF}" type="datetime1">
              <a:rPr lang="ru-RU" smtClean="0"/>
              <a:t>21.06.2025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02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ACA0-8227-4F5F-BFED-F3E44D65B9A0}" type="datetime1">
              <a:rPr lang="ru-RU" smtClean="0"/>
              <a:t>21.06.2025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101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1528-09E6-49FD-9299-33363C7BFBB2}" type="datetime1">
              <a:rPr lang="ru-RU" smtClean="0"/>
              <a:t>21.06.2025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00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4E76B-B8E1-4FD5-B3D4-DB33D9033021}" type="datetime1">
              <a:rPr lang="ru-RU" smtClean="0"/>
              <a:t>21.06.2025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18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5AFE-ABDB-48C9-98A8-262750419AFA}" type="datetime1">
              <a:rPr lang="ru-RU" smtClean="0"/>
              <a:t>21.06.2025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2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AD8B-C5F2-492D-BCA3-414DA9D5842A}" type="datetime1">
              <a:rPr lang="ru-RU" smtClean="0"/>
              <a:t>21.06.2025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2E181-237F-47DA-B387-28BF16821177}" type="datetime1">
              <a:rPr lang="ru-RU" smtClean="0"/>
              <a:t>21.06.2025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ED8A7-A0A3-4F99-80EA-F6CBA68BB2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52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5520" y="3909053"/>
            <a:ext cx="8534400" cy="1752600"/>
          </a:xfrm>
        </p:spPr>
        <p:txBody>
          <a:bodyPr>
            <a:normAutofit/>
          </a:bodyPr>
          <a:lstStyle/>
          <a:p>
            <a:r>
              <a:rPr lang="ru-RU" dirty="0"/>
              <a:t>Тверской государственный университет</a:t>
            </a:r>
          </a:p>
          <a:p>
            <a:r>
              <a:rPr lang="ru-RU" dirty="0"/>
              <a:t>Физико-технический факультет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975276" y="6117299"/>
            <a:ext cx="8534400" cy="1752600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700" dirty="0">
                <a:solidFill>
                  <a:schemeClr val="tx1"/>
                </a:solidFill>
              </a:rPr>
              <a:t>Инициативная разработка</a:t>
            </a:r>
            <a:endParaRPr lang="ru-RU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75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789752" y="6365557"/>
            <a:ext cx="36323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2</a:t>
            </a:r>
          </a:p>
        </p:txBody>
      </p:sp>
      <p:pic>
        <p:nvPicPr>
          <p:cNvPr id="1029" name="Picture 5" descr="C:\Users\Соня\Desktop\инновтика проект\лавочка для слайд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722" y="2795164"/>
            <a:ext cx="5510835" cy="356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623455" y="221791"/>
            <a:ext cx="10986654" cy="2573373"/>
            <a:chOff x="602811" y="980622"/>
            <a:chExt cx="5201920" cy="1392084"/>
          </a:xfrm>
          <a:effectLst/>
        </p:grpSpPr>
        <p:sp>
          <p:nvSpPr>
            <p:cNvPr id="8" name="Прямоугольник 7"/>
            <p:cNvSpPr/>
            <p:nvPr/>
          </p:nvSpPr>
          <p:spPr>
            <a:xfrm>
              <a:off x="602811" y="980622"/>
              <a:ext cx="5201920" cy="13920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02811" y="980622"/>
              <a:ext cx="110490" cy="1392084"/>
            </a:xfrm>
            <a:prstGeom prst="rect">
              <a:avLst/>
            </a:prstGeom>
            <a:solidFill>
              <a:srgbClr val="FF7E3D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233054" y="354315"/>
            <a:ext cx="102800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/>
              <a:t>В Твери, как и во многих российских городах, зимой снижается активность </a:t>
            </a:r>
            <a:endParaRPr lang="ru-RU" sz="2400" dirty="0" smtClean="0"/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в </a:t>
            </a:r>
            <a:r>
              <a:rPr lang="ru-RU" sz="2400" dirty="0"/>
              <a:t>общественных пространствах из-за холода. </a:t>
            </a:r>
            <a:endParaRPr lang="ru-RU" sz="2400" dirty="0" smtClean="0"/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Это </a:t>
            </a:r>
            <a:r>
              <a:rPr lang="ru-RU" sz="2400" dirty="0"/>
              <a:t>приводит к социальной изоляции, ухудшению здоровья горожан </a:t>
            </a:r>
            <a:endParaRPr lang="ru-RU" sz="2400" dirty="0" smtClean="0"/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и </a:t>
            </a:r>
            <a:r>
              <a:rPr lang="ru-RU" sz="2400" dirty="0"/>
              <a:t>снижению </a:t>
            </a:r>
            <a:r>
              <a:rPr lang="ru-RU" sz="2400" dirty="0" smtClean="0"/>
              <a:t>туристической </a:t>
            </a:r>
            <a:r>
              <a:rPr lang="ru-RU" sz="2400" dirty="0"/>
              <a:t>привлекательности города.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" y="6011472"/>
            <a:ext cx="12181719" cy="856527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01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58683877"/>
              </p:ext>
            </p:extLst>
          </p:nvPr>
        </p:nvGraphicFramePr>
        <p:xfrm>
          <a:off x="6394588" y="1059264"/>
          <a:ext cx="5309844" cy="4080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" y="6011472"/>
            <a:ext cx="12181719" cy="856527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26831" y="198268"/>
            <a:ext cx="11277601" cy="523220"/>
          </a:xfrm>
          <a:prstGeom prst="rect">
            <a:avLst/>
          </a:prstGeom>
          <a:noFill/>
          <a:ln w="12700">
            <a:solidFill>
              <a:srgbClr val="F251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Исследование </a:t>
            </a:r>
            <a:r>
              <a:rPr lang="en-US" sz="2800" b="1" dirty="0" err="1" smtClean="0"/>
              <a:t>Rambler&amp;Co</a:t>
            </a:r>
            <a:r>
              <a:rPr lang="ru-RU" sz="2800" b="1" dirty="0"/>
              <a:t> </a:t>
            </a:r>
            <a:r>
              <a:rPr lang="ru-RU" sz="2800" b="1" dirty="0" smtClean="0"/>
              <a:t>и </a:t>
            </a:r>
            <a:r>
              <a:rPr lang="ru-RU" sz="2800" b="1" dirty="0" err="1" smtClean="0"/>
              <a:t>СберСтрахование</a:t>
            </a:r>
            <a:r>
              <a:rPr lang="ru-RU" sz="2800" b="1" dirty="0" smtClean="0"/>
              <a:t> 2022 (12 648 россиян)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88394" y="2190731"/>
            <a:ext cx="13721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CC3300"/>
                </a:solidFill>
              </a:rPr>
              <a:t>60</a:t>
            </a:r>
            <a:r>
              <a:rPr lang="en-US" sz="3000" b="1" dirty="0" smtClean="0">
                <a:solidFill>
                  <a:srgbClr val="CC3300"/>
                </a:solidFill>
              </a:rPr>
              <a:t>%</a:t>
            </a:r>
            <a:endParaRPr lang="ru-RU" sz="3000" b="1" dirty="0" smtClean="0">
              <a:solidFill>
                <a:srgbClr val="CC33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78235" y="823263"/>
            <a:ext cx="5526198" cy="553998"/>
          </a:xfrm>
          <a:prstGeom prst="rect">
            <a:avLst/>
          </a:prstGeom>
          <a:noFill/>
          <a:ln>
            <a:solidFill>
              <a:srgbClr val="FF7E3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Процент Россиян, регулярно проводящих время на свежем воздухе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11920715"/>
              </p:ext>
            </p:extLst>
          </p:nvPr>
        </p:nvGraphicFramePr>
        <p:xfrm>
          <a:off x="145622" y="1246458"/>
          <a:ext cx="6546123" cy="382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426831" y="823263"/>
            <a:ext cx="5225997" cy="553998"/>
          </a:xfrm>
          <a:prstGeom prst="rect">
            <a:avLst/>
          </a:prstGeom>
          <a:noFill/>
          <a:ln>
            <a:solidFill>
              <a:srgbClr val="FF7E3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Любимое время года </a:t>
            </a:r>
          </a:p>
          <a:p>
            <a:pPr algn="ctr"/>
            <a:r>
              <a:rPr lang="ru-RU" sz="1500" dirty="0" smtClean="0"/>
              <a:t>для провождения времени на улице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394" y="2744729"/>
            <a:ext cx="1396193" cy="139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6830" y="5101261"/>
            <a:ext cx="11277603" cy="1255265"/>
          </a:xfrm>
          <a:prstGeom prst="rect">
            <a:avLst/>
          </a:prstGeom>
          <a:noFill/>
          <a:ln>
            <a:solidFill>
              <a:srgbClr val="FF7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В холодное время года активность падает, </a:t>
            </a:r>
            <a:r>
              <a:rPr lang="ru-RU" sz="2400" dirty="0" smtClean="0">
                <a:solidFill>
                  <a:schemeClr val="tx1"/>
                </a:solidFill>
              </a:rPr>
              <a:t>а </a:t>
            </a:r>
            <a:r>
              <a:rPr lang="ru-RU" sz="2400" dirty="0">
                <a:solidFill>
                  <a:schemeClr val="tx1"/>
                </a:solidFill>
              </a:rPr>
              <a:t>потребность </a:t>
            </a:r>
            <a:r>
              <a:rPr lang="ru-RU" sz="2400" dirty="0" err="1" smtClean="0">
                <a:solidFill>
                  <a:schemeClr val="tx1"/>
                </a:solidFill>
              </a:rPr>
              <a:t>остается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ru-RU" sz="2400" dirty="0" smtClean="0">
                <a:solidFill>
                  <a:schemeClr val="tx1"/>
                </a:solidFill>
              </a:rPr>
              <a:t>юди </a:t>
            </a:r>
            <a:r>
              <a:rPr lang="ru-RU" sz="2400" dirty="0">
                <a:solidFill>
                  <a:schemeClr val="tx1"/>
                </a:solidFill>
              </a:rPr>
              <a:t>хотят быть активными круглый </a:t>
            </a:r>
            <a:r>
              <a:rPr lang="ru-RU" sz="2400" dirty="0" smtClean="0">
                <a:solidFill>
                  <a:schemeClr val="tx1"/>
                </a:solidFill>
              </a:rPr>
              <a:t>год.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“Тёплое место” решает проблему сезонности.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26831" y="200017"/>
            <a:ext cx="110490" cy="521471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26831" y="5101261"/>
            <a:ext cx="110490" cy="1269120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34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" y="6011472"/>
            <a:ext cx="12181719" cy="856527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789684" y="427632"/>
            <a:ext cx="328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Прямая целевая аудитория</a:t>
            </a:r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789683" y="855194"/>
            <a:ext cx="56942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>
                <a:solidFill>
                  <a:srgbClr val="FF7E3D"/>
                </a:solidFill>
              </a:rPr>
              <a:t>●</a:t>
            </a:r>
            <a:r>
              <a:rPr lang="ru-RU" sz="1600" dirty="0" smtClean="0"/>
              <a:t>Органы </a:t>
            </a:r>
            <a:r>
              <a:rPr lang="ru-RU" sz="1600" dirty="0"/>
              <a:t>местного </a:t>
            </a:r>
            <a:r>
              <a:rPr lang="ru-RU" sz="1600" dirty="0" smtClean="0"/>
              <a:t>самоуправления</a:t>
            </a:r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rgbClr val="FF7E3D"/>
                </a:solidFill>
              </a:rPr>
              <a:t>● </a:t>
            </a:r>
            <a:r>
              <a:rPr lang="ru-RU" sz="1600" dirty="0" smtClean="0"/>
              <a:t>Застройщики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FF7E3D"/>
                </a:solidFill>
              </a:rPr>
              <a:t>● </a:t>
            </a:r>
            <a:r>
              <a:rPr lang="ru-RU" sz="1600" dirty="0" smtClean="0"/>
              <a:t>Владельцы ТЦ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FF7E3D"/>
                </a:solidFill>
              </a:rPr>
              <a:t>●</a:t>
            </a:r>
            <a:r>
              <a:rPr lang="ru-RU" sz="1600" dirty="0" smtClean="0"/>
              <a:t> Руководители </a:t>
            </a:r>
            <a:r>
              <a:rPr lang="ru-RU" sz="1600" dirty="0"/>
              <a:t>культурных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и образовательных </a:t>
            </a:r>
            <a:r>
              <a:rPr lang="ru-RU" sz="1600" dirty="0"/>
              <a:t>учреждений</a:t>
            </a:r>
            <a:r>
              <a:rPr lang="ru-RU" sz="1600" dirty="0" smtClean="0"/>
              <a:t>. </a:t>
            </a:r>
            <a:endParaRPr lang="ru-RU" sz="1200" dirty="0"/>
          </a:p>
        </p:txBody>
      </p:sp>
      <p:sp>
        <p:nvSpPr>
          <p:cNvPr id="88" name="Прямоугольник 87"/>
          <p:cNvSpPr/>
          <p:nvPr/>
        </p:nvSpPr>
        <p:spPr>
          <a:xfrm rot="5400000">
            <a:off x="2697065" y="1652306"/>
            <a:ext cx="99156" cy="3927803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/>
          <p:cNvSpPr txBox="1"/>
          <p:nvPr/>
        </p:nvSpPr>
        <p:spPr>
          <a:xfrm>
            <a:off x="837315" y="3665783"/>
            <a:ext cx="34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Косвенная целевая аудитория</a:t>
            </a:r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789683" y="4072480"/>
            <a:ext cx="46629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FF7E3D"/>
                </a:solidFill>
              </a:rPr>
              <a:t>● </a:t>
            </a:r>
            <a:r>
              <a:rPr lang="ru-RU" sz="1600" dirty="0" smtClean="0"/>
              <a:t>Жители </a:t>
            </a:r>
            <a:r>
              <a:rPr lang="ru-RU" sz="1600" dirty="0"/>
              <a:t>населенного пункта, в том </a:t>
            </a:r>
            <a:r>
              <a:rPr lang="ru-RU" sz="1600" dirty="0" smtClean="0"/>
              <a:t>числе: </a:t>
            </a:r>
          </a:p>
          <a:p>
            <a:pPr>
              <a:lnSpc>
                <a:spcPct val="150000"/>
              </a:lnSpc>
            </a:pPr>
            <a:r>
              <a:rPr lang="ru-RU" sz="1600" dirty="0" smtClean="0"/>
              <a:t>пожилые </a:t>
            </a:r>
            <a:r>
              <a:rPr lang="ru-RU" sz="1600" dirty="0"/>
              <a:t>люди,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родители </a:t>
            </a:r>
            <a:r>
              <a:rPr lang="ru-RU" sz="1600" dirty="0"/>
              <a:t>с детьми, </a:t>
            </a:r>
            <a:endParaRPr lang="ru-RU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люди </a:t>
            </a:r>
            <a:r>
              <a:rPr lang="ru-RU" sz="1600" dirty="0"/>
              <a:t>с ограниченными </a:t>
            </a:r>
            <a:r>
              <a:rPr lang="ru-RU" sz="1600" dirty="0" smtClean="0"/>
              <a:t>возможностями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FF7E3D"/>
                </a:solidFill>
              </a:rPr>
              <a:t>●</a:t>
            </a:r>
            <a:r>
              <a:rPr lang="ru-RU" sz="1600" dirty="0" smtClean="0"/>
              <a:t> Туристы</a:t>
            </a:r>
            <a:r>
              <a:rPr lang="ru-RU" sz="1600" dirty="0"/>
              <a:t>, экскурсионные группы.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452623" y="3566629"/>
            <a:ext cx="6096000" cy="2400657"/>
          </a:xfrm>
          <a:prstGeom prst="rect">
            <a:avLst/>
          </a:prstGeom>
          <a:ln>
            <a:solidFill>
              <a:srgbClr val="FF7E3D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endParaRPr lang="ru-RU" sz="2000" b="1" dirty="0" smtClean="0"/>
          </a:p>
          <a:p>
            <a:pPr algn="ctr">
              <a:lnSpc>
                <a:spcPct val="150000"/>
              </a:lnSpc>
            </a:pPr>
            <a:r>
              <a:rPr lang="ru-RU" sz="2000" b="1" dirty="0" smtClean="0"/>
              <a:t>“</a:t>
            </a:r>
            <a:r>
              <a:rPr lang="ru-RU" sz="2000" b="1" dirty="0"/>
              <a:t>Тёплое место” </a:t>
            </a:r>
            <a:r>
              <a:rPr lang="ru-RU" sz="2000" b="1" dirty="0" err="1"/>
              <a:t>создает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algn="ctr">
              <a:lnSpc>
                <a:spcPct val="150000"/>
              </a:lnSpc>
            </a:pPr>
            <a:r>
              <a:rPr lang="ru-RU" sz="2000" b="1" dirty="0" smtClean="0"/>
              <a:t>комфортные </a:t>
            </a:r>
            <a:r>
              <a:rPr lang="ru-RU" sz="2000" b="1" dirty="0"/>
              <a:t>условия </a:t>
            </a:r>
            <a:endParaRPr lang="ru-RU" sz="2000" b="1" dirty="0" smtClean="0"/>
          </a:p>
          <a:p>
            <a:pPr algn="ctr">
              <a:lnSpc>
                <a:spcPct val="150000"/>
              </a:lnSpc>
            </a:pPr>
            <a:r>
              <a:rPr lang="ru-RU" sz="2000" b="1" dirty="0" smtClean="0"/>
              <a:t>для </a:t>
            </a:r>
            <a:r>
              <a:rPr lang="ru-RU" sz="2000" b="1" dirty="0"/>
              <a:t>отдыха и общения</a:t>
            </a:r>
            <a:r>
              <a:rPr lang="ru-RU" sz="2000" b="1" dirty="0" smtClean="0"/>
              <a:t>.</a:t>
            </a:r>
          </a:p>
          <a:p>
            <a:pPr algn="ctr">
              <a:lnSpc>
                <a:spcPct val="150000"/>
              </a:lnSpc>
            </a:pP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52623" y="328475"/>
            <a:ext cx="6096000" cy="2354491"/>
          </a:xfrm>
          <a:prstGeom prst="rect">
            <a:avLst/>
          </a:prstGeom>
          <a:ln>
            <a:solidFill>
              <a:srgbClr val="FF7E3D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/>
              <a:t>"</a:t>
            </a:r>
            <a:r>
              <a:rPr lang="ru-RU" sz="2000" b="1" dirty="0" err="1"/>
              <a:t>Теплое</a:t>
            </a:r>
            <a:r>
              <a:rPr lang="ru-RU" sz="2000" b="1" dirty="0"/>
              <a:t> место" </a:t>
            </a:r>
            <a:endParaRPr lang="ru-RU" sz="2000" b="1" dirty="0" smtClean="0"/>
          </a:p>
          <a:p>
            <a:pPr algn="ctr">
              <a:lnSpc>
                <a:spcPct val="150000"/>
              </a:lnSpc>
            </a:pPr>
            <a:r>
              <a:rPr lang="ru-RU" sz="2000" b="1" dirty="0" smtClean="0"/>
              <a:t>улучшает </a:t>
            </a:r>
            <a:r>
              <a:rPr lang="ru-RU" sz="2000" b="1" dirty="0"/>
              <a:t>имидж города, </a:t>
            </a:r>
            <a:endParaRPr lang="ru-RU" sz="2000" b="1" dirty="0" smtClean="0"/>
          </a:p>
          <a:p>
            <a:pPr algn="ctr">
              <a:lnSpc>
                <a:spcPct val="150000"/>
              </a:lnSpc>
            </a:pPr>
            <a:r>
              <a:rPr lang="ru-RU" sz="2000" b="1" dirty="0" smtClean="0"/>
              <a:t>привлекает </a:t>
            </a:r>
            <a:r>
              <a:rPr lang="ru-RU" sz="2000" b="1" dirty="0"/>
              <a:t>туристов </a:t>
            </a:r>
            <a:endParaRPr lang="ru-RU" sz="2000" b="1" dirty="0" smtClean="0"/>
          </a:p>
          <a:p>
            <a:pPr algn="ctr">
              <a:lnSpc>
                <a:spcPct val="150000"/>
              </a:lnSpc>
            </a:pPr>
            <a:r>
              <a:rPr lang="ru-RU" sz="2000" b="1" dirty="0" smtClean="0"/>
              <a:t>и </a:t>
            </a:r>
            <a:r>
              <a:rPr lang="ru-RU" sz="2000" b="1" dirty="0"/>
              <a:t>демонстрирует заботу о людях.</a:t>
            </a:r>
          </a:p>
          <a:p>
            <a:pPr>
              <a:lnSpc>
                <a:spcPct val="150000"/>
              </a:lnSpc>
            </a:pPr>
            <a:endParaRPr lang="ru-RU" dirty="0">
              <a:solidFill>
                <a:srgbClr val="6B6768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5400000">
            <a:off x="2704008" y="-1585848"/>
            <a:ext cx="99156" cy="3927803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 rot="5400000">
            <a:off x="8451046" y="560360"/>
            <a:ext cx="99155" cy="6096001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rot="5400000">
            <a:off x="8451045" y="-2669946"/>
            <a:ext cx="99155" cy="6096001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36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9397" y="68627"/>
            <a:ext cx="5311797" cy="69762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700" b="1" dirty="0">
                <a:solidFill>
                  <a:srgbClr val="3F1800"/>
                </a:solidFill>
              </a:rPr>
              <a:t>Что такое теплое место?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8192" y="836712"/>
            <a:ext cx="10894208" cy="954103"/>
          </a:xfrm>
          <a:prstGeom prst="rect">
            <a:avLst/>
          </a:prstGeom>
          <a:noFill/>
          <a:ln>
            <a:solidFill>
              <a:srgbClr val="FF7E3D"/>
            </a:solidFill>
          </a:ln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ru-RU" dirty="0"/>
              <a:t>“Тёплое место” – это уличная скамейка с подогревом, зарядными устройствами и кнопкой вызова помощи, создающая комфортное и безопасное пространство для отдыха в любое время года. </a:t>
            </a:r>
            <a:endParaRPr lang="ru-RU" dirty="0" smtClean="0"/>
          </a:p>
          <a:p>
            <a:pPr algn="ctr"/>
            <a:r>
              <a:rPr lang="ru-RU" dirty="0" smtClean="0"/>
              <a:t>Она </a:t>
            </a:r>
            <a:r>
              <a:rPr lang="ru-RU" dirty="0"/>
              <a:t>повышает привлекательность общественных мест и способствует активности горожан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7" name="Picture 3" descr="C:\Users\Соня\Desktop\инновтика проект\дизайны\мой норм цвет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460" y="2279031"/>
            <a:ext cx="5209310" cy="390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8193" y="1940479"/>
            <a:ext cx="10894208" cy="677104"/>
          </a:xfrm>
          <a:prstGeom prst="rect">
            <a:avLst/>
          </a:prstGeom>
          <a:noFill/>
          <a:ln>
            <a:solidFill>
              <a:srgbClr val="FF7E3D"/>
            </a:solidFill>
          </a:ln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ru-RU" dirty="0" smtClean="0"/>
              <a:t>Подогрев </a:t>
            </a:r>
            <a:r>
              <a:rPr lang="ru-RU" dirty="0"/>
              <a:t>осуществляется углеродным кабелем, безопасно встроенным в деревянное сиденье, </a:t>
            </a:r>
            <a:endParaRPr lang="ru-RU" dirty="0" smtClean="0"/>
          </a:p>
          <a:p>
            <a:pPr algn="ctr"/>
            <a:r>
              <a:rPr lang="ru-RU" dirty="0" smtClean="0"/>
              <a:t>обеспечивая </a:t>
            </a:r>
            <a:r>
              <a:rPr lang="ru-RU" dirty="0"/>
              <a:t>приятное тепло в холодную </a:t>
            </a:r>
            <a:r>
              <a:rPr lang="ru-RU" dirty="0" smtClean="0"/>
              <a:t>погоду.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8194" y="2757184"/>
            <a:ext cx="10894206" cy="400105"/>
          </a:xfrm>
          <a:prstGeom prst="rect">
            <a:avLst/>
          </a:prstGeom>
          <a:noFill/>
          <a:ln>
            <a:solidFill>
              <a:srgbClr val="FF7E3D"/>
            </a:solidFill>
          </a:ln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ru-RU" dirty="0"/>
              <a:t>Р</a:t>
            </a:r>
            <a:r>
              <a:rPr lang="ru-RU" dirty="0" smtClean="0"/>
              <a:t>асположенные </a:t>
            </a:r>
            <a:r>
              <a:rPr lang="ru-RU" dirty="0"/>
              <a:t>в защищенном отсеке элементы управления </a:t>
            </a:r>
            <a:r>
              <a:rPr lang="ru-RU" dirty="0" smtClean="0"/>
              <a:t>гарантируют удобство и </a:t>
            </a:r>
            <a:r>
              <a:rPr lang="ru-RU" dirty="0"/>
              <a:t>безопасность.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89752" y="6365557"/>
            <a:ext cx="36323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dirty="0">
                <a:solidFill>
                  <a:srgbClr val="3F1800"/>
                </a:solidFill>
              </a:rPr>
              <a:t>5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8192" y="836712"/>
            <a:ext cx="152400" cy="954103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8192" y="1940479"/>
            <a:ext cx="137512" cy="674368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88192" y="2757184"/>
            <a:ext cx="137512" cy="400105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C:\Users\Соня\Desktop\инновтика проект\труба экспертов картинки\блок схем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47" y="3387648"/>
            <a:ext cx="5505308" cy="2486679"/>
          </a:xfrm>
          <a:prstGeom prst="rect">
            <a:avLst/>
          </a:prstGeom>
          <a:noFill/>
          <a:ln w="88900">
            <a:solidFill>
              <a:srgbClr val="FF7E3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" y="6011472"/>
            <a:ext cx="12181719" cy="856527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8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"/>
          <p:cNvSpPr txBox="1"/>
          <p:nvPr/>
        </p:nvSpPr>
        <p:spPr>
          <a:xfrm>
            <a:off x="11804661" y="6392941"/>
            <a:ext cx="36323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3F1800"/>
                </a:solidFill>
              </a:rPr>
              <a:t>4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606792" y="204749"/>
            <a:ext cx="10886032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solidFill>
                  <a:srgbClr val="642F04"/>
                </a:solidFill>
              </a:rPr>
              <a:t>Уличные </a:t>
            </a:r>
            <a:r>
              <a:rPr lang="ru-RU" sz="4000" b="1" dirty="0">
                <a:solidFill>
                  <a:srgbClr val="642F04"/>
                </a:solidFill>
              </a:rPr>
              <a:t>лавочки с </a:t>
            </a:r>
            <a:r>
              <a:rPr lang="ru-RU" sz="4000" b="1" dirty="0" smtClean="0">
                <a:solidFill>
                  <a:srgbClr val="642F04"/>
                </a:solidFill>
              </a:rPr>
              <a:t>подогревом “Тёплое </a:t>
            </a:r>
            <a:r>
              <a:rPr lang="ru-RU" sz="4000" b="1" dirty="0">
                <a:solidFill>
                  <a:srgbClr val="642F04"/>
                </a:solidFill>
              </a:rPr>
              <a:t>место</a:t>
            </a:r>
            <a:r>
              <a:rPr lang="ru-RU" sz="4000" b="1" dirty="0" smtClean="0">
                <a:solidFill>
                  <a:srgbClr val="642F04"/>
                </a:solidFill>
              </a:rPr>
              <a:t>”</a:t>
            </a:r>
            <a:r>
              <a:rPr lang="ru-RU" sz="4000" b="1" dirty="0" smtClean="0"/>
              <a:t>        </a:t>
            </a:r>
            <a:endParaRPr lang="ru-RU" sz="4000" dirty="0" smtClean="0"/>
          </a:p>
        </p:txBody>
      </p:sp>
      <p:sp>
        <p:nvSpPr>
          <p:cNvPr id="27" name="Прямоугольник 26"/>
          <p:cNvSpPr/>
          <p:nvPr/>
        </p:nvSpPr>
        <p:spPr>
          <a:xfrm>
            <a:off x="635191" y="1420460"/>
            <a:ext cx="3672782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Повышение социальной активности </a:t>
            </a:r>
            <a:r>
              <a:rPr lang="ru-RU" b="1" dirty="0" smtClean="0"/>
              <a:t>населения</a:t>
            </a:r>
            <a:endParaRPr lang="ru-RU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868533" y="965885"/>
            <a:ext cx="3206098" cy="4001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Универсальная доступность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574571" y="4573409"/>
            <a:ext cx="2789625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Улучшение качества жизни горожан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890896" y="943409"/>
            <a:ext cx="3789074" cy="95410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Круглогодичное использование открытых общественных пространств</a:t>
            </a:r>
            <a:endParaRPr lang="ru-RU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802" y="943409"/>
            <a:ext cx="3382011" cy="1968255"/>
          </a:xfrm>
          <a:prstGeom prst="roundRect">
            <a:avLst/>
          </a:prstGeom>
          <a:noFill/>
          <a:ln w="9525">
            <a:solidFill>
              <a:srgbClr val="FF7E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4" name="TextBox 15"/>
          <p:cNvSpPr txBox="1"/>
          <p:nvPr/>
        </p:nvSpPr>
        <p:spPr>
          <a:xfrm>
            <a:off x="7890896" y="2234560"/>
            <a:ext cx="3851245" cy="6771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Рост комфортабельности </a:t>
            </a:r>
            <a:endParaRPr lang="ru-RU" b="1" dirty="0" smtClean="0"/>
          </a:p>
          <a:p>
            <a:pPr algn="ctr"/>
            <a:r>
              <a:rPr lang="ru-RU" b="1" dirty="0" smtClean="0"/>
              <a:t>городской </a:t>
            </a:r>
            <a:r>
              <a:rPr lang="ru-RU" b="1" dirty="0"/>
              <a:t>инфраструктуры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823" y="5964677"/>
            <a:ext cx="12181719" cy="856527"/>
          </a:xfrm>
          <a:prstGeom prst="rect">
            <a:avLst/>
          </a:prstGeom>
        </p:spPr>
      </p:pic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220847"/>
              </p:ext>
            </p:extLst>
          </p:nvPr>
        </p:nvGraphicFramePr>
        <p:xfrm>
          <a:off x="702382" y="3819718"/>
          <a:ext cx="10894611" cy="2184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892">
                  <a:extLst>
                    <a:ext uri="{9D8B030D-6E8A-4147-A177-3AD203B41FA5}">
                      <a16:colId xmlns="" xmlns:a16="http://schemas.microsoft.com/office/drawing/2014/main" val="626192997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214789456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2081549724"/>
                    </a:ext>
                  </a:extLst>
                </a:gridCol>
                <a:gridCol w="2341418">
                  <a:extLst>
                    <a:ext uri="{9D8B030D-6E8A-4147-A177-3AD203B41FA5}">
                      <a16:colId xmlns="" xmlns:a16="http://schemas.microsoft.com/office/drawing/2014/main" val="3410708674"/>
                    </a:ext>
                  </a:extLst>
                </a:gridCol>
                <a:gridCol w="2175901">
                  <a:extLst>
                    <a:ext uri="{9D8B030D-6E8A-4147-A177-3AD203B41FA5}">
                      <a16:colId xmlns="" xmlns:a16="http://schemas.microsoft.com/office/drawing/2014/main" val="2631215981"/>
                    </a:ext>
                  </a:extLst>
                </a:gridCol>
              </a:tblGrid>
              <a:tr h="436897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Название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E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Подогрев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E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Зарядные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устройства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E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Кнопка скорой помощи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E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Экскурсионные записи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E3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3484546"/>
                  </a:ext>
                </a:extLst>
              </a:tr>
              <a:tr h="436897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Скамейка «Модерн»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15162042"/>
                  </a:ext>
                </a:extLst>
              </a:tr>
              <a:tr h="436897">
                <a:tc>
                  <a:txBody>
                    <a:bodyPr/>
                    <a:lstStyle/>
                    <a:p>
                      <a:pPr algn="l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Скамейки-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УрныРФ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4203058"/>
                  </a:ext>
                </a:extLst>
              </a:tr>
              <a:tr h="436897">
                <a:tc>
                  <a:txBody>
                    <a:bodyPr/>
                    <a:lstStyle/>
                    <a:p>
                      <a:pPr algn="l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Скамья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GRAVEL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9553756"/>
                  </a:ext>
                </a:extLst>
              </a:tr>
              <a:tr h="436897">
                <a:tc>
                  <a:txBody>
                    <a:bodyPr/>
                    <a:lstStyle/>
                    <a:p>
                      <a:pPr algn="l"/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Shenzhen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Weiyin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248791"/>
                  </a:ext>
                </a:extLst>
              </a:tr>
            </a:tbl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1076769" y="2234560"/>
            <a:ext cx="2789625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Улучшение качества жизни горожан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402844" y="3337086"/>
            <a:ext cx="328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Аналоги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42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Блок-схема: задержка 60"/>
          <p:cNvSpPr/>
          <p:nvPr/>
        </p:nvSpPr>
        <p:spPr>
          <a:xfrm rot="10800000">
            <a:off x="6963318" y="754111"/>
            <a:ext cx="2067738" cy="2309117"/>
          </a:xfrm>
          <a:prstGeom prst="flowChartDelay">
            <a:avLst/>
          </a:prstGeom>
          <a:solidFill>
            <a:srgbClr val="F2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Блок-схема: задержка 59"/>
          <p:cNvSpPr/>
          <p:nvPr/>
        </p:nvSpPr>
        <p:spPr>
          <a:xfrm rot="10800000">
            <a:off x="7218575" y="1342933"/>
            <a:ext cx="1783080" cy="1720295"/>
          </a:xfrm>
          <a:prstGeom prst="flowChartDelay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" y="5996482"/>
            <a:ext cx="12181719" cy="856527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2609350" y="357100"/>
            <a:ext cx="4184298" cy="1396193"/>
          </a:xfrm>
          <a:prstGeom prst="rect">
            <a:avLst/>
          </a:prstGeom>
          <a:noFill/>
          <a:ln w="19050">
            <a:solidFill>
              <a:srgbClr val="FF7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2609350" y="371464"/>
            <a:ext cx="403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+mj-lt"/>
              </a:rPr>
              <a:t>Расходы</a:t>
            </a:r>
            <a:endParaRPr lang="ru-RU" sz="1400" b="1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09350" y="612931"/>
            <a:ext cx="4609225" cy="129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/>
              <a:t>Операционные траты:  1 773 600 рублей</a:t>
            </a:r>
          </a:p>
          <a:p>
            <a:pPr>
              <a:lnSpc>
                <a:spcPct val="115000"/>
              </a:lnSpc>
            </a:pPr>
            <a:r>
              <a:rPr lang="ru-RU" sz="1400" dirty="0"/>
              <a:t>Единовременные траты: 500 000 рублей</a:t>
            </a:r>
          </a:p>
          <a:p>
            <a:pPr>
              <a:lnSpc>
                <a:spcPct val="115000"/>
              </a:lnSpc>
            </a:pPr>
            <a:r>
              <a:rPr lang="ru-RU" sz="1400" dirty="0"/>
              <a:t>Мы используем самые выгодные и доступные материалы, тем самым достигая  минимальных трат.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>
              <a:ea typeface="Calibri"/>
              <a:cs typeface="Times New Roman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609350" y="2061633"/>
            <a:ext cx="4184298" cy="1396193"/>
          </a:xfrm>
          <a:prstGeom prst="rect">
            <a:avLst/>
          </a:prstGeom>
          <a:noFill/>
          <a:ln w="19050">
            <a:solidFill>
              <a:srgbClr val="FF7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09349" y="2070676"/>
            <a:ext cx="403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+mj-lt"/>
              </a:rPr>
              <a:t>Доходы</a:t>
            </a:r>
            <a:endParaRPr lang="ru-RU" sz="1400" b="1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28944" y="2442713"/>
            <a:ext cx="39985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Себестоимость одной лавочки 20 200 рублей. С наценкой в 30% и планируемым оборотом в 70 изделий в месяц чистая прибыль составляет 559 300 рублей.</a:t>
            </a:r>
          </a:p>
        </p:txBody>
      </p:sp>
      <p:sp>
        <p:nvSpPr>
          <p:cNvPr id="58" name="Блок-схема: задержка 57"/>
          <p:cNvSpPr/>
          <p:nvPr/>
        </p:nvSpPr>
        <p:spPr>
          <a:xfrm rot="10800000">
            <a:off x="7741818" y="1961787"/>
            <a:ext cx="1259837" cy="1106198"/>
          </a:xfrm>
          <a:prstGeom prst="flowChartDelay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9001655" y="749295"/>
            <a:ext cx="2636163" cy="593638"/>
          </a:xfrm>
          <a:prstGeom prst="rect">
            <a:avLst/>
          </a:prstGeom>
          <a:solidFill>
            <a:srgbClr val="F2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9022227" y="1342933"/>
            <a:ext cx="2615591" cy="618854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9031056" y="1949524"/>
            <a:ext cx="2606762" cy="1106199"/>
          </a:xfrm>
          <a:prstGeom prst="rect">
            <a:avLst/>
          </a:prstGeom>
          <a:solidFill>
            <a:srgbClr val="FF7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8139518" y="754110"/>
            <a:ext cx="891538" cy="2313933"/>
          </a:xfrm>
          <a:prstGeom prst="rect">
            <a:avLst/>
          </a:prstGeom>
          <a:solidFill>
            <a:srgbClr val="0A1A6B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8101299" y="901307"/>
            <a:ext cx="891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TAM</a:t>
            </a:r>
            <a:endParaRPr lang="ru-RU" sz="1400" b="1" dirty="0"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101299" y="1445516"/>
            <a:ext cx="891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SAM</a:t>
            </a:r>
            <a:endParaRPr lang="ru-RU" sz="1400" b="1" dirty="0">
              <a:latin typeface="+mj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101299" y="2224564"/>
            <a:ext cx="891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SOM</a:t>
            </a:r>
            <a:endParaRPr lang="ru-RU" sz="1400" b="1" dirty="0">
              <a:latin typeface="+mj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992837" y="749295"/>
            <a:ext cx="2610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j-lt"/>
              </a:rPr>
              <a:t>Общий</a:t>
            </a:r>
            <a:r>
              <a:rPr lang="ru-RU" sz="12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1200" b="1" dirty="0" smtClean="0">
                <a:latin typeface="+mj-lt"/>
              </a:rPr>
              <a:t>объем рынка</a:t>
            </a:r>
            <a:endParaRPr lang="ru-RU" sz="1200" b="1" dirty="0">
              <a:latin typeface="+mj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031056" y="931060"/>
            <a:ext cx="1749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212,1 млн. руб</a:t>
            </a:r>
            <a:r>
              <a:rPr lang="ru-RU" sz="1200" dirty="0" smtClean="0"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031056" y="1372982"/>
            <a:ext cx="1906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j-lt"/>
              </a:rPr>
              <a:t>Доступная емкость рынка</a:t>
            </a:r>
            <a:endParaRPr lang="ru-RU" sz="1200" b="1" dirty="0"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022227" y="1613768"/>
            <a:ext cx="1534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4,7 млн. руб</a:t>
            </a:r>
            <a:r>
              <a:rPr lang="ru-RU" sz="1100" dirty="0" smtClean="0"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022227" y="2004441"/>
            <a:ext cx="2653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j-lt"/>
              </a:rPr>
              <a:t>Реально достижимая емкость рынка</a:t>
            </a:r>
            <a:endParaRPr lang="ru-RU" sz="1200" b="1" dirty="0">
              <a:latin typeface="+mj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022227" y="2281440"/>
            <a:ext cx="3723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2,3 млн. руб.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2609349" y="4227212"/>
            <a:ext cx="9028468" cy="1183338"/>
          </a:xfrm>
          <a:prstGeom prst="rect">
            <a:avLst/>
          </a:prstGeom>
          <a:solidFill>
            <a:srgbClr val="FF7E3D"/>
          </a:solidFill>
          <a:ln>
            <a:solidFill>
              <a:srgbClr val="FF7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2472896" y="4372605"/>
            <a:ext cx="91168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/>
              <a:t>“</a:t>
            </a:r>
            <a:r>
              <a:rPr lang="ru-RU" sz="2600" b="1" dirty="0" smtClean="0"/>
              <a:t>Тёплое место</a:t>
            </a:r>
            <a:r>
              <a:rPr lang="en-US" sz="2600" b="1" dirty="0" smtClean="0"/>
              <a:t>”</a:t>
            </a:r>
            <a:r>
              <a:rPr lang="ru-RU" sz="2600" b="1" dirty="0" smtClean="0"/>
              <a:t> на сайте проекта</a:t>
            </a:r>
          </a:p>
          <a:p>
            <a:pPr algn="ctr"/>
            <a:r>
              <a:rPr lang="ru-RU" sz="2600" b="1" dirty="0" smtClean="0"/>
              <a:t> </a:t>
            </a:r>
            <a:r>
              <a:rPr lang="en-US" sz="2600" b="1" dirty="0" smtClean="0"/>
              <a:t>“</a:t>
            </a:r>
            <a:r>
              <a:rPr lang="ru-RU" sz="2600" b="1" dirty="0"/>
              <a:t>С</a:t>
            </a:r>
            <a:r>
              <a:rPr lang="ru-RU" sz="2600" b="1" dirty="0" smtClean="0"/>
              <a:t>ильные </a:t>
            </a:r>
            <a:r>
              <a:rPr lang="ru-RU" sz="2600" b="1" dirty="0"/>
              <a:t>идеи для нового времени</a:t>
            </a:r>
            <a:r>
              <a:rPr lang="en-US" sz="2600" b="1" dirty="0" smtClean="0"/>
              <a:t>”</a:t>
            </a:r>
            <a:endParaRPr lang="ru-RU" sz="26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1043023" y="5930485"/>
            <a:ext cx="2955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C3300"/>
                </a:solidFill>
              </a:rPr>
              <a:t>smetannikovasofa@gmail.com</a:t>
            </a:r>
            <a:endParaRPr lang="ru-RU" sz="1400" b="1" dirty="0">
              <a:solidFill>
                <a:srgbClr val="CC33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83365" y="5901509"/>
            <a:ext cx="2261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C3300"/>
                </a:solidFill>
              </a:rPr>
              <a:t>@</a:t>
            </a:r>
            <a:r>
              <a:rPr lang="en-US" sz="1400" b="1" dirty="0" err="1" smtClean="0">
                <a:solidFill>
                  <a:srgbClr val="CC3300"/>
                </a:solidFill>
              </a:rPr>
              <a:t>sofiasmetannikova</a:t>
            </a:r>
            <a:endParaRPr lang="ru-RU" sz="1400" b="1" dirty="0">
              <a:solidFill>
                <a:srgbClr val="CC33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65" y="371464"/>
            <a:ext cx="1421125" cy="139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30" y="2008129"/>
            <a:ext cx="1405322" cy="138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41" y="4112955"/>
            <a:ext cx="1344911" cy="1327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43" y="5956018"/>
            <a:ext cx="283473" cy="28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Соня\Desktop\удалить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08" y="5906877"/>
            <a:ext cx="297717" cy="30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D8A7-A0A3-4F99-80EA-F6CBA68BB2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72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28" y="-27384"/>
            <a:ext cx="2984421" cy="69762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3700" b="1" dirty="0">
                <a:solidFill>
                  <a:srgbClr val="3F1800"/>
                </a:solidFill>
              </a:rPr>
              <a:t>Команда</a:t>
            </a:r>
            <a:endParaRPr lang="ru-RU" sz="3700" b="1" dirty="0">
              <a:solidFill>
                <a:srgbClr val="3F18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38719" y="1255902"/>
            <a:ext cx="2268036" cy="4821057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8128" y="1384768"/>
            <a:ext cx="2496277" cy="455509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Григорьева </a:t>
            </a:r>
            <a:r>
              <a:rPr lang="ru-RU" sz="1600" b="1" dirty="0">
                <a:solidFill>
                  <a:srgbClr val="3F1800"/>
                </a:solidFill>
              </a:rPr>
              <a:t>Алена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– </a:t>
            </a:r>
            <a:r>
              <a:rPr lang="ru-RU" sz="1600" dirty="0">
                <a:solidFill>
                  <a:srgbClr val="3F1800"/>
                </a:solidFill>
              </a:rPr>
              <a:t>студентка </a:t>
            </a:r>
            <a:r>
              <a:rPr lang="ru-RU" sz="1600" dirty="0">
                <a:solidFill>
                  <a:srgbClr val="3F1800"/>
                </a:solidFill>
              </a:rPr>
              <a:t>1 курса магистратуры 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физико-технического </a:t>
            </a:r>
            <a:r>
              <a:rPr lang="ru-RU" sz="1600" dirty="0">
                <a:solidFill>
                  <a:srgbClr val="3F1800"/>
                </a:solidFill>
              </a:rPr>
              <a:t>факультета, 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направление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en-US" sz="1600" dirty="0">
                <a:solidFill>
                  <a:srgbClr val="3F1800"/>
                </a:solidFill>
              </a:rPr>
              <a:t>“</a:t>
            </a:r>
            <a:r>
              <a:rPr lang="ru-RU" sz="1600" dirty="0">
                <a:solidFill>
                  <a:srgbClr val="3F1800"/>
                </a:solidFill>
              </a:rPr>
              <a:t>Радиофизика</a:t>
            </a:r>
            <a:r>
              <a:rPr lang="en-US" sz="1600" dirty="0">
                <a:solidFill>
                  <a:srgbClr val="3F1800"/>
                </a:solidFill>
              </a:rPr>
              <a:t>”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Физическая электроника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Программирование </a:t>
            </a:r>
            <a:r>
              <a:rPr lang="ru-RU" sz="1600" dirty="0">
                <a:solidFill>
                  <a:srgbClr val="3F1800"/>
                </a:solidFill>
              </a:rPr>
              <a:t>микроконтроллеров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Основы </a:t>
            </a:r>
            <a:r>
              <a:rPr lang="ru-RU" sz="1600" dirty="0">
                <a:solidFill>
                  <a:srgbClr val="3F1800"/>
                </a:solidFill>
              </a:rPr>
              <a:t>цифровой электроники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Основы аналоговой электроники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Преобразователи </a:t>
            </a:r>
            <a:r>
              <a:rPr lang="ru-RU" sz="1600" dirty="0">
                <a:solidFill>
                  <a:srgbClr val="3F1800"/>
                </a:solidFill>
              </a:rPr>
              <a:t>физических величин </a:t>
            </a:r>
            <a:endParaRPr lang="ru-RU" sz="1600" dirty="0">
              <a:solidFill>
                <a:srgbClr val="3F18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75570" y="1200920"/>
            <a:ext cx="2268036" cy="48622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3339" y="1480778"/>
            <a:ext cx="2496277" cy="430887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 err="1">
                <a:solidFill>
                  <a:srgbClr val="3F1800"/>
                </a:solidFill>
              </a:rPr>
              <a:t>Сметанникова</a:t>
            </a:r>
            <a:r>
              <a:rPr lang="ru-RU" sz="1600" b="1" dirty="0">
                <a:solidFill>
                  <a:srgbClr val="3F1800"/>
                </a:solidFill>
              </a:rPr>
              <a:t> Софья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– лидер команды,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студентка 2 курса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физико-технического факультета, 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направление</a:t>
            </a:r>
            <a:r>
              <a:rPr lang="en-US" sz="1600" dirty="0">
                <a:solidFill>
                  <a:srgbClr val="3F1800"/>
                </a:solidFill>
              </a:rPr>
              <a:t> </a:t>
            </a:r>
            <a:r>
              <a:rPr lang="en-US" sz="1600" dirty="0">
                <a:solidFill>
                  <a:srgbClr val="3F1800"/>
                </a:solidFill>
              </a:rPr>
              <a:t>“</a:t>
            </a:r>
            <a:r>
              <a:rPr lang="ru-RU" sz="1600" dirty="0" err="1">
                <a:solidFill>
                  <a:srgbClr val="3F1800"/>
                </a:solidFill>
              </a:rPr>
              <a:t>Инноватика</a:t>
            </a:r>
            <a:r>
              <a:rPr lang="en-US" sz="1600" dirty="0">
                <a:solidFill>
                  <a:srgbClr val="3F1800"/>
                </a:solidFill>
              </a:rPr>
              <a:t>”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Введение в </a:t>
            </a:r>
            <a:r>
              <a:rPr lang="ru-RU" sz="1600" dirty="0" err="1">
                <a:solidFill>
                  <a:srgbClr val="3F1800"/>
                </a:solidFill>
              </a:rPr>
              <a:t>инноватику</a:t>
            </a:r>
            <a:r>
              <a:rPr lang="ru-RU" sz="1600" dirty="0">
                <a:solidFill>
                  <a:srgbClr val="3F1800"/>
                </a:solidFill>
              </a:rPr>
              <a:t>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Экономическая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3F1800"/>
                </a:solidFill>
              </a:rPr>
              <a:t>теория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616046" y="1181138"/>
            <a:ext cx="2268036" cy="48622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83815" y="1469170"/>
            <a:ext cx="2496277" cy="406265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Худенко Полина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– </a:t>
            </a:r>
            <a:r>
              <a:rPr lang="ru-RU" sz="1600" dirty="0">
                <a:solidFill>
                  <a:srgbClr val="3F1800"/>
                </a:solidFill>
              </a:rPr>
              <a:t>студентка 2 курса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физико-технического факультета,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направление</a:t>
            </a:r>
            <a:r>
              <a:rPr lang="en-US" sz="1600" dirty="0">
                <a:solidFill>
                  <a:srgbClr val="3F1800"/>
                </a:solidFill>
              </a:rPr>
              <a:t> “</a:t>
            </a:r>
            <a:r>
              <a:rPr lang="ru-RU" sz="1600" dirty="0" err="1">
                <a:solidFill>
                  <a:srgbClr val="3F1800"/>
                </a:solidFill>
              </a:rPr>
              <a:t>Инноватика</a:t>
            </a:r>
            <a:r>
              <a:rPr lang="en-US" sz="1600" dirty="0">
                <a:solidFill>
                  <a:srgbClr val="3F1800"/>
                </a:solidFill>
              </a:rPr>
              <a:t>”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Введение в </a:t>
            </a:r>
            <a:r>
              <a:rPr lang="ru-RU" sz="1600" dirty="0" err="1">
                <a:solidFill>
                  <a:srgbClr val="3F1800"/>
                </a:solidFill>
              </a:rPr>
              <a:t>инноватику</a:t>
            </a:r>
            <a:r>
              <a:rPr lang="ru-RU" sz="1600" dirty="0">
                <a:solidFill>
                  <a:srgbClr val="3F1800"/>
                </a:solidFill>
              </a:rPr>
              <a:t>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Экономическая 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3F1800"/>
                </a:solidFill>
              </a:rPr>
              <a:t>теория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80093" y="1200920"/>
            <a:ext cx="2268036" cy="48622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47862" y="1469170"/>
            <a:ext cx="2496277" cy="406265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Архипова Дарья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–</a:t>
            </a:r>
            <a:r>
              <a:rPr lang="ru-RU" sz="1600" dirty="0">
                <a:solidFill>
                  <a:srgbClr val="3F1800"/>
                </a:solidFill>
              </a:rPr>
              <a:t> студентка 2 курса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физико-технического факультета,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направление</a:t>
            </a:r>
            <a:r>
              <a:rPr lang="en-US" sz="1600" dirty="0">
                <a:solidFill>
                  <a:srgbClr val="3F1800"/>
                </a:solidFill>
              </a:rPr>
              <a:t> “</a:t>
            </a:r>
            <a:r>
              <a:rPr lang="ru-RU" sz="1600" dirty="0" err="1">
                <a:solidFill>
                  <a:srgbClr val="3F1800"/>
                </a:solidFill>
              </a:rPr>
              <a:t>Инноватика</a:t>
            </a:r>
            <a:r>
              <a:rPr lang="en-US" sz="1600" dirty="0">
                <a:solidFill>
                  <a:srgbClr val="3F1800"/>
                </a:solidFill>
              </a:rPr>
              <a:t>”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Введение в </a:t>
            </a:r>
            <a:r>
              <a:rPr lang="ru-RU" sz="1600" dirty="0" err="1">
                <a:solidFill>
                  <a:srgbClr val="3F1800"/>
                </a:solidFill>
              </a:rPr>
              <a:t>инноватику</a:t>
            </a:r>
            <a:r>
              <a:rPr lang="ru-RU" sz="1600" dirty="0">
                <a:solidFill>
                  <a:srgbClr val="3F1800"/>
                </a:solidFill>
              </a:rPr>
              <a:t>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Экономическая 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600" dirty="0">
                <a:solidFill>
                  <a:srgbClr val="3F1800"/>
                </a:solidFill>
              </a:rPr>
              <a:t>теория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661782" y="1200920"/>
            <a:ext cx="2268036" cy="48622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52384" y="1373160"/>
            <a:ext cx="2496277" cy="430887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Савельев Ярослав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b="1" dirty="0">
                <a:solidFill>
                  <a:srgbClr val="3F1800"/>
                </a:solidFill>
              </a:rPr>
              <a:t>–  </a:t>
            </a:r>
            <a:r>
              <a:rPr lang="ru-RU" sz="1600" dirty="0">
                <a:solidFill>
                  <a:srgbClr val="3F1800"/>
                </a:solidFill>
              </a:rPr>
              <a:t>студент 4 курса физико-технического факультета, 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направление</a:t>
            </a:r>
            <a:r>
              <a:rPr lang="en-US" sz="1600" dirty="0">
                <a:solidFill>
                  <a:srgbClr val="3F1800"/>
                </a:solidFill>
              </a:rPr>
              <a:t> </a:t>
            </a:r>
            <a:r>
              <a:rPr lang="en-US" sz="1600" dirty="0">
                <a:solidFill>
                  <a:srgbClr val="3F1800"/>
                </a:solidFill>
              </a:rPr>
              <a:t>“</a:t>
            </a:r>
            <a:r>
              <a:rPr lang="ru-RU" sz="1600" dirty="0">
                <a:solidFill>
                  <a:srgbClr val="3F1800"/>
                </a:solidFill>
              </a:rPr>
              <a:t>Радиофизика</a:t>
            </a:r>
            <a:r>
              <a:rPr lang="en-US" sz="1600" dirty="0">
                <a:solidFill>
                  <a:srgbClr val="3F1800"/>
                </a:solidFill>
              </a:rPr>
              <a:t>”</a:t>
            </a:r>
            <a:endParaRPr lang="ru-RU" sz="16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6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Физическая электроника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Программирование </a:t>
            </a:r>
            <a:r>
              <a:rPr lang="ru-RU" sz="1600" dirty="0">
                <a:solidFill>
                  <a:srgbClr val="3F1800"/>
                </a:solidFill>
              </a:rPr>
              <a:t>микроконтроллеров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Основы </a:t>
            </a:r>
            <a:r>
              <a:rPr lang="ru-RU" sz="1600" dirty="0">
                <a:solidFill>
                  <a:srgbClr val="3F1800"/>
                </a:solidFill>
              </a:rPr>
              <a:t>цифровой электроники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Основы </a:t>
            </a:r>
            <a:r>
              <a:rPr lang="ru-RU" sz="1600" dirty="0">
                <a:solidFill>
                  <a:srgbClr val="3F1800"/>
                </a:solidFill>
              </a:rPr>
              <a:t>аналоговой электроники </a:t>
            </a:r>
            <a:endParaRPr lang="ru-RU" sz="1600" dirty="0">
              <a:solidFill>
                <a:srgbClr val="3F1800"/>
              </a:solidFill>
            </a:endParaRPr>
          </a:p>
          <a:p>
            <a:pPr marL="228594" indent="-228594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3F1800"/>
                </a:solidFill>
              </a:rPr>
              <a:t>Преобразователи </a:t>
            </a:r>
            <a:r>
              <a:rPr lang="ru-RU" sz="1600" dirty="0">
                <a:solidFill>
                  <a:srgbClr val="3F1800"/>
                </a:solidFill>
              </a:rPr>
              <a:t>физических </a:t>
            </a:r>
            <a:r>
              <a:rPr lang="ru-RU" sz="1600" dirty="0">
                <a:solidFill>
                  <a:srgbClr val="3F1800"/>
                </a:solidFill>
              </a:rPr>
              <a:t>величин</a:t>
            </a:r>
            <a:endParaRPr lang="en-US" sz="1600" dirty="0">
              <a:solidFill>
                <a:srgbClr val="3F1800"/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2930564" y="565160"/>
            <a:ext cx="6185727" cy="61597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 smtClean="0"/>
              <a:t>Наставик</a:t>
            </a:r>
            <a:r>
              <a:rPr lang="ru-RU" dirty="0" smtClean="0"/>
              <a:t>: Наталья Яковлевна </a:t>
            </a:r>
            <a:r>
              <a:rPr lang="ru-RU" dirty="0" err="1" smtClean="0"/>
              <a:t>Вайсбург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49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3810010" y="163382"/>
            <a:ext cx="3740725" cy="61597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Тверь и Тверская область</a:t>
            </a:r>
            <a:endParaRPr lang="ru-RU" dirty="0"/>
          </a:p>
        </p:txBody>
      </p:sp>
      <p:sp>
        <p:nvSpPr>
          <p:cNvPr id="4" name="Сердце 3"/>
          <p:cNvSpPr/>
          <p:nvPr/>
        </p:nvSpPr>
        <p:spPr>
          <a:xfrm>
            <a:off x="7488389" y="218802"/>
            <a:ext cx="429490" cy="387928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01211" y="6287096"/>
            <a:ext cx="12046201" cy="61597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700" dirty="0" smtClean="0"/>
              <a:t>Авторы фото: Худенко Полина, Архипова Дарья, </a:t>
            </a:r>
            <a:r>
              <a:rPr lang="ru-RU" sz="1700" dirty="0" err="1" smtClean="0"/>
              <a:t>Сметанникова</a:t>
            </a:r>
            <a:r>
              <a:rPr lang="ru-RU" sz="1700" dirty="0" smtClean="0"/>
              <a:t> Софья, Мельник Виктория, </a:t>
            </a:r>
            <a:r>
              <a:rPr lang="ru-RU" sz="1700" dirty="0" err="1" smtClean="0"/>
              <a:t>Вайсбург</a:t>
            </a:r>
            <a:r>
              <a:rPr lang="ru-RU" sz="1700" dirty="0" smtClean="0"/>
              <a:t> </a:t>
            </a:r>
            <a:r>
              <a:rPr lang="ru-RU" sz="1700" dirty="0"/>
              <a:t>Наталья </a:t>
            </a:r>
            <a:r>
              <a:rPr lang="ru-RU" sz="1700" dirty="0" smtClean="0"/>
              <a:t>, </a:t>
            </a:r>
            <a:r>
              <a:rPr lang="ru-RU" sz="1700" dirty="0" err="1" smtClean="0"/>
              <a:t>Бакус</a:t>
            </a:r>
            <a:r>
              <a:rPr lang="ru-RU" sz="1700" dirty="0" smtClean="0"/>
              <a:t> </a:t>
            </a:r>
            <a:r>
              <a:rPr lang="ru-RU" sz="1700" dirty="0"/>
              <a:t>Григорий </a:t>
            </a:r>
          </a:p>
        </p:txBody>
      </p:sp>
    </p:spTree>
    <p:extLst>
      <p:ext uri="{BB962C8B-B14F-4D97-AF65-F5344CB8AC3E}">
        <p14:creationId xmlns:p14="http://schemas.microsoft.com/office/powerpoint/2010/main" val="30130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4372</TotalTime>
  <Words>615</Words>
  <Application>Microsoft Office PowerPoint</Application>
  <PresentationFormat>Произвольный</PresentationFormat>
  <Paragraphs>164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Sofia</dc:creator>
  <cp:lastModifiedBy>Соня</cp:lastModifiedBy>
  <cp:revision>95</cp:revision>
  <dcterms:created xsi:type="dcterms:W3CDTF">2025-06-01T17:26:16Z</dcterms:created>
  <dcterms:modified xsi:type="dcterms:W3CDTF">2025-06-21T21:06:46Z</dcterms:modified>
</cp:coreProperties>
</file>