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8229600" cx="14630400"/>
  <p:notesSz cx="8229600" cy="14630400"/>
  <p:embeddedFontLst>
    <p:embeddedFont>
      <p:font typeface="Roboto Serif"/>
      <p:regular r:id="rId21"/>
      <p:bold r:id="rId22"/>
      <p:italic r:id="rId23"/>
      <p:boldItalic r:id="rId24"/>
    </p:embeddedFont>
    <p:embeddedFont>
      <p:font typeface="Montserrat SemiBold"/>
      <p:regular r:id="rId25"/>
      <p:bold r:id="rId26"/>
      <p:italic r:id="rId27"/>
      <p:boldItalic r:id="rId28"/>
    </p:embeddedFont>
    <p:embeddedFont>
      <p:font typeface="Inter"/>
      <p:regular r:id="rId29"/>
      <p:bold r:id="rId30"/>
    </p:embeddedFont>
    <p:embeddedFont>
      <p:font typeface="Montserrat"/>
      <p:regular r:id="rId31"/>
      <p:bold r:id="rId32"/>
      <p:italic r:id="rId33"/>
      <p:boldItalic r:id="rId34"/>
    </p:embeddedFont>
    <p:embeddedFont>
      <p:font typeface="Montserrat Medium"/>
      <p:regular r:id="rId35"/>
      <p:bold r:id="rId36"/>
      <p:italic r:id="rId37"/>
      <p:boldItalic r:id="rId38"/>
    </p:embeddedFont>
    <p:embeddedFont>
      <p:font typeface="Montserrat ExtraBold"/>
      <p:bold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2">
          <p15:clr>
            <a:srgbClr val="747775"/>
          </p15:clr>
        </p15:guide>
      </p15:sldGuideLst>
    </p:ext>
    <p:ext uri="http://customooxmlschemas.google.com/">
      <go:slidesCustomData xmlns:go="http://customooxmlschemas.google.com/" r:id="rId41" roundtripDataSignature="AMtx7mgsouPH18n7rQQbrzdC1hdcDoiK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F87B1F7-A9F2-4254-9D83-447979020785}">
  <a:tblStyle styleId="{5F87B1F7-A9F2-4254-9D83-44797902078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ExtraBold-boldItalic.fntdata"/><Relationship Id="rId20" Type="http://schemas.openxmlformats.org/officeDocument/2006/relationships/slide" Target="slides/slide14.xml"/><Relationship Id="rId41" Type="http://customschemas.google.com/relationships/presentationmetadata" Target="metadata"/><Relationship Id="rId22" Type="http://schemas.openxmlformats.org/officeDocument/2006/relationships/font" Target="fonts/RobotoSerif-bold.fntdata"/><Relationship Id="rId21" Type="http://schemas.openxmlformats.org/officeDocument/2006/relationships/font" Target="fonts/RobotoSerif-regular.fntdata"/><Relationship Id="rId24" Type="http://schemas.openxmlformats.org/officeDocument/2006/relationships/font" Target="fonts/RobotoSerif-boldItalic.fntdata"/><Relationship Id="rId23" Type="http://schemas.openxmlformats.org/officeDocument/2006/relationships/font" Target="fonts/RobotoSerif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MontserratSemiBold-bold.fntdata"/><Relationship Id="rId25" Type="http://schemas.openxmlformats.org/officeDocument/2006/relationships/font" Target="fonts/MontserratSemiBold-regular.fntdata"/><Relationship Id="rId28" Type="http://schemas.openxmlformats.org/officeDocument/2006/relationships/font" Target="fonts/MontserratSemiBold-boldItalic.fntdata"/><Relationship Id="rId27" Type="http://schemas.openxmlformats.org/officeDocument/2006/relationships/font" Target="fonts/MontserratSemiBold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Inter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regular.fntdata"/><Relationship Id="rId30" Type="http://schemas.openxmlformats.org/officeDocument/2006/relationships/font" Target="fonts/Inter-bold.fntdata"/><Relationship Id="rId11" Type="http://schemas.openxmlformats.org/officeDocument/2006/relationships/slide" Target="slides/slide5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4.xml"/><Relationship Id="rId32" Type="http://schemas.openxmlformats.org/officeDocument/2006/relationships/font" Target="fonts/Montserrat-bold.fntdata"/><Relationship Id="rId13" Type="http://schemas.openxmlformats.org/officeDocument/2006/relationships/slide" Target="slides/slide7.xml"/><Relationship Id="rId35" Type="http://schemas.openxmlformats.org/officeDocument/2006/relationships/font" Target="fonts/MontserratMedium-regular.fntdata"/><Relationship Id="rId12" Type="http://schemas.openxmlformats.org/officeDocument/2006/relationships/slide" Target="slides/slide6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9.xml"/><Relationship Id="rId37" Type="http://schemas.openxmlformats.org/officeDocument/2006/relationships/font" Target="fonts/MontserratMedium-italic.fntdata"/><Relationship Id="rId14" Type="http://schemas.openxmlformats.org/officeDocument/2006/relationships/slide" Target="slides/slide8.xml"/><Relationship Id="rId36" Type="http://schemas.openxmlformats.org/officeDocument/2006/relationships/font" Target="fonts/MontserratMedium-bold.fntdata"/><Relationship Id="rId17" Type="http://schemas.openxmlformats.org/officeDocument/2006/relationships/slide" Target="slides/slide11.xml"/><Relationship Id="rId39" Type="http://schemas.openxmlformats.org/officeDocument/2006/relationships/font" Target="fonts/MontserratExtraBold-bold.fntdata"/><Relationship Id="rId16" Type="http://schemas.openxmlformats.org/officeDocument/2006/relationships/slide" Target="slides/slide10.xml"/><Relationship Id="rId38" Type="http://schemas.openxmlformats.org/officeDocument/2006/relationships/font" Target="fonts/MontserratMedium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" name="Google Shape;2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" name="Google Shape;2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" name="Google Shape;3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" name="Google Shape;3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97a74cd5e3_1_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297a74cd5e3_1_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Искусственный интеллект позволяет автоматизировать расчет углов на основе комплексного анализа данных и оптимальных параметров для каждого пациента</a:t>
            </a:r>
            <a:endParaRPr sz="16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Ана</a:t>
            </a: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>
                <a:latin typeface="Montserrat SemiBold"/>
                <a:ea typeface="Montserrat SemiBold"/>
                <a:cs typeface="Montserrat SemiBold"/>
                <a:sym typeface="Montserrat SemiBold"/>
              </a:rPr>
              <a:t>АНализ структурированной базы данных Кт-снимков с помощью обученной нейросети для оптимизаци</a:t>
            </a: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9" name="Google Shape;89;g297a74cd5e3_1_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rPr lang="en-US" sz="1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На рынке существуют некоторые аналогичные системы, однако наша система выделяется своей точностью благодаря анализу базы данных, а также возможностью интеграции с существующими медицинскими программами.</a:t>
            </a:r>
            <a:endParaRPr sz="800"/>
          </a:p>
        </p:txBody>
      </p:sp>
      <p:sp>
        <p:nvSpPr>
          <p:cNvPr id="141" name="Google Shape;14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96c23a0f19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296c23a0f19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g296c23a0f19_0_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9831c7f35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9831c7f35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29831c7f35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831c7f35c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9831c7f35c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29831c7f35c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96c23a0f19_3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g296c23a0f19_3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g296c23a0f19_3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9.jpg"/><Relationship Id="rId5" Type="http://schemas.openxmlformats.org/officeDocument/2006/relationships/image" Target="../media/image2.png"/><Relationship Id="rId6" Type="http://schemas.openxmlformats.org/officeDocument/2006/relationships/image" Target="../media/image13.png"/><Relationship Id="rId7" Type="http://schemas.openxmlformats.org/officeDocument/2006/relationships/image" Target="../media/image17.pn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11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9.jpg"/><Relationship Id="rId9" Type="http://schemas.openxmlformats.org/officeDocument/2006/relationships/image" Target="../media/image14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8.png"/><Relationship Id="rId8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18.png"/><Relationship Id="rId5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20.png"/><Relationship Id="rId5" Type="http://schemas.openxmlformats.org/officeDocument/2006/relationships/image" Target="../media/image23.png"/><Relationship Id="rId6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image" Target="../media/image25.png"/><Relationship Id="rId5" Type="http://schemas.openxmlformats.org/officeDocument/2006/relationships/image" Target="../media/image28.png"/><Relationship Id="rId6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2800" y="-165575"/>
            <a:ext cx="14713201" cy="8395174"/>
          </a:xfrm>
          <a:prstGeom prst="rect">
            <a:avLst/>
          </a:prstGeom>
          <a:noFill/>
          <a:ln cap="flat" cmpd="sng" w="9525">
            <a:solidFill>
              <a:srgbClr val="2DE3B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" name="Google Shape;1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82800" y="6837600"/>
            <a:ext cx="14713201" cy="13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14800" y="5821997"/>
            <a:ext cx="2604563" cy="883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"/>
          <p:cNvPicPr preferRelativeResize="0"/>
          <p:nvPr/>
        </p:nvPicPr>
        <p:blipFill rotWithShape="1">
          <a:blip r:embed="rId6">
            <a:alphaModFix/>
          </a:blip>
          <a:srcRect b="0" l="4068" r="4069" t="0"/>
          <a:stretch/>
        </p:blipFill>
        <p:spPr>
          <a:xfrm>
            <a:off x="6404225" y="5760538"/>
            <a:ext cx="1126375" cy="1070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/>
          <p:cNvPicPr preferRelativeResize="0"/>
          <p:nvPr/>
        </p:nvPicPr>
        <p:blipFill rotWithShape="1">
          <a:blip r:embed="rId7">
            <a:alphaModFix/>
          </a:blip>
          <a:srcRect b="0" l="79" r="89" t="0"/>
          <a:stretch/>
        </p:blipFill>
        <p:spPr>
          <a:xfrm>
            <a:off x="5050582" y="5696326"/>
            <a:ext cx="922425" cy="11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7194" y="5822001"/>
            <a:ext cx="1126387" cy="88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"/>
          <p:cNvSpPr txBox="1"/>
          <p:nvPr/>
        </p:nvSpPr>
        <p:spPr>
          <a:xfrm>
            <a:off x="457200" y="457200"/>
            <a:ext cx="12849900" cy="28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OptiJoint-AI</a:t>
            </a:r>
            <a:br>
              <a:rPr b="0" i="0" lang="en-US" sz="36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Система помощи принятия врачебных решений при эндопротезировании тазобедренного сустава.</a:t>
            </a:r>
            <a:r>
              <a:rPr b="1" i="0" lang="en-US" sz="3750" u="none" cap="none" strike="noStrike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 txBox="1"/>
          <p:nvPr/>
        </p:nvSpPr>
        <p:spPr>
          <a:xfrm>
            <a:off x="10325325" y="5570625"/>
            <a:ext cx="39165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Над проектом работали:</a:t>
            </a:r>
            <a:br>
              <a:rPr b="0" i="0" lang="en-US" sz="1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b="0" i="0" lang="en-US" sz="1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Иосифов Георгий Валерьянович</a:t>
            </a:r>
            <a:endParaRPr b="0" i="0" sz="1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Иосифова Валерия Гиоргиевна</a:t>
            </a:r>
            <a:endParaRPr b="0" i="0" sz="1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Маковкина Анастасия Александровна</a:t>
            </a:r>
            <a:endParaRPr b="0" i="0" sz="1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Мацукатов Спартак Витальевич</a:t>
            </a:r>
            <a:endParaRPr b="0" i="0" sz="1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Научный руководитель:</a:t>
            </a:r>
            <a:br>
              <a:rPr b="0" i="0" lang="en-US" sz="1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b="0" i="0" lang="en-US" sz="14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Моисеев Яков Петрович</a:t>
            </a:r>
            <a:endParaRPr b="0" i="0" sz="14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5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"/>
          <p:cNvSpPr/>
          <p:nvPr/>
        </p:nvSpPr>
        <p:spPr>
          <a:xfrm>
            <a:off x="457199" y="457208"/>
            <a:ext cx="44439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74"/>
              <a:buFont typeface="Inter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Актуальность</a:t>
            </a:r>
            <a:endParaRPr b="0" i="0" sz="3600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457200" y="1280725"/>
            <a:ext cx="13716000" cy="14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настоящее время во всем мире существует относительно большое количество ятрогенных осложнени</a:t>
            </a:r>
            <a:r>
              <a:rPr lang="en-US" sz="2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й. Они</a:t>
            </a:r>
            <a:r>
              <a:rPr b="0" i="0" lang="en-US" sz="2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ведут к реопераци</a:t>
            </a:r>
            <a:r>
              <a:rPr lang="en-US" sz="2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ям</a:t>
            </a:r>
            <a:r>
              <a:rPr b="0" i="0" lang="en-US" sz="2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влекущ</a:t>
            </a:r>
            <a:r>
              <a:rPr lang="en-US" sz="2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им</a:t>
            </a:r>
            <a:r>
              <a:rPr b="0" i="0" lang="en-US" sz="2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за собой повторные затраты ресурсов и </a:t>
            </a:r>
            <a:r>
              <a:rPr lang="en-US" sz="2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подвержение</a:t>
            </a:r>
            <a:r>
              <a:rPr b="0" i="0" lang="en-US" sz="22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риску жизнь пациента.</a:t>
            </a:r>
            <a:endParaRPr b="0" i="0" sz="22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t/>
            </a:r>
            <a:endParaRPr b="0" i="0" sz="1750" u="none" cap="none" strike="noStrike">
              <a:solidFill>
                <a:srgbClr val="E5E0D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2" name="Google Shape;3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20337" y="3715900"/>
            <a:ext cx="6198963" cy="4132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3975" y="3754749"/>
            <a:ext cx="6082450" cy="405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876175" y="3715912"/>
            <a:ext cx="6082526" cy="4055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2800" y="-165575"/>
            <a:ext cx="14713201" cy="8395174"/>
          </a:xfrm>
          <a:prstGeom prst="rect">
            <a:avLst/>
          </a:prstGeom>
          <a:noFill/>
          <a:ln cap="flat" cmpd="sng" w="9525">
            <a:solidFill>
              <a:srgbClr val="34999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" name="Google Shape;4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-82800" y="-165575"/>
            <a:ext cx="14713201" cy="13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"/>
          <p:cNvSpPr/>
          <p:nvPr/>
        </p:nvSpPr>
        <p:spPr>
          <a:xfrm>
            <a:off x="457200" y="429927"/>
            <a:ext cx="61176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74"/>
              <a:buFont typeface="Inter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Целевая аудитория</a:t>
            </a:r>
            <a:endParaRPr b="0" i="0" sz="3600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10693250" y="3927488"/>
            <a:ext cx="4044300" cy="13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Медицинские исследователи и разработчики, интересующиеся применением искусственного интеллекта в медицине.</a:t>
            </a:r>
            <a:endParaRPr b="0" i="0" sz="17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t/>
            </a:r>
            <a:endParaRPr b="0" i="0" sz="1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" name="Google Shape;44;p4"/>
          <p:cNvGrpSpPr/>
          <p:nvPr/>
        </p:nvGrpSpPr>
        <p:grpSpPr>
          <a:xfrm>
            <a:off x="685812" y="1584825"/>
            <a:ext cx="12953988" cy="1650188"/>
            <a:chOff x="685812" y="1584825"/>
            <a:chExt cx="12953988" cy="1650188"/>
          </a:xfrm>
        </p:grpSpPr>
        <p:pic>
          <p:nvPicPr>
            <p:cNvPr id="45" name="Google Shape;45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529081" y="1642862"/>
              <a:ext cx="1580876" cy="15808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46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5812" y="1596125"/>
              <a:ext cx="1638888" cy="1638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47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314337" y="1584825"/>
              <a:ext cx="1638900" cy="1638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48;p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157619" y="1584825"/>
              <a:ext cx="1638900" cy="1638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49;p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2000900" y="1584825"/>
              <a:ext cx="1638900" cy="1638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50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80204" y="1846457"/>
              <a:ext cx="650100" cy="650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" name="Google Shape;51;p4"/>
          <p:cNvSpPr txBox="1"/>
          <p:nvPr/>
        </p:nvSpPr>
        <p:spPr>
          <a:xfrm>
            <a:off x="-168825" y="3922625"/>
            <a:ext cx="3477600" cy="16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Отделения травматологии</a:t>
            </a:r>
            <a:r>
              <a:rPr lang="en-US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</a:t>
            </a:r>
            <a:br>
              <a:rPr b="0" i="0" lang="en-US" sz="18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b="0" i="0" lang="en-US" sz="18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Медицинские организации, проводящие операции по эндопротезированию тазобедренного сустава</a:t>
            </a:r>
            <a:endParaRPr b="0" i="0" sz="18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4"/>
          <p:cNvSpPr txBox="1"/>
          <p:nvPr/>
        </p:nvSpPr>
        <p:spPr>
          <a:xfrm>
            <a:off x="2222175" y="5953925"/>
            <a:ext cx="4044300" cy="20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Врачи-ортопеды и хирурги, специализирующиеся на эндопротезировании тазобедренного сустава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4"/>
          <p:cNvSpPr txBox="1"/>
          <p:nvPr/>
        </p:nvSpPr>
        <p:spPr>
          <a:xfrm>
            <a:off x="5265300" y="3288625"/>
            <a:ext cx="3839700" cy="12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7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Медицинские </a:t>
            </a:r>
            <a:r>
              <a:rPr b="0" i="0" lang="en-US" sz="17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специалисты, занимающиеся рентгенологией и диагностикой тазобедренного сустава</a:t>
            </a:r>
            <a:endParaRPr b="0" i="0" sz="17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4" name="Google Shape;54;p4"/>
          <p:cNvSpPr txBox="1"/>
          <p:nvPr/>
        </p:nvSpPr>
        <p:spPr>
          <a:xfrm>
            <a:off x="8060175" y="5324500"/>
            <a:ext cx="3839700" cy="10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7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Студенты медицинских учебных заведений и резиденты, которые изучают </a:t>
            </a:r>
            <a:r>
              <a:rPr lang="en-US" sz="17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травматолог</a:t>
            </a:r>
            <a:r>
              <a:rPr lang="en-US" sz="17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ию и ортопедию</a:t>
            </a:r>
            <a:endParaRPr b="0" i="0" sz="17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1389650" y="3213300"/>
            <a:ext cx="192000" cy="7965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4217475" y="3158825"/>
            <a:ext cx="192000" cy="27447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6981500" y="3058525"/>
            <a:ext cx="192000" cy="2829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9745525" y="3109725"/>
            <a:ext cx="192000" cy="2262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4"/>
          <p:cNvSpPr/>
          <p:nvPr/>
        </p:nvSpPr>
        <p:spPr>
          <a:xfrm>
            <a:off x="12619400" y="2832275"/>
            <a:ext cx="192000" cy="1090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/>
          <p:nvPr/>
        </p:nvSpPr>
        <p:spPr>
          <a:xfrm>
            <a:off x="0" y="29863"/>
            <a:ext cx="14752200" cy="8385000"/>
          </a:xfrm>
          <a:prstGeom prst="rect">
            <a:avLst/>
          </a:prstGeom>
          <a:gradFill>
            <a:gsLst>
              <a:gs pos="0">
                <a:srgbClr val="2DE3BD"/>
              </a:gs>
              <a:gs pos="100000">
                <a:srgbClr val="E5E0DF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457200" y="457200"/>
            <a:ext cx="36861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74"/>
              <a:buFont typeface="Inter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Проблема</a:t>
            </a:r>
            <a:endParaRPr b="0" i="0" sz="3600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457200" y="1173775"/>
            <a:ext cx="110001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Расчет углов в предоперационной подготовке является важным этапом, в который допущенные </a:t>
            </a: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врачом</a:t>
            </a: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ошибки чаще всего приводят к такому осложнению как вывихи. </a:t>
            </a:r>
            <a:endParaRPr b="0" i="0" sz="22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68" name="Google Shape;68;p2"/>
          <p:cNvGrpSpPr/>
          <p:nvPr/>
        </p:nvGrpSpPr>
        <p:grpSpPr>
          <a:xfrm>
            <a:off x="209500" y="2609575"/>
            <a:ext cx="1638200" cy="1488775"/>
            <a:chOff x="209500" y="2609575"/>
            <a:chExt cx="1638200" cy="1488775"/>
          </a:xfrm>
        </p:grpSpPr>
        <p:sp>
          <p:nvSpPr>
            <p:cNvPr id="69" name="Google Shape;69;p2"/>
            <p:cNvSpPr/>
            <p:nvPr/>
          </p:nvSpPr>
          <p:spPr>
            <a:xfrm>
              <a:off x="209500" y="2707850"/>
              <a:ext cx="1390500" cy="13905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57200" y="2609575"/>
              <a:ext cx="1390500" cy="1390500"/>
            </a:xfrm>
            <a:prstGeom prst="ellipse">
              <a:avLst/>
            </a:prstGeom>
            <a:solidFill>
              <a:srgbClr val="2DE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" name="Google Shape;71;p2"/>
          <p:cNvGrpSpPr/>
          <p:nvPr/>
        </p:nvGrpSpPr>
        <p:grpSpPr>
          <a:xfrm>
            <a:off x="209500" y="4457600"/>
            <a:ext cx="1638200" cy="1488775"/>
            <a:chOff x="209500" y="2609575"/>
            <a:chExt cx="1638200" cy="1488775"/>
          </a:xfrm>
        </p:grpSpPr>
        <p:sp>
          <p:nvSpPr>
            <p:cNvPr id="72" name="Google Shape;72;p2"/>
            <p:cNvSpPr/>
            <p:nvPr/>
          </p:nvSpPr>
          <p:spPr>
            <a:xfrm>
              <a:off x="209500" y="2707850"/>
              <a:ext cx="1390500" cy="13905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57200" y="2609575"/>
              <a:ext cx="1390500" cy="1390500"/>
            </a:xfrm>
            <a:prstGeom prst="ellipse">
              <a:avLst/>
            </a:prstGeom>
            <a:solidFill>
              <a:srgbClr val="2DE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" name="Google Shape;74;p2"/>
          <p:cNvGrpSpPr/>
          <p:nvPr/>
        </p:nvGrpSpPr>
        <p:grpSpPr>
          <a:xfrm>
            <a:off x="209500" y="6305625"/>
            <a:ext cx="1638200" cy="1488775"/>
            <a:chOff x="209500" y="2609575"/>
            <a:chExt cx="1638200" cy="1488775"/>
          </a:xfrm>
        </p:grpSpPr>
        <p:sp>
          <p:nvSpPr>
            <p:cNvPr id="75" name="Google Shape;75;p2"/>
            <p:cNvSpPr/>
            <p:nvPr/>
          </p:nvSpPr>
          <p:spPr>
            <a:xfrm>
              <a:off x="209500" y="2707850"/>
              <a:ext cx="1390500" cy="1390500"/>
            </a:xfrm>
            <a:prstGeom prst="ellipse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57200" y="2609575"/>
              <a:ext cx="1390500" cy="1390500"/>
            </a:xfrm>
            <a:prstGeom prst="ellipse">
              <a:avLst/>
            </a:prstGeom>
            <a:solidFill>
              <a:srgbClr val="2DE3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77;p2"/>
          <p:cNvSpPr txBox="1"/>
          <p:nvPr/>
        </p:nvSpPr>
        <p:spPr>
          <a:xfrm>
            <a:off x="497950" y="2492063"/>
            <a:ext cx="5991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1" i="0" lang="en-US" sz="10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2"/>
          <p:cNvSpPr txBox="1"/>
          <p:nvPr/>
        </p:nvSpPr>
        <p:spPr>
          <a:xfrm>
            <a:off x="424250" y="4340075"/>
            <a:ext cx="938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1" i="0" lang="en-US" sz="10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10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2"/>
          <p:cNvSpPr txBox="1"/>
          <p:nvPr/>
        </p:nvSpPr>
        <p:spPr>
          <a:xfrm>
            <a:off x="404350" y="6120300"/>
            <a:ext cx="938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1" i="0" lang="en-US" sz="10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10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2041200" y="2754863"/>
            <a:ext cx="5493900" cy="1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Точность</a:t>
            </a:r>
            <a:br>
              <a:rPr b="0" i="0" lang="en-US" sz="18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b="0" i="0" lang="en-US" sz="18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Расчета углов шеечно-диафизарного угла даже при высокой квалификации врачей могут быть неточными.</a:t>
            </a:r>
            <a:endParaRPr b="0" i="0" sz="18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1" name="Google Shape;81;p2"/>
          <p:cNvSpPr txBox="1"/>
          <p:nvPr/>
        </p:nvSpPr>
        <p:spPr>
          <a:xfrm>
            <a:off x="2041200" y="4602863"/>
            <a:ext cx="5493900" cy="1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Время</a:t>
            </a:r>
            <a:br>
              <a:rPr b="0" i="0" lang="en-US" sz="18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b="0" i="0" lang="en-US" sz="18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Ручной расчет углов требует большого времени и может привести к задержкам в операционной.</a:t>
            </a:r>
            <a:endParaRPr b="0" i="0" sz="18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82" name="Google Shape;82;p2"/>
          <p:cNvPicPr preferRelativeResize="0"/>
          <p:nvPr/>
        </p:nvPicPr>
        <p:blipFill rotWithShape="1">
          <a:blip r:embed="rId3">
            <a:alphaModFix/>
          </a:blip>
          <a:srcRect b="0" l="0" r="0" t="2581"/>
          <a:stretch/>
        </p:blipFill>
        <p:spPr>
          <a:xfrm>
            <a:off x="11559450" y="26025"/>
            <a:ext cx="3192750" cy="317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9443" y="3124270"/>
            <a:ext cx="3192754" cy="2196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59100" y="5229763"/>
            <a:ext cx="3192755" cy="317446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"/>
          <p:cNvSpPr txBox="1"/>
          <p:nvPr/>
        </p:nvSpPr>
        <p:spPr>
          <a:xfrm>
            <a:off x="2041200" y="6383100"/>
            <a:ext cx="5493900" cy="1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Затраты</a:t>
            </a:r>
            <a:endParaRPr b="1"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Высокий процент ятрогенных осложнений приводит к повторным затратам ресурсов вследствие реопераций</a:t>
            </a:r>
            <a:endParaRPr b="0" i="0" sz="18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7a74cd5e3_1_56"/>
          <p:cNvSpPr/>
          <p:nvPr/>
        </p:nvSpPr>
        <p:spPr>
          <a:xfrm>
            <a:off x="-39200" y="-33200"/>
            <a:ext cx="14718300" cy="8331300"/>
          </a:xfrm>
          <a:prstGeom prst="rect">
            <a:avLst/>
          </a:prstGeom>
          <a:gradFill>
            <a:gsLst>
              <a:gs pos="0">
                <a:srgbClr val="BFBFBF"/>
              </a:gs>
              <a:gs pos="100000">
                <a:srgbClr val="737373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297a74cd5e3_1_56"/>
          <p:cNvSpPr txBox="1"/>
          <p:nvPr/>
        </p:nvSpPr>
        <p:spPr>
          <a:xfrm>
            <a:off x="480800" y="370900"/>
            <a:ext cx="2679000" cy="7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Решение</a:t>
            </a:r>
            <a:endParaRPr b="0" i="0" sz="3600" u="none" cap="none" strike="noStrik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3" name="Google Shape;93;g297a74cd5e3_1_56"/>
          <p:cNvSpPr/>
          <p:nvPr/>
        </p:nvSpPr>
        <p:spPr>
          <a:xfrm>
            <a:off x="480800" y="1281075"/>
            <a:ext cx="3967800" cy="14130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012" scaled="0"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297a74cd5e3_1_56"/>
          <p:cNvSpPr/>
          <p:nvPr/>
        </p:nvSpPr>
        <p:spPr>
          <a:xfrm>
            <a:off x="5343100" y="1281075"/>
            <a:ext cx="3967800" cy="14130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012" scaled="0"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297a74cd5e3_1_56"/>
          <p:cNvSpPr txBox="1"/>
          <p:nvPr/>
        </p:nvSpPr>
        <p:spPr>
          <a:xfrm>
            <a:off x="684275" y="1594650"/>
            <a:ext cx="3459000" cy="1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Большие данные </a:t>
            </a:r>
            <a:endParaRPr sz="20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(</a:t>
            </a:r>
            <a:r>
              <a:rPr i="1" lang="en-US" sz="2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Big data</a:t>
            </a:r>
            <a:r>
              <a:rPr lang="en-US" sz="2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)</a:t>
            </a:r>
            <a:endParaRPr sz="20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6" name="Google Shape;96;g297a74cd5e3_1_56"/>
          <p:cNvSpPr txBox="1"/>
          <p:nvPr/>
        </p:nvSpPr>
        <p:spPr>
          <a:xfrm>
            <a:off x="5585700" y="1594650"/>
            <a:ext cx="3459000" cy="1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Алгоритмы</a:t>
            </a:r>
            <a:br>
              <a:rPr lang="en-US" sz="2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en-US" sz="2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машинного обучения</a:t>
            </a:r>
            <a:endParaRPr sz="20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" name="Google Shape;97;g297a74cd5e3_1_56"/>
          <p:cNvSpPr/>
          <p:nvPr/>
        </p:nvSpPr>
        <p:spPr>
          <a:xfrm>
            <a:off x="10205400" y="1281075"/>
            <a:ext cx="3967800" cy="14130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012" scaled="0"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297a74cd5e3_1_56"/>
          <p:cNvSpPr txBox="1"/>
          <p:nvPr/>
        </p:nvSpPr>
        <p:spPr>
          <a:xfrm>
            <a:off x="268925" y="2869550"/>
            <a:ext cx="4239300" cy="21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Формирование обширной базы данных, основанной на функциональных</a:t>
            </a:r>
            <a:r>
              <a:rPr b="1"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b="1"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КТ/рентгенологических</a:t>
            </a:r>
            <a:br>
              <a:rPr b="1"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снимках</a:t>
            </a:r>
            <a:endParaRPr b="1" sz="1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" name="Google Shape;99;g297a74cd5e3_1_56"/>
          <p:cNvSpPr txBox="1"/>
          <p:nvPr/>
        </p:nvSpPr>
        <p:spPr>
          <a:xfrm>
            <a:off x="10459800" y="1594650"/>
            <a:ext cx="3459000" cy="1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Искусственный интеллект</a:t>
            </a:r>
            <a:endParaRPr b="0" i="0" sz="2000" u="none" cap="none" strike="noStrik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0" name="Google Shape;100;g297a74cd5e3_1_56"/>
          <p:cNvSpPr txBox="1"/>
          <p:nvPr/>
        </p:nvSpPr>
        <p:spPr>
          <a:xfrm>
            <a:off x="5195550" y="2869550"/>
            <a:ext cx="4239300" cy="23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Обучение </a:t>
            </a:r>
            <a:r>
              <a:rPr b="1"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нейросети  способности  распознавать на снимке анатомические структуры и вычислять пять углов, которые рассчитывают во время  предоперационную подготовку </a:t>
            </a:r>
            <a:endParaRPr b="0" i="0" sz="16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01" name="Google Shape;101;g297a74cd5e3_1_56"/>
          <p:cNvPicPr preferRelativeResize="0"/>
          <p:nvPr/>
        </p:nvPicPr>
        <p:blipFill rotWithShape="1">
          <a:blip r:embed="rId3">
            <a:alphaModFix/>
          </a:blip>
          <a:srcRect b="0" l="0" r="0" t="-46028"/>
          <a:stretch/>
        </p:blipFill>
        <p:spPr>
          <a:xfrm>
            <a:off x="7389347" y="3753981"/>
            <a:ext cx="7357979" cy="456186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297a74cd5e3_1_56"/>
          <p:cNvSpPr txBox="1"/>
          <p:nvPr/>
        </p:nvSpPr>
        <p:spPr>
          <a:xfrm>
            <a:off x="10069650" y="2869550"/>
            <a:ext cx="4239300" cy="23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Наша программа собирает и анализирует КТ снимки, чтобы предоставить врачам полную информацию и помочь им принять взвешенные решения</a:t>
            </a:r>
            <a:endParaRPr b="1" i="0" sz="16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03" name="Google Shape;103;g297a74cd5e3_1_56"/>
          <p:cNvPicPr preferRelativeResize="0"/>
          <p:nvPr/>
        </p:nvPicPr>
        <p:blipFill rotWithShape="1">
          <a:blip r:embed="rId4">
            <a:alphaModFix/>
          </a:blip>
          <a:srcRect b="5920" l="0" r="0" t="29654"/>
          <a:stretch/>
        </p:blipFill>
        <p:spPr>
          <a:xfrm>
            <a:off x="-87900" y="5191726"/>
            <a:ext cx="7513674" cy="312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1" y="-9"/>
            <a:ext cx="14626188" cy="822961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0"/>
          <p:cNvSpPr/>
          <p:nvPr/>
        </p:nvSpPr>
        <p:spPr>
          <a:xfrm>
            <a:off x="519776" y="457200"/>
            <a:ext cx="13653300" cy="20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74"/>
              <a:buFont typeface="Inter"/>
              <a:buNone/>
            </a:pPr>
            <a:r>
              <a:rPr b="1" i="0" lang="en-US" sz="4374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Обзор существующих методов расчета углов шеечно-диафизарного угла</a:t>
            </a:r>
            <a:endParaRPr i="0" sz="4374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0"/>
          <p:cNvSpPr/>
          <p:nvPr/>
        </p:nvSpPr>
        <p:spPr>
          <a:xfrm>
            <a:off x="519775" y="2010022"/>
            <a:ext cx="13653300" cy="57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rPr i="0" lang="en-US" sz="1950" u="none" cap="none" strike="noStrike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1. Угол анатомической оси бедра (англ. anatomical axis of the femur)</a:t>
            </a:r>
            <a:r>
              <a:rPr lang="en-US" sz="1950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 -</a:t>
            </a:r>
            <a:r>
              <a:rPr i="0" lang="en-US" sz="1950" u="none" cap="none" strike="noStrike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 это угол, измеряемый между линией, проходящей через центр головки бедра и центр шейки бедра, и вертикальной осью таза. Он помогает определить правильное положение импланта относительно бедра.</a:t>
            </a:r>
            <a:endParaRPr i="0" sz="1950" u="none" cap="none" strike="noStrike">
              <a:solidFill>
                <a:srgbClr val="E5E0D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rPr i="0" lang="en-US" sz="1950" u="none" cap="none" strike="noStrike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2. Угол наклона (англ. inclination angle) </a:t>
            </a:r>
            <a:r>
              <a:rPr lang="en-US" sz="1950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i="0" lang="en-US" sz="1950" u="none" cap="none" strike="noStrike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 это угол, измеряемый между линией, проходящей через центр головки бедра и центр шейки бедра, и горизонтальной плоскостью. Он определяет наклон импланта относительно горизонтальной плоскости.</a:t>
            </a:r>
            <a:endParaRPr i="0" sz="1950" u="none" cap="none" strike="noStrike">
              <a:solidFill>
                <a:srgbClr val="E5E0D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rPr i="0" lang="en-US" sz="1950" u="none" cap="none" strike="noStrike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3. Угол антиверсии (англ. anteversion angle) </a:t>
            </a:r>
            <a:r>
              <a:rPr lang="en-US" sz="1950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i="0" lang="en-US" sz="1950" u="none" cap="none" strike="noStrike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 это угол, измеряемый между линией, проходящей через переднюю и заднюю краевые точки головки бедра, и линией, проходящей через переднюю и заднюю краевые точки шейки бедра. Он определяет вращение импланта вокруг вертикальной оси.</a:t>
            </a:r>
            <a:endParaRPr i="0" sz="1950" u="none" cap="none" strike="noStrike">
              <a:solidFill>
                <a:srgbClr val="E5E0D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rPr i="0" lang="en-US" sz="1950" u="none" cap="none" strike="noStrike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4. Угол латерального отклонения (англ. lateral offset angle)</a:t>
            </a:r>
            <a:r>
              <a:rPr lang="en-US" sz="1950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 -</a:t>
            </a:r>
            <a:r>
              <a:rPr i="0" lang="en-US" sz="1950" u="none" cap="none" strike="noStrike">
                <a:solidFill>
                  <a:srgbClr val="E5E0DF"/>
                </a:solidFill>
                <a:latin typeface="Montserrat"/>
                <a:ea typeface="Montserrat"/>
                <a:cs typeface="Montserrat"/>
                <a:sym typeface="Montserrat"/>
              </a:rPr>
              <a:t> это угол, измеряемый между линией, проходящей через центр головки бедра и центр шейки бедра, и линией, проходящей через центр таза. Он определяет смещение импланта в сторону от центра таза.</a:t>
            </a:r>
            <a:endParaRPr i="0" sz="1950" u="none" cap="none" strike="noStrike">
              <a:solidFill>
                <a:srgbClr val="E5E0D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t/>
            </a:r>
            <a:endParaRPr b="0" i="0" sz="1450" u="none" cap="none" strike="noStrike">
              <a:solidFill>
                <a:srgbClr val="E5E0DF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8"/>
          <p:cNvPicPr preferRelativeResize="0"/>
          <p:nvPr/>
        </p:nvPicPr>
        <p:blipFill rotWithShape="1">
          <a:blip r:embed="rId3">
            <a:alphaModFix/>
          </a:blip>
          <a:srcRect b="23480" l="0" r="0" t="24809"/>
          <a:stretch/>
        </p:blipFill>
        <p:spPr>
          <a:xfrm>
            <a:off x="-979300" y="-76200"/>
            <a:ext cx="16063043" cy="830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8"/>
          <p:cNvSpPr/>
          <p:nvPr/>
        </p:nvSpPr>
        <p:spPr>
          <a:xfrm>
            <a:off x="457193" y="457205"/>
            <a:ext cx="10554300" cy="13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74"/>
              <a:buFont typeface="Inter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Ценность предложения</a:t>
            </a:r>
            <a:endParaRPr b="0" i="0" sz="3600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457200" y="1219725"/>
            <a:ext cx="13716000" cy="19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Система помощи принятия врачебных решений с использованием искусственного интеллекта позволяет снизить риск ошибок, улучшить точность результатов. Такая система помощи принятия решений значительно уменьшает риск повторных операций, что исключает затраты на реоперации</a:t>
            </a: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и</a:t>
            </a:r>
            <a:r>
              <a:rPr b="0" i="0" lang="en-US" sz="22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ликвидирует послеоперационные осложнения.</a:t>
            </a:r>
            <a:endParaRPr b="0" i="0" sz="22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1"/>
          <p:cNvSpPr/>
          <p:nvPr/>
        </p:nvSpPr>
        <p:spPr>
          <a:xfrm>
            <a:off x="6900" y="0"/>
            <a:ext cx="14630400" cy="8229600"/>
          </a:xfrm>
          <a:prstGeom prst="rect">
            <a:avLst/>
          </a:prstGeom>
          <a:gradFill>
            <a:gsLst>
              <a:gs pos="0">
                <a:srgbClr val="2DE3BD"/>
              </a:gs>
              <a:gs pos="100000">
                <a:srgbClr val="E5E0DF"/>
              </a:gs>
            </a:gsLst>
            <a:path path="circle">
              <a:fillToRect b="50%" l="50%" r="50%" t="50%"/>
            </a:path>
            <a:tileRect/>
          </a:gradFill>
          <a:ln cap="flat" cmpd="sng" w="138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1"/>
          <p:cNvSpPr/>
          <p:nvPr/>
        </p:nvSpPr>
        <p:spPr>
          <a:xfrm>
            <a:off x="1514700" y="2418651"/>
            <a:ext cx="11614800" cy="4369800"/>
          </a:xfrm>
          <a:prstGeom prst="snip2DiagRect">
            <a:avLst>
              <a:gd fmla="val 0" name="adj1"/>
              <a:gd fmla="val 16667" name="adj2"/>
            </a:avLst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700" scaled="0"/>
          </a:gradFill>
          <a:ln cap="flat" cmpd="sng" w="13800">
            <a:solidFill>
              <a:srgbClr val="2DFA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1"/>
          <p:cNvSpPr/>
          <p:nvPr/>
        </p:nvSpPr>
        <p:spPr>
          <a:xfrm>
            <a:off x="2886001" y="2881363"/>
            <a:ext cx="15303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24"/>
              <a:buFont typeface="Inter"/>
              <a:buNone/>
            </a:pPr>
            <a:r>
              <a:rPr b="1" i="0" lang="en-US" sz="2824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Объем</a:t>
            </a:r>
            <a:endParaRPr i="0" sz="2824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1"/>
          <p:cNvSpPr/>
          <p:nvPr/>
        </p:nvSpPr>
        <p:spPr>
          <a:xfrm>
            <a:off x="1514700" y="3715100"/>
            <a:ext cx="4272900" cy="22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rPr lang="en-US" sz="37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80 тысяч операций </a:t>
            </a:r>
            <a:endParaRPr sz="37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t/>
            </a:r>
            <a:endParaRPr i="0" sz="375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1"/>
          <p:cNvSpPr/>
          <p:nvPr/>
        </p:nvSpPr>
        <p:spPr>
          <a:xfrm>
            <a:off x="6394250" y="2881375"/>
            <a:ext cx="24489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24"/>
              <a:buFont typeface="Inter"/>
              <a:buNone/>
            </a:pPr>
            <a:r>
              <a:rPr b="1" lang="en-US" sz="282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Операции</a:t>
            </a:r>
            <a:endParaRPr i="0" sz="2824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5787600" y="3715100"/>
            <a:ext cx="3662100" cy="23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rPr lang="en-US" sz="37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2000</a:t>
            </a:r>
            <a:r>
              <a:rPr lang="en-US" sz="45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$</a:t>
            </a:r>
            <a:endParaRPr sz="3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t/>
            </a:r>
            <a:endParaRPr sz="3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9901675" y="2881375"/>
            <a:ext cx="27759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24"/>
              <a:buFont typeface="Inter"/>
              <a:buNone/>
            </a:pPr>
            <a:r>
              <a:rPr b="1" lang="en-US" sz="282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endParaRPr i="0" sz="2824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11"/>
          <p:cNvSpPr/>
          <p:nvPr/>
        </p:nvSpPr>
        <p:spPr>
          <a:xfrm>
            <a:off x="9449875" y="3715100"/>
            <a:ext cx="3679500" cy="29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9942"/>
              </a:lnSpc>
              <a:spcBef>
                <a:spcPts val="0"/>
              </a:spcBef>
              <a:spcAft>
                <a:spcPts val="0"/>
              </a:spcAft>
              <a:buClr>
                <a:srgbClr val="E5E0DF"/>
              </a:buClr>
              <a:buSzPts val="1750"/>
              <a:buFont typeface="Inter"/>
              <a:buNone/>
            </a:pPr>
            <a:r>
              <a:rPr lang="en-US" sz="29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сэкономит здравохранению 38 400 000 млн </a:t>
            </a:r>
            <a:r>
              <a:rPr lang="en-US" sz="2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$</a:t>
            </a:r>
            <a:endParaRPr i="0" sz="375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4" name="Google Shape;134;p11"/>
          <p:cNvCxnSpPr/>
          <p:nvPr/>
        </p:nvCxnSpPr>
        <p:spPr>
          <a:xfrm rot="10800000">
            <a:off x="1502550" y="3699650"/>
            <a:ext cx="11625300" cy="0"/>
          </a:xfrm>
          <a:prstGeom prst="straightConnector1">
            <a:avLst/>
          </a:prstGeom>
          <a:noFill/>
          <a:ln cap="flat" cmpd="sng" w="9525">
            <a:solidFill>
              <a:srgbClr val="34999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11"/>
          <p:cNvCxnSpPr/>
          <p:nvPr/>
        </p:nvCxnSpPr>
        <p:spPr>
          <a:xfrm rot="10800000">
            <a:off x="5787550" y="2417300"/>
            <a:ext cx="0" cy="4372500"/>
          </a:xfrm>
          <a:prstGeom prst="straightConnector1">
            <a:avLst/>
          </a:prstGeom>
          <a:noFill/>
          <a:ln cap="flat" cmpd="sng" w="9525">
            <a:solidFill>
              <a:srgbClr val="34999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p11"/>
          <p:cNvCxnSpPr/>
          <p:nvPr/>
        </p:nvCxnSpPr>
        <p:spPr>
          <a:xfrm>
            <a:off x="9449875" y="2411900"/>
            <a:ext cx="0" cy="4383300"/>
          </a:xfrm>
          <a:prstGeom prst="straightConnector1">
            <a:avLst/>
          </a:prstGeom>
          <a:noFill/>
          <a:ln cap="flat" cmpd="sng" w="9525">
            <a:solidFill>
              <a:srgbClr val="34999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7" name="Google Shape;137;p11"/>
          <p:cNvSpPr/>
          <p:nvPr/>
        </p:nvSpPr>
        <p:spPr>
          <a:xfrm>
            <a:off x="1962922" y="1309275"/>
            <a:ext cx="52845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74"/>
              <a:buFont typeface="Inter"/>
              <a:buNone/>
            </a:pPr>
            <a:r>
              <a:rPr b="1" i="0" lang="en-US" sz="4374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РЫНОК </a:t>
            </a:r>
            <a:endParaRPr i="0" sz="4374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2"/>
            <a:ext cx="14713201" cy="8395174"/>
          </a:xfrm>
          <a:prstGeom prst="rect">
            <a:avLst/>
          </a:prstGeom>
          <a:noFill/>
          <a:ln cap="flat" cmpd="sng" w="9525">
            <a:solidFill>
              <a:srgbClr val="34999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4" name="Google Shape;144;p9"/>
          <p:cNvSpPr/>
          <p:nvPr/>
        </p:nvSpPr>
        <p:spPr>
          <a:xfrm>
            <a:off x="519768" y="457200"/>
            <a:ext cx="44439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74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КОНКУРЕНТЫ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775" y="1587325"/>
            <a:ext cx="1153000" cy="108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9"/>
          <p:cNvSpPr txBox="1"/>
          <p:nvPr/>
        </p:nvSpPr>
        <p:spPr>
          <a:xfrm>
            <a:off x="1899850" y="1423800"/>
            <a:ext cx="12283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Webiomed – платформа содержит встроенную систему поддержки принятия врачебных решений, предназначенную для автоматической оценки показателей здоровья пациента, в том числе предсказания развития заболеваний</a:t>
            </a:r>
            <a:endParaRPr sz="2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7" name="Google Shape;14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775" y="3538300"/>
            <a:ext cx="1153000" cy="11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9"/>
          <p:cNvSpPr txBox="1"/>
          <p:nvPr/>
        </p:nvSpPr>
        <p:spPr>
          <a:xfrm>
            <a:off x="1791400" y="3111888"/>
            <a:ext cx="12500400" cy="20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Справочник врача. Приложение для Apple iOS и Android, предоставляющее доступ клиницистам к медицинским калькуляторам, шкалам оценки состояния пациента и клиническим рекомендациями и медицинским библиотекам для принятия взвешенных врачебных решений.</a:t>
            </a:r>
            <a:endParaRPr sz="2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9"/>
          <p:cNvSpPr txBox="1"/>
          <p:nvPr/>
        </p:nvSpPr>
        <p:spPr>
          <a:xfrm>
            <a:off x="1791400" y="5389800"/>
            <a:ext cx="12500400" cy="20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MeDiCase - система доврачебной диагностики острых и хронических заболеваний, помогающая проводить первичное обследование пациента, принятие решений о необходимости его очного обследования, вызова скорой помощи, мониторинга течения хронических болезней</a:t>
            </a:r>
            <a:endParaRPr sz="2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0" name="Google Shape;150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9775" y="5816200"/>
            <a:ext cx="1153000" cy="11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DE3BD"/>
            </a:gs>
            <a:gs pos="100000">
              <a:srgbClr val="E5E0D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6c23a0f19_0_20"/>
          <p:cNvSpPr txBox="1"/>
          <p:nvPr/>
        </p:nvSpPr>
        <p:spPr>
          <a:xfrm>
            <a:off x="519775" y="457200"/>
            <a:ext cx="9720900" cy="9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i="0" lang="en-US" sz="5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endParaRPr i="0" sz="6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g296c23a0f19_0_20"/>
          <p:cNvSpPr/>
          <p:nvPr/>
        </p:nvSpPr>
        <p:spPr>
          <a:xfrm>
            <a:off x="903400" y="1810725"/>
            <a:ext cx="3291900" cy="11223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700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296c23a0f19_0_20"/>
          <p:cNvSpPr txBox="1"/>
          <p:nvPr/>
        </p:nvSpPr>
        <p:spPr>
          <a:xfrm>
            <a:off x="1183750" y="2109350"/>
            <a:ext cx="27312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Лицензирование</a:t>
            </a:r>
            <a:endParaRPr b="1" i="0" sz="2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g296c23a0f19_0_20"/>
          <p:cNvSpPr txBox="1"/>
          <p:nvPr/>
        </p:nvSpPr>
        <p:spPr>
          <a:xfrm>
            <a:off x="1188025" y="3007200"/>
            <a:ext cx="11546100" cy="9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Мы предоставим лицензии медицинским центрам , которые хотят использовать нашу систему для оптимизации своей практики.</a:t>
            </a:r>
            <a:endParaRPr b="0" i="0" sz="2000" u="none" cap="none" strike="noStrik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60" name="Google Shape;160;g296c23a0f19_0_20"/>
          <p:cNvSpPr/>
          <p:nvPr/>
        </p:nvSpPr>
        <p:spPr>
          <a:xfrm>
            <a:off x="903400" y="3941225"/>
            <a:ext cx="3291900" cy="11223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700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296c23a0f19_0_20"/>
          <p:cNvSpPr txBox="1"/>
          <p:nvPr/>
        </p:nvSpPr>
        <p:spPr>
          <a:xfrm>
            <a:off x="1697800" y="4239850"/>
            <a:ext cx="17031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Подписка</a:t>
            </a:r>
            <a:endParaRPr b="1" i="0" sz="21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g296c23a0f19_0_20"/>
          <p:cNvSpPr txBox="1"/>
          <p:nvPr/>
        </p:nvSpPr>
        <p:spPr>
          <a:xfrm>
            <a:off x="1188025" y="5137700"/>
            <a:ext cx="11546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Мы также предлагаем модель подписки для индивидуальных врачей и клиник, чтобы обеспечить доступность нашей системы.</a:t>
            </a:r>
            <a:endParaRPr b="0" i="0" sz="2000" u="none" cap="none" strike="noStrik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DE3BD"/>
            </a:gs>
            <a:gs pos="100000">
              <a:srgbClr val="E5E0D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9831c7f35c_0_0"/>
          <p:cNvSpPr/>
          <p:nvPr/>
        </p:nvSpPr>
        <p:spPr>
          <a:xfrm>
            <a:off x="-15625" y="6866150"/>
            <a:ext cx="14630400" cy="1363500"/>
          </a:xfrm>
          <a:prstGeom prst="rect">
            <a:avLst/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700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29831c7f35c_0_0"/>
          <p:cNvSpPr txBox="1"/>
          <p:nvPr/>
        </p:nvSpPr>
        <p:spPr>
          <a:xfrm>
            <a:off x="2068625" y="1945675"/>
            <a:ext cx="3523800" cy="10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g29831c7f35c_0_0"/>
          <p:cNvSpPr txBox="1"/>
          <p:nvPr/>
        </p:nvSpPr>
        <p:spPr>
          <a:xfrm>
            <a:off x="7676800" y="2955475"/>
            <a:ext cx="697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71" name="Google Shape;171;g29831c7f35c_0_0"/>
          <p:cNvGraphicFramePr/>
          <p:nvPr/>
        </p:nvGraphicFramePr>
        <p:xfrm>
          <a:off x="-15665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{5F87B1F7-A9F2-4254-9D83-447979020785}</a:tableStyleId>
              </a:tblPr>
              <a:tblGrid>
                <a:gridCol w="4922925"/>
                <a:gridCol w="4853750"/>
                <a:gridCol w="4853750"/>
              </a:tblGrid>
              <a:tr h="889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lt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РОЛЬ</a:t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FAC8"/>
                        </a:gs>
                        <a:gs pos="100000">
                          <a:srgbClr val="349991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lt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ФАМИЛИЯ ИМЯ</a:t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FAC8"/>
                        </a:gs>
                        <a:gs pos="100000">
                          <a:srgbClr val="349991"/>
                        </a:gs>
                      </a:gsLst>
                      <a:lin ang="54007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lt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ФОТО</a:t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FAC8"/>
                        </a:gs>
                        <a:gs pos="100000">
                          <a:srgbClr val="349991"/>
                        </a:gs>
                      </a:gsLst>
                      <a:lin ang="5400700" scaled="0"/>
                    </a:gradFill>
                  </a:tcPr>
                </a:tc>
              </a:tr>
              <a:tr h="1992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lt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ЛИДЕР (CEO)</a:t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E3BD"/>
                        </a:gs>
                        <a:gs pos="100000">
                          <a:srgbClr val="E5E0DF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chemeClr val="lt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Иосифов Георгий</a:t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E3BD"/>
                        </a:gs>
                        <a:gs pos="100000">
                          <a:srgbClr val="E5E0DF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E3BD"/>
                        </a:gs>
                        <a:gs pos="100000">
                          <a:srgbClr val="E5E0DF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  <a:tr h="1992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lt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ТЕХНОЛОГ, РАЗРАБОТЧИК (CTO)</a:t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E3BD"/>
                        </a:gs>
                        <a:gs pos="100000">
                          <a:srgbClr val="E5E0DF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chemeClr val="lt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Мацукатов Спартак,</a:t>
                      </a:r>
                      <a:br>
                        <a:rPr lang="en-US" sz="2000">
                          <a:solidFill>
                            <a:schemeClr val="lt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</a:br>
                      <a:r>
                        <a:rPr lang="en-US" sz="2000">
                          <a:solidFill>
                            <a:schemeClr val="lt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Маковкина Анастасия</a:t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E3BD"/>
                        </a:gs>
                        <a:gs pos="100000">
                          <a:srgbClr val="E5E0DF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E3BD"/>
                        </a:gs>
                        <a:gs pos="100000">
                          <a:srgbClr val="E5E0DF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  <a:tr h="199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lt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МАРКЕТОЛОГ (СMO)</a:t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E3BD"/>
                        </a:gs>
                        <a:gs pos="100000">
                          <a:srgbClr val="E5E0DF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chemeClr val="lt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Иосифова Валерия</a:t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E3BD"/>
                        </a:gs>
                        <a:gs pos="100000">
                          <a:srgbClr val="E5E0DF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2DE3BD"/>
                        </a:gs>
                        <a:gs pos="100000">
                          <a:srgbClr val="E5E0DF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72" name="Google Shape;172;g29831c7f35c_0_0"/>
          <p:cNvSpPr txBox="1"/>
          <p:nvPr/>
        </p:nvSpPr>
        <p:spPr>
          <a:xfrm>
            <a:off x="214300" y="7205750"/>
            <a:ext cx="7462500" cy="6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КОМАНДА СТАРТАПА</a:t>
            </a:r>
            <a:endParaRPr b="1"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DFAC8"/>
            </a:gs>
            <a:gs pos="100000">
              <a:srgbClr val="349991"/>
            </a:gs>
          </a:gsLst>
          <a:lin ang="5400700" scaled="0"/>
        </a:gra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9831c7f35c_0_5"/>
          <p:cNvSpPr/>
          <p:nvPr/>
        </p:nvSpPr>
        <p:spPr>
          <a:xfrm>
            <a:off x="519125" y="457200"/>
            <a:ext cx="12300" cy="3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29831c7f35c_0_5"/>
          <p:cNvSpPr txBox="1"/>
          <p:nvPr/>
        </p:nvSpPr>
        <p:spPr>
          <a:xfrm>
            <a:off x="531425" y="460500"/>
            <a:ext cx="7355400" cy="9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ТЕКУЩИЕ РЕЗУЛЬТАТЫ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g29831c7f35c_0_5"/>
          <p:cNvSpPr txBox="1"/>
          <p:nvPr/>
        </p:nvSpPr>
        <p:spPr>
          <a:xfrm>
            <a:off x="833600" y="1391400"/>
            <a:ext cx="8478600" cy="50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ontserrat"/>
              <a:buChar char="✓"/>
            </a:pPr>
            <a:r>
              <a:rPr lang="en-US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Разработана идея и намечен дальнейший план развития проекта</a:t>
            </a:r>
            <a:endParaRPr sz="2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000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ontserrat"/>
              <a:buChar char="➢"/>
            </a:pPr>
            <a:r>
              <a:rPr lang="en-US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Проведён ценностный опрос аудитории</a:t>
            </a:r>
            <a:endParaRPr sz="2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000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ontserrat"/>
              <a:buChar char="➢"/>
            </a:pPr>
            <a:r>
              <a:rPr lang="en-US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Собраны данные пациентов в  послеоперационный период</a:t>
            </a:r>
            <a:endParaRPr sz="2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DE3BD"/>
            </a:gs>
            <a:gs pos="100000">
              <a:srgbClr val="E5E0D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96c23a0f19_3_0"/>
          <p:cNvSpPr/>
          <p:nvPr/>
        </p:nvSpPr>
        <p:spPr>
          <a:xfrm>
            <a:off x="0" y="0"/>
            <a:ext cx="14630400" cy="1226400"/>
          </a:xfrm>
          <a:prstGeom prst="rect">
            <a:avLst/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012" scaled="0"/>
          </a:gradFill>
          <a:ln cap="flat" cmpd="sng" w="28575">
            <a:solidFill>
              <a:srgbClr val="3499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296c23a0f19_3_0"/>
          <p:cNvSpPr txBox="1"/>
          <p:nvPr/>
        </p:nvSpPr>
        <p:spPr>
          <a:xfrm>
            <a:off x="519775" y="205800"/>
            <a:ext cx="5827500" cy="8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i="0" lang="en-US" sz="4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Дорожная карта</a:t>
            </a:r>
            <a:endParaRPr i="0" sz="4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g296c23a0f19_3_0"/>
          <p:cNvSpPr txBox="1"/>
          <p:nvPr/>
        </p:nvSpPr>
        <p:spPr>
          <a:xfrm>
            <a:off x="3543300" y="2239100"/>
            <a:ext cx="5379900" cy="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П</a:t>
            </a:r>
            <a:r>
              <a:rPr b="1" lang="en-US" sz="2400">
                <a:solidFill>
                  <a:schemeClr val="lt1"/>
                </a:solidFill>
              </a:rPr>
              <a:t>оиск и привлечение инвестиций</a:t>
            </a:r>
            <a:endParaRPr b="1" i="0" sz="2400" u="none" cap="none" strike="noStrike">
              <a:solidFill>
                <a:schemeClr val="lt1"/>
              </a:solidFill>
            </a:endParaRPr>
          </a:p>
        </p:txBody>
      </p:sp>
      <p:sp>
        <p:nvSpPr>
          <p:cNvPr id="189" name="Google Shape;189;g296c23a0f19_3_0"/>
          <p:cNvSpPr txBox="1"/>
          <p:nvPr/>
        </p:nvSpPr>
        <p:spPr>
          <a:xfrm>
            <a:off x="3543300" y="3247425"/>
            <a:ext cx="5731800" cy="1036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FFFFFF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300">
                <a:solidFill>
                  <a:schemeClr val="lt1"/>
                </a:solidFill>
              </a:rPr>
              <a:t>Разработка базы данных на основе клинически значимых данных</a:t>
            </a:r>
            <a:endParaRPr b="1" i="0" sz="2300" u="none" cap="none" strike="noStrike">
              <a:solidFill>
                <a:schemeClr val="lt1"/>
              </a:solidFill>
            </a:endParaRPr>
          </a:p>
        </p:txBody>
      </p:sp>
      <p:sp>
        <p:nvSpPr>
          <p:cNvPr id="190" name="Google Shape;190;g296c23a0f19_3_0"/>
          <p:cNvSpPr txBox="1"/>
          <p:nvPr/>
        </p:nvSpPr>
        <p:spPr>
          <a:xfrm>
            <a:off x="3543300" y="4608400"/>
            <a:ext cx="5379900" cy="872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FFFFFF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300">
                <a:solidFill>
                  <a:schemeClr val="lt1"/>
                </a:solidFill>
              </a:rPr>
              <a:t>Обучение нейросети на основе клинических случаев</a:t>
            </a:r>
            <a:endParaRPr b="1" i="0" sz="2300" u="none" cap="none" strike="noStrike">
              <a:solidFill>
                <a:schemeClr val="lt1"/>
              </a:solidFill>
            </a:endParaRPr>
          </a:p>
        </p:txBody>
      </p:sp>
      <p:sp>
        <p:nvSpPr>
          <p:cNvPr id="191" name="Google Shape;191;g296c23a0f19_3_0"/>
          <p:cNvSpPr txBox="1"/>
          <p:nvPr/>
        </p:nvSpPr>
        <p:spPr>
          <a:xfrm>
            <a:off x="3640050" y="5805275"/>
            <a:ext cx="5731800" cy="872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FFFFFF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-US" sz="2300">
                <a:solidFill>
                  <a:schemeClr val="lt1"/>
                </a:solidFill>
              </a:rPr>
              <a:t>Разработка программы </a:t>
            </a:r>
            <a:r>
              <a:rPr b="1" i="0" lang="en-US" sz="2300" u="none" cap="none" strike="noStrike">
                <a:solidFill>
                  <a:schemeClr val="lt1"/>
                </a:solidFill>
              </a:rPr>
              <a:t> и презентация проекта</a:t>
            </a:r>
            <a:endParaRPr b="1" i="0" sz="2300" u="none" cap="none" strike="noStrike">
              <a:solidFill>
                <a:schemeClr val="lt1"/>
              </a:solidFill>
            </a:endParaRPr>
          </a:p>
        </p:txBody>
      </p:sp>
      <p:sp>
        <p:nvSpPr>
          <p:cNvPr id="192" name="Google Shape;192;g296c23a0f19_3_0"/>
          <p:cNvSpPr/>
          <p:nvPr/>
        </p:nvSpPr>
        <p:spPr>
          <a:xfrm>
            <a:off x="519775" y="2091575"/>
            <a:ext cx="2264700" cy="8721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012" scaled="0"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296c23a0f19_3_0"/>
          <p:cNvSpPr txBox="1"/>
          <p:nvPr/>
        </p:nvSpPr>
        <p:spPr>
          <a:xfrm>
            <a:off x="767275" y="2280125"/>
            <a:ext cx="1720200" cy="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-US" sz="2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Этап 1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296c23a0f19_3_0"/>
          <p:cNvSpPr/>
          <p:nvPr/>
        </p:nvSpPr>
        <p:spPr>
          <a:xfrm>
            <a:off x="519775" y="3329475"/>
            <a:ext cx="2264700" cy="8721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012" scaled="0"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296c23a0f19_3_0"/>
          <p:cNvSpPr txBox="1"/>
          <p:nvPr/>
        </p:nvSpPr>
        <p:spPr>
          <a:xfrm>
            <a:off x="767275" y="3518025"/>
            <a:ext cx="1720200" cy="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Э</a:t>
            </a:r>
            <a:r>
              <a:rPr i="0" lang="en-US" sz="2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тап 2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296c23a0f19_3_0"/>
          <p:cNvSpPr/>
          <p:nvPr/>
        </p:nvSpPr>
        <p:spPr>
          <a:xfrm>
            <a:off x="519775" y="4567375"/>
            <a:ext cx="2264700" cy="8721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012" scaled="0"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296c23a0f19_3_0"/>
          <p:cNvSpPr txBox="1"/>
          <p:nvPr/>
        </p:nvSpPr>
        <p:spPr>
          <a:xfrm>
            <a:off x="767275" y="4755925"/>
            <a:ext cx="1720200" cy="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en-US" sz="2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Этап </a:t>
            </a:r>
            <a:r>
              <a:rPr i="0" lang="en-US" sz="2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 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g296c23a0f19_3_0"/>
          <p:cNvSpPr/>
          <p:nvPr/>
        </p:nvSpPr>
        <p:spPr>
          <a:xfrm>
            <a:off x="519775" y="5805275"/>
            <a:ext cx="2264700" cy="8721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2DFAC8"/>
              </a:gs>
              <a:gs pos="100000">
                <a:srgbClr val="349991"/>
              </a:gs>
            </a:gsLst>
            <a:lin ang="5400012" scaled="0"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296c23a0f19_3_0"/>
          <p:cNvSpPr txBox="1"/>
          <p:nvPr/>
        </p:nvSpPr>
        <p:spPr>
          <a:xfrm>
            <a:off x="792025" y="5993825"/>
            <a:ext cx="1720200" cy="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Этап 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DFAC8"/>
            </a:gs>
            <a:gs pos="100000">
              <a:srgbClr val="349991"/>
            </a:gs>
          </a:gsLst>
          <a:lin ang="5400700" scaled="0"/>
        </a:gra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493" y="6201100"/>
            <a:ext cx="2752915" cy="105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1000" y="4738900"/>
            <a:ext cx="1053900" cy="105395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2"/>
          <p:cNvSpPr txBox="1"/>
          <p:nvPr/>
        </p:nvSpPr>
        <p:spPr>
          <a:xfrm>
            <a:off x="3588000" y="4979825"/>
            <a:ext cx="37779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i="0" lang="en-US" sz="2900" u="sng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iosif3064@bk.ru</a:t>
            </a:r>
            <a:endParaRPr i="0" sz="2900" u="sng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12"/>
          <p:cNvSpPr txBox="1"/>
          <p:nvPr/>
        </p:nvSpPr>
        <p:spPr>
          <a:xfrm>
            <a:off x="3588000" y="6441975"/>
            <a:ext cx="33093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i="0" lang="en-US" sz="2900" u="sng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dr.georgi__30</a:t>
            </a:r>
            <a:endParaRPr i="0" sz="3000" u="sng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12"/>
          <p:cNvSpPr txBox="1"/>
          <p:nvPr/>
        </p:nvSpPr>
        <p:spPr>
          <a:xfrm>
            <a:off x="571500" y="515075"/>
            <a:ext cx="6794400" cy="8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i="0" lang="en-US" sz="4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КОНТАКТЫ ЛИДЕРА</a:t>
            </a:r>
            <a:endParaRPr i="0" sz="46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0" name="Google Shape;210;p12"/>
          <p:cNvSpPr/>
          <p:nvPr/>
        </p:nvSpPr>
        <p:spPr>
          <a:xfrm>
            <a:off x="3588000" y="1996050"/>
            <a:ext cx="3777900" cy="89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Иосифов Георгий Валерьянович</a:t>
            </a:r>
            <a:endParaRPr b="1" sz="2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1" name="Google Shape;21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1000" y="1814625"/>
            <a:ext cx="1053900" cy="10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1000" y="3276763"/>
            <a:ext cx="1053900" cy="10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2"/>
          <p:cNvSpPr txBox="1"/>
          <p:nvPr/>
        </p:nvSpPr>
        <p:spPr>
          <a:xfrm>
            <a:off x="3588000" y="3477013"/>
            <a:ext cx="37779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+7 (</a:t>
            </a:r>
            <a:r>
              <a:rPr b="1" lang="en-US"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928) 346-33-78</a:t>
            </a:r>
            <a:endParaRPr b="1" sz="2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2023-10-24T16:59:49Z</dcterms:created>
  <dc:creator>PptxGenJS</dc:creator>
</cp:coreProperties>
</file>