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6"/>
  </p:notesMasterIdLst>
  <p:handoutMasterIdLst>
    <p:handoutMasterId r:id="rId17"/>
  </p:handoutMasterIdLst>
  <p:sldIdLst>
    <p:sldId id="256" r:id="rId5"/>
    <p:sldId id="278" r:id="rId6"/>
    <p:sldId id="291" r:id="rId7"/>
    <p:sldId id="292" r:id="rId8"/>
    <p:sldId id="293" r:id="rId9"/>
    <p:sldId id="294" r:id="rId10"/>
    <p:sldId id="295" r:id="rId11"/>
    <p:sldId id="296" r:id="rId12"/>
    <p:sldId id="281" r:id="rId13"/>
    <p:sldId id="297" r:id="rId14"/>
    <p:sldId id="282" r:id="rId15"/>
  </p:sldIdLst>
  <p:sldSz cx="12190413" cy="6859588"/>
  <p:notesSz cx="6858000" cy="9144000"/>
  <p:defaultText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143">
          <p15:clr>
            <a:srgbClr val="A4A3A4"/>
          </p15:clr>
        </p15:guide>
        <p15:guide id="2" orient="horz" pos="176">
          <p15:clr>
            <a:srgbClr val="A4A3A4"/>
          </p15:clr>
        </p15:guide>
        <p15:guide id="3" pos="7482">
          <p15:clr>
            <a:srgbClr val="A4A3A4"/>
          </p15:clr>
        </p15:guide>
        <p15:guide id="4" pos="196">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D5C"/>
    <a:srgbClr val="E63538"/>
    <a:srgbClr val="FF6600"/>
    <a:srgbClr val="008000"/>
    <a:srgbClr val="FF33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35" autoAdjust="0"/>
    <p:restoredTop sz="88673" autoAdjust="0"/>
  </p:normalViewPr>
  <p:slideViewPr>
    <p:cSldViewPr snapToGrid="0" snapToObjects="1" showGuides="1">
      <p:cViewPr>
        <p:scale>
          <a:sx n="125" d="100"/>
          <a:sy n="125" d="100"/>
        </p:scale>
        <p:origin x="-252" y="228"/>
      </p:cViewPr>
      <p:guideLst>
        <p:guide orient="horz" pos="4143"/>
        <p:guide orient="horz" pos="176"/>
        <p:guide pos="7482"/>
        <p:guide pos="19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7" d="100"/>
          <a:sy n="87" d="100"/>
        </p:scale>
        <p:origin x="-354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FC8F61-8705-440C-8B29-6BD7C90BE63C}" type="datetimeFigureOut">
              <a:rPr lang="ru-RU" smtClean="0"/>
              <a:pPr/>
              <a:t>16.12.2023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ABE808-1554-468C-B2C2-0DAAB620BEF7}" type="slidenum">
              <a:rPr lang="ru-RU" smtClean="0"/>
              <a:pPr/>
              <a:t>‹#›</a:t>
            </a:fld>
            <a:endParaRPr lang="ru-RU"/>
          </a:p>
        </p:txBody>
      </p:sp>
    </p:spTree>
    <p:extLst>
      <p:ext uri="{BB962C8B-B14F-4D97-AF65-F5344CB8AC3E}">
        <p14:creationId xmlns:p14="http://schemas.microsoft.com/office/powerpoint/2010/main" val="284901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1896A2-B392-49D6-B011-BDC8CAECD43A}" type="datetimeFigureOut">
              <a:rPr lang="ru-RU" smtClean="0"/>
              <a:pPr/>
              <a:t>16.12.2023</a:t>
            </a:fld>
            <a:endParaRPr lang="ru-RU"/>
          </a:p>
        </p:txBody>
      </p:sp>
      <p:sp>
        <p:nvSpPr>
          <p:cNvPr id="4" name="Образ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19DFDB-5F00-45A8-8ECA-5F26B55FE992}" type="slidenum">
              <a:rPr lang="ru-RU" smtClean="0"/>
              <a:pPr/>
              <a:t>‹#›</a:t>
            </a:fld>
            <a:endParaRPr lang="ru-RU"/>
          </a:p>
        </p:txBody>
      </p:sp>
    </p:spTree>
    <p:extLst>
      <p:ext uri="{BB962C8B-B14F-4D97-AF65-F5344CB8AC3E}">
        <p14:creationId xmlns:p14="http://schemas.microsoft.com/office/powerpoint/2010/main" val="1170673924"/>
      </p:ext>
    </p:extLst>
  </p:cSld>
  <p:clrMap bg1="lt1" tx1="dk1" bg2="lt2" tx2="dk2" accent1="accent1" accent2="accent2" accent3="accent3" accent4="accent4" accent5="accent5" accent6="accent6" hlink="hlink" folHlink="folHlink"/>
  <p:notesStyle>
    <a:lvl1pPr marL="0" algn="l" defTabSz="1172261" rtl="0" eaLnBrk="1" latinLnBrk="0" hangingPunct="1">
      <a:defRPr sz="1500" kern="1200">
        <a:solidFill>
          <a:schemeClr val="tx1"/>
        </a:solidFill>
        <a:latin typeface="+mn-lt"/>
        <a:ea typeface="+mn-ea"/>
        <a:cs typeface="+mn-cs"/>
      </a:defRPr>
    </a:lvl1pPr>
    <a:lvl2pPr marL="586130" algn="l" defTabSz="1172261" rtl="0" eaLnBrk="1" latinLnBrk="0" hangingPunct="1">
      <a:defRPr sz="1500" kern="1200">
        <a:solidFill>
          <a:schemeClr val="tx1"/>
        </a:solidFill>
        <a:latin typeface="+mn-lt"/>
        <a:ea typeface="+mn-ea"/>
        <a:cs typeface="+mn-cs"/>
      </a:defRPr>
    </a:lvl2pPr>
    <a:lvl3pPr marL="1172261" algn="l" defTabSz="1172261" rtl="0" eaLnBrk="1" latinLnBrk="0" hangingPunct="1">
      <a:defRPr sz="1500" kern="1200">
        <a:solidFill>
          <a:schemeClr val="tx1"/>
        </a:solidFill>
        <a:latin typeface="+mn-lt"/>
        <a:ea typeface="+mn-ea"/>
        <a:cs typeface="+mn-cs"/>
      </a:defRPr>
    </a:lvl3pPr>
    <a:lvl4pPr marL="1758391" algn="l" defTabSz="1172261" rtl="0" eaLnBrk="1" latinLnBrk="0" hangingPunct="1">
      <a:defRPr sz="1500" kern="1200">
        <a:solidFill>
          <a:schemeClr val="tx1"/>
        </a:solidFill>
        <a:latin typeface="+mn-lt"/>
        <a:ea typeface="+mn-ea"/>
        <a:cs typeface="+mn-cs"/>
      </a:defRPr>
    </a:lvl4pPr>
    <a:lvl5pPr marL="2344522" algn="l" defTabSz="1172261" rtl="0" eaLnBrk="1" latinLnBrk="0" hangingPunct="1">
      <a:defRPr sz="1500" kern="1200">
        <a:solidFill>
          <a:schemeClr val="tx1"/>
        </a:solidFill>
        <a:latin typeface="+mn-lt"/>
        <a:ea typeface="+mn-ea"/>
        <a:cs typeface="+mn-cs"/>
      </a:defRPr>
    </a:lvl5pPr>
    <a:lvl6pPr marL="2930652" algn="l" defTabSz="1172261" rtl="0" eaLnBrk="1" latinLnBrk="0" hangingPunct="1">
      <a:defRPr sz="1500" kern="1200">
        <a:solidFill>
          <a:schemeClr val="tx1"/>
        </a:solidFill>
        <a:latin typeface="+mn-lt"/>
        <a:ea typeface="+mn-ea"/>
        <a:cs typeface="+mn-cs"/>
      </a:defRPr>
    </a:lvl6pPr>
    <a:lvl7pPr marL="3516782" algn="l" defTabSz="1172261" rtl="0" eaLnBrk="1" latinLnBrk="0" hangingPunct="1">
      <a:defRPr sz="1500" kern="1200">
        <a:solidFill>
          <a:schemeClr val="tx1"/>
        </a:solidFill>
        <a:latin typeface="+mn-lt"/>
        <a:ea typeface="+mn-ea"/>
        <a:cs typeface="+mn-cs"/>
      </a:defRPr>
    </a:lvl7pPr>
    <a:lvl8pPr marL="4102913" algn="l" defTabSz="1172261" rtl="0" eaLnBrk="1" latinLnBrk="0" hangingPunct="1">
      <a:defRPr sz="1500" kern="1200">
        <a:solidFill>
          <a:schemeClr val="tx1"/>
        </a:solidFill>
        <a:latin typeface="+mn-lt"/>
        <a:ea typeface="+mn-ea"/>
        <a:cs typeface="+mn-cs"/>
      </a:defRPr>
    </a:lvl8pPr>
    <a:lvl9pPr marL="4689043" algn="l" defTabSz="1172261"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pic>
        <p:nvPicPr>
          <p:cNvPr id="7" name="Picture 3"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6148431" y="-1"/>
            <a:ext cx="6041982" cy="6859589"/>
          </a:xfrm>
          <a:prstGeom prst="rect">
            <a:avLst/>
          </a:prstGeom>
          <a:noFill/>
          <a:ln>
            <a:noFill/>
          </a:ln>
        </p:spPr>
      </p:pic>
      <p:sp>
        <p:nvSpPr>
          <p:cNvPr id="2" name="Заголовок 1"/>
          <p:cNvSpPr>
            <a:spLocks noGrp="1"/>
          </p:cNvSpPr>
          <p:nvPr>
            <p:ph type="ctrTitle"/>
          </p:nvPr>
        </p:nvSpPr>
        <p:spPr>
          <a:xfrm>
            <a:off x="914281" y="1841949"/>
            <a:ext cx="5753344" cy="2844046"/>
          </a:xfrm>
        </p:spPr>
        <p:txBody>
          <a:bodyPr/>
          <a:lstStyle>
            <a:lvl1pPr algn="ctr">
              <a:defRPr/>
            </a:lvl1pPr>
          </a:lstStyle>
          <a:p>
            <a:r>
              <a:rPr lang="ru-RU" dirty="0"/>
              <a:t>Образец заголовка</a:t>
            </a:r>
          </a:p>
        </p:txBody>
      </p:sp>
      <p:sp>
        <p:nvSpPr>
          <p:cNvPr id="3" name="Подзаголовок 2"/>
          <p:cNvSpPr>
            <a:spLocks noGrp="1"/>
          </p:cNvSpPr>
          <p:nvPr>
            <p:ph type="subTitle" idx="1"/>
          </p:nvPr>
        </p:nvSpPr>
        <p:spPr>
          <a:xfrm>
            <a:off x="914281" y="4685995"/>
            <a:ext cx="5753344" cy="1078445"/>
          </a:xfrm>
        </p:spPr>
        <p:txBody>
          <a:bodyPr>
            <a:normAutofit/>
          </a:bodyPr>
          <a:lstStyle>
            <a:lvl1pPr marL="0" indent="0" algn="l">
              <a:buNone/>
              <a:defRPr sz="2100">
                <a:solidFill>
                  <a:schemeClr val="bg1">
                    <a:lumMod val="95000"/>
                  </a:schemeClr>
                </a:solidFill>
              </a:defRPr>
            </a:lvl1pPr>
            <a:lvl2pPr marL="586130" indent="0" algn="ctr">
              <a:buNone/>
              <a:defRPr>
                <a:solidFill>
                  <a:schemeClr val="tx1">
                    <a:tint val="75000"/>
                  </a:schemeClr>
                </a:solidFill>
              </a:defRPr>
            </a:lvl2pPr>
            <a:lvl3pPr marL="1172261" indent="0" algn="ctr">
              <a:buNone/>
              <a:defRPr>
                <a:solidFill>
                  <a:schemeClr val="tx1">
                    <a:tint val="75000"/>
                  </a:schemeClr>
                </a:solidFill>
              </a:defRPr>
            </a:lvl3pPr>
            <a:lvl4pPr marL="1758391" indent="0" algn="ctr">
              <a:buNone/>
              <a:defRPr>
                <a:solidFill>
                  <a:schemeClr val="tx1">
                    <a:tint val="75000"/>
                  </a:schemeClr>
                </a:solidFill>
              </a:defRPr>
            </a:lvl4pPr>
            <a:lvl5pPr marL="2344522" indent="0" algn="ctr">
              <a:buNone/>
              <a:defRPr>
                <a:solidFill>
                  <a:schemeClr val="tx1">
                    <a:tint val="75000"/>
                  </a:schemeClr>
                </a:solidFill>
              </a:defRPr>
            </a:lvl5pPr>
            <a:lvl6pPr marL="2930652" indent="0" algn="ctr">
              <a:buNone/>
              <a:defRPr>
                <a:solidFill>
                  <a:schemeClr val="tx1">
                    <a:tint val="75000"/>
                  </a:schemeClr>
                </a:solidFill>
              </a:defRPr>
            </a:lvl6pPr>
            <a:lvl7pPr marL="3516782" indent="0" algn="ctr">
              <a:buNone/>
              <a:defRPr>
                <a:solidFill>
                  <a:schemeClr val="tx1">
                    <a:tint val="75000"/>
                  </a:schemeClr>
                </a:solidFill>
              </a:defRPr>
            </a:lvl7pPr>
            <a:lvl8pPr marL="4102913" indent="0" algn="ctr">
              <a:buNone/>
              <a:defRPr>
                <a:solidFill>
                  <a:schemeClr val="tx1">
                    <a:tint val="75000"/>
                  </a:schemeClr>
                </a:solidFill>
              </a:defRPr>
            </a:lvl8pPr>
            <a:lvl9pPr marL="4689043" indent="0" algn="ctr">
              <a:buNone/>
              <a:defRPr>
                <a:solidFill>
                  <a:schemeClr val="tx1">
                    <a:tint val="75000"/>
                  </a:schemeClr>
                </a:solidFill>
              </a:defRPr>
            </a:lvl9pPr>
          </a:lstStyle>
          <a:p>
            <a:r>
              <a:rPr lang="ru-RU" dirty="0"/>
              <a:t>Образец подзаголовка</a:t>
            </a:r>
          </a:p>
        </p:txBody>
      </p:sp>
      <p:sp>
        <p:nvSpPr>
          <p:cNvPr id="5" name="Нижний колонтитул 4"/>
          <p:cNvSpPr>
            <a:spLocks noGrp="1"/>
          </p:cNvSpPr>
          <p:nvPr>
            <p:ph type="ftr" sz="quarter" idx="11"/>
          </p:nvPr>
        </p:nvSpPr>
        <p:spPr>
          <a:xfrm>
            <a:off x="311111" y="6357823"/>
            <a:ext cx="7714245" cy="365210"/>
          </a:xfrm>
        </p:spPr>
        <p:txBody>
          <a:bodyPr/>
          <a:lstStyle/>
          <a:p>
            <a:endParaRPr lang="ru-RU" dirty="0"/>
          </a:p>
        </p:txBody>
      </p:sp>
      <p:sp>
        <p:nvSpPr>
          <p:cNvPr id="8" name="TextBox 7"/>
          <p:cNvSpPr txBox="1"/>
          <p:nvPr userDrawn="1"/>
        </p:nvSpPr>
        <p:spPr>
          <a:xfrm>
            <a:off x="1784630" y="687152"/>
            <a:ext cx="4012647" cy="826257"/>
          </a:xfrm>
          <a:prstGeom prst="rect">
            <a:avLst/>
          </a:prstGeom>
          <a:noFill/>
        </p:spPr>
        <p:txBody>
          <a:bodyPr wrap="none" lIns="117226" tIns="58613" rIns="117226" bIns="58613" rtlCol="0">
            <a:spAutoFit/>
          </a:bodyPr>
          <a:lstStyle/>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Череповецкий</a:t>
            </a:r>
            <a:endParaRPr lang="en-US" b="0" i="0" dirty="0">
              <a:solidFill>
                <a:schemeClr val="bg1"/>
              </a:solidFill>
              <a:latin typeface="+mj-lt"/>
            </a:endParaRPr>
          </a:p>
          <a:p>
            <a:pPr marL="0" marR="0" indent="0" algn="ctr" defTabSz="1172261" rtl="0" eaLnBrk="1" fontAlgn="auto" latinLnBrk="0" hangingPunct="1">
              <a:lnSpc>
                <a:spcPct val="100000"/>
              </a:lnSpc>
              <a:spcBef>
                <a:spcPts val="0"/>
              </a:spcBef>
              <a:spcAft>
                <a:spcPts val="0"/>
              </a:spcAft>
              <a:buClrTx/>
              <a:buSzTx/>
              <a:buFontTx/>
              <a:buNone/>
              <a:tabLst/>
              <a:defRPr/>
            </a:pPr>
            <a:r>
              <a:rPr lang="ru-RU" b="0" i="0" dirty="0">
                <a:solidFill>
                  <a:schemeClr val="bg1"/>
                </a:solidFill>
                <a:latin typeface="+mj-lt"/>
              </a:rPr>
              <a:t>государственный университет</a:t>
            </a:r>
            <a:endParaRPr lang="ru-RU" dirty="0">
              <a:solidFill>
                <a:schemeClr val="bg1"/>
              </a:solidFill>
              <a:latin typeface="+mj-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609521" y="983009"/>
            <a:ext cx="10971372" cy="5144573"/>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0"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9"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0"/>
            <a:ext cx="682377" cy="77701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и два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6118257"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Содержимое 2"/>
          <p:cNvSpPr>
            <a:spLocks noGrp="1"/>
          </p:cNvSpPr>
          <p:nvPr>
            <p:ph idx="1"/>
          </p:nvPr>
        </p:nvSpPr>
        <p:spPr>
          <a:xfrm>
            <a:off x="512515"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17" name="Содержимое 2"/>
          <p:cNvSpPr>
            <a:spLocks noGrp="1"/>
          </p:cNvSpPr>
          <p:nvPr>
            <p:ph idx="16"/>
          </p:nvPr>
        </p:nvSpPr>
        <p:spPr>
          <a:xfrm>
            <a:off x="6289712" y="983009"/>
            <a:ext cx="5434286"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2"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три объекта">
    <p:spTree>
      <p:nvGrpSpPr>
        <p:cNvPr id="1" name=""/>
        <p:cNvGrpSpPr/>
        <p:nvPr/>
      </p:nvGrpSpPr>
      <p:grpSpPr>
        <a:xfrm>
          <a:off x="0" y="0"/>
          <a:ext cx="0" cy="0"/>
          <a:chOff x="0" y="0"/>
          <a:chExt cx="0" cy="0"/>
        </a:xfrm>
      </p:grpSpPr>
      <p:sp>
        <p:nvSpPr>
          <p:cNvPr id="5" name="Нижний колонтитул 4"/>
          <p:cNvSpPr>
            <a:spLocks noGrp="1"/>
          </p:cNvSpPr>
          <p:nvPr>
            <p:ph type="ftr" sz="quarter" idx="11"/>
          </p:nvPr>
        </p:nvSpPr>
        <p:spPr/>
        <p:txBody>
          <a:bodyPr/>
          <a:lstStyle/>
          <a:p>
            <a:endParaRPr lang="ru-RU" dirty="0"/>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2"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3" name="Содержимое 2"/>
          <p:cNvSpPr>
            <a:spLocks noGrp="1"/>
          </p:cNvSpPr>
          <p:nvPr>
            <p:ph idx="1"/>
          </p:nvPr>
        </p:nvSpPr>
        <p:spPr>
          <a:xfrm>
            <a:off x="311110"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sp>
        <p:nvSpPr>
          <p:cNvPr id="6" name="Номер слайда 5"/>
          <p:cNvSpPr>
            <a:spLocks noGrp="1"/>
          </p:cNvSpPr>
          <p:nvPr>
            <p:ph type="sldNum" sz="quarter" idx="12"/>
          </p:nvPr>
        </p:nvSpPr>
        <p:spPr/>
        <p:txBody>
          <a:bodyPr/>
          <a:lstStyle/>
          <a:p>
            <a:fld id="{024C55D1-92A9-4B02-AD60-DEC4B6659F3A}" type="slidenum">
              <a:rPr lang="ru-RU" smtClean="0"/>
              <a:pPr/>
              <a:t>‹#›</a:t>
            </a:fld>
            <a:endParaRPr lang="ru-RU"/>
          </a:p>
        </p:txBody>
      </p:sp>
      <p:cxnSp>
        <p:nvCxnSpPr>
          <p:cNvPr id="13" name="Прямая соединительная линия 12"/>
          <p:cNvCxnSpPr/>
          <p:nvPr userDrawn="1"/>
        </p:nvCxnSpPr>
        <p:spPr>
          <a:xfrm>
            <a:off x="4105386"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Содержимое 2"/>
          <p:cNvSpPr>
            <a:spLocks noGrp="1"/>
          </p:cNvSpPr>
          <p:nvPr>
            <p:ph idx="13"/>
          </p:nvPr>
        </p:nvSpPr>
        <p:spPr>
          <a:xfrm>
            <a:off x="4288638" y="983010"/>
            <a:ext cx="3611023" cy="5144571"/>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cxnSp>
        <p:nvCxnSpPr>
          <p:cNvPr id="11" name="Прямая соединительная линия 10"/>
          <p:cNvCxnSpPr/>
          <p:nvPr userDrawn="1"/>
        </p:nvCxnSpPr>
        <p:spPr>
          <a:xfrm>
            <a:off x="8082913" y="983009"/>
            <a:ext cx="0" cy="5144573"/>
          </a:xfrm>
          <a:prstGeom prst="line">
            <a:avLst/>
          </a:prstGeom>
          <a:ln w="127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Содержимое 2"/>
          <p:cNvSpPr>
            <a:spLocks noGrp="1"/>
          </p:cNvSpPr>
          <p:nvPr>
            <p:ph idx="14"/>
          </p:nvPr>
        </p:nvSpPr>
        <p:spPr>
          <a:xfrm>
            <a:off x="8266164" y="983010"/>
            <a:ext cx="3611023" cy="5144572"/>
          </a:xfrm>
        </p:spPr>
        <p:txBody>
          <a:bodyPr anchor="ctr"/>
          <a:lstStyle/>
          <a:p>
            <a:pPr lvl="0"/>
            <a:r>
              <a:rPr lang="ru-RU" dirty="0"/>
              <a:t>Образец текста</a:t>
            </a:r>
          </a:p>
          <a:p>
            <a:pPr lvl="1"/>
            <a:r>
              <a:rPr lang="ru-RU" dirty="0"/>
              <a:t>Второй уровень</a:t>
            </a:r>
          </a:p>
          <a:p>
            <a:pPr lvl="2"/>
            <a:r>
              <a:rPr lang="ru-RU" dirty="0"/>
              <a:t>Третий уровень</a:t>
            </a:r>
          </a:p>
        </p:txBody>
      </p:sp>
      <p:pic>
        <p:nvPicPr>
          <p:cNvPr id="15"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и объект">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6174715" y="983009"/>
            <a:ext cx="5517482" cy="5144573"/>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5517690" cy="5144691"/>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 и объект 2">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sp>
        <p:nvSpPr>
          <p:cNvPr id="9" name="Содержимое 2"/>
          <p:cNvSpPr>
            <a:spLocks noGrp="1"/>
          </p:cNvSpPr>
          <p:nvPr>
            <p:ph idx="13"/>
          </p:nvPr>
        </p:nvSpPr>
        <p:spPr>
          <a:xfrm>
            <a:off x="524514" y="3932036"/>
            <a:ext cx="11167682" cy="2195546"/>
          </a:xfrm>
        </p:spPr>
        <p:txBody>
          <a:bodyPr anchor="ctr"/>
          <a:lstStyle>
            <a:lvl1pPr algn="ctr">
              <a:defRPr/>
            </a:lvl1pPr>
            <a:lvl2pPr algn="ctr">
              <a:defRPr/>
            </a:lvl2pPr>
            <a:lvl3pPr algn="ctr">
              <a:defRPr/>
            </a:lvl3pPr>
          </a:lstStyle>
          <a:p>
            <a:pPr lvl="0"/>
            <a:r>
              <a:rPr lang="ru-RU" dirty="0"/>
              <a:t>Образец текста</a:t>
            </a:r>
          </a:p>
          <a:p>
            <a:pPr lvl="1"/>
            <a:r>
              <a:rPr lang="ru-RU" dirty="0"/>
              <a:t>Второй уровень</a:t>
            </a:r>
          </a:p>
          <a:p>
            <a:pPr lvl="2"/>
            <a:r>
              <a:rPr lang="ru-RU" dirty="0"/>
              <a:t>Третий уровень</a:t>
            </a:r>
          </a:p>
        </p:txBody>
      </p:sp>
      <p:sp>
        <p:nvSpPr>
          <p:cNvPr id="11" name="Текст 10"/>
          <p:cNvSpPr>
            <a:spLocks noGrp="1"/>
          </p:cNvSpPr>
          <p:nvPr>
            <p:ph type="body" sz="quarter" idx="14"/>
          </p:nvPr>
        </p:nvSpPr>
        <p:spPr>
          <a:xfrm>
            <a:off x="524514" y="983208"/>
            <a:ext cx="11167682" cy="2796128"/>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pic>
        <p:nvPicPr>
          <p:cNvPr id="7"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Шаги">
    <p:spTree>
      <p:nvGrpSpPr>
        <p:cNvPr id="1" name=""/>
        <p:cNvGrpSpPr/>
        <p:nvPr/>
      </p:nvGrpSpPr>
      <p:grpSpPr>
        <a:xfrm>
          <a:off x="0" y="0"/>
          <a:ext cx="0" cy="0"/>
          <a:chOff x="0" y="0"/>
          <a:chExt cx="0" cy="0"/>
        </a:xfrm>
      </p:grpSpPr>
      <p:sp>
        <p:nvSpPr>
          <p:cNvPr id="20" name="Текст 18"/>
          <p:cNvSpPr>
            <a:spLocks noGrp="1"/>
          </p:cNvSpPr>
          <p:nvPr>
            <p:ph type="body" sz="quarter" idx="24"/>
          </p:nvPr>
        </p:nvSpPr>
        <p:spPr>
          <a:xfrm>
            <a:off x="2088070" y="3878127"/>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2" name="Текст 18"/>
          <p:cNvSpPr>
            <a:spLocks noGrp="1"/>
          </p:cNvSpPr>
          <p:nvPr>
            <p:ph type="body" sz="quarter" idx="26"/>
          </p:nvPr>
        </p:nvSpPr>
        <p:spPr>
          <a:xfrm>
            <a:off x="7802084" y="3876272"/>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24" name="Текст 18"/>
          <p:cNvSpPr>
            <a:spLocks noGrp="1"/>
          </p:cNvSpPr>
          <p:nvPr>
            <p:ph type="body" sz="quarter" idx="28"/>
          </p:nvPr>
        </p:nvSpPr>
        <p:spPr>
          <a:xfrm>
            <a:off x="7802084" y="162053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9" name="Текст 18"/>
          <p:cNvSpPr>
            <a:spLocks noGrp="1"/>
          </p:cNvSpPr>
          <p:nvPr>
            <p:ph type="body" sz="quarter" idx="23"/>
          </p:nvPr>
        </p:nvSpPr>
        <p:spPr>
          <a:xfrm>
            <a:off x="2088879" y="1619625"/>
            <a:ext cx="3667705" cy="1419554"/>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13" name="Прямоугольник 12"/>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15" name="Заголовок 1"/>
          <p:cNvSpPr>
            <a:spLocks noGrp="1"/>
          </p:cNvSpPr>
          <p:nvPr>
            <p:ph type="title"/>
          </p:nvPr>
        </p:nvSpPr>
        <p:spPr>
          <a:xfrm>
            <a:off x="311110" y="1"/>
            <a:ext cx="11119190" cy="777014"/>
          </a:xfrm>
        </p:spPr>
        <p:txBody>
          <a:bodyPr/>
          <a:lstStyle>
            <a:lvl1pPr algn="l">
              <a:defRPr/>
            </a:lvl1pPr>
          </a:lstStyle>
          <a:p>
            <a:r>
              <a:rPr lang="ru-RU" dirty="0"/>
              <a:t>Образец заголовка</a:t>
            </a:r>
          </a:p>
        </p:txBody>
      </p:sp>
      <p:pic>
        <p:nvPicPr>
          <p:cNvPr id="16"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6" name="Рисунок 25"/>
          <p:cNvSpPr>
            <a:spLocks noGrp="1"/>
          </p:cNvSpPr>
          <p:nvPr>
            <p:ph type="pic" sz="quarter" idx="30"/>
          </p:nvPr>
        </p:nvSpPr>
        <p:spPr>
          <a:xfrm>
            <a:off x="758776" y="1813465"/>
            <a:ext cx="1031875" cy="1031875"/>
          </a:xfrm>
          <a:prstGeom prst="ellipse">
            <a:avLst/>
          </a:prstGeom>
        </p:spPr>
        <p:txBody>
          <a:bodyPr anchor="ctr"/>
          <a:lstStyle>
            <a:lvl1pPr algn="ctr">
              <a:defRPr/>
            </a:lvl1pPr>
          </a:lstStyle>
          <a:p>
            <a:endParaRPr lang="ru-RU"/>
          </a:p>
        </p:txBody>
      </p:sp>
      <p:sp>
        <p:nvSpPr>
          <p:cNvPr id="27" name="Рисунок 25"/>
          <p:cNvSpPr>
            <a:spLocks noGrp="1"/>
          </p:cNvSpPr>
          <p:nvPr>
            <p:ph type="pic" sz="quarter" idx="31"/>
          </p:nvPr>
        </p:nvSpPr>
        <p:spPr>
          <a:xfrm>
            <a:off x="6464251" y="1813465"/>
            <a:ext cx="1031875" cy="1031875"/>
          </a:xfrm>
          <a:prstGeom prst="ellipse">
            <a:avLst/>
          </a:prstGeom>
        </p:spPr>
        <p:txBody>
          <a:bodyPr anchor="ctr"/>
          <a:lstStyle>
            <a:lvl1pPr algn="ctr">
              <a:defRPr/>
            </a:lvl1pPr>
          </a:lstStyle>
          <a:p>
            <a:endParaRPr lang="ru-RU"/>
          </a:p>
        </p:txBody>
      </p:sp>
      <p:sp>
        <p:nvSpPr>
          <p:cNvPr id="28" name="Рисунок 25"/>
          <p:cNvSpPr>
            <a:spLocks noGrp="1"/>
          </p:cNvSpPr>
          <p:nvPr>
            <p:ph type="pic" sz="quarter" idx="32"/>
          </p:nvPr>
        </p:nvSpPr>
        <p:spPr>
          <a:xfrm>
            <a:off x="6464251" y="4070112"/>
            <a:ext cx="1031875" cy="1031875"/>
          </a:xfrm>
          <a:prstGeom prst="ellipse">
            <a:avLst/>
          </a:prstGeom>
        </p:spPr>
        <p:txBody>
          <a:bodyPr anchor="ctr"/>
          <a:lstStyle>
            <a:lvl1pPr algn="ctr">
              <a:defRPr/>
            </a:lvl1pPr>
          </a:lstStyle>
          <a:p>
            <a:endParaRPr lang="ru-RU"/>
          </a:p>
        </p:txBody>
      </p:sp>
      <p:sp>
        <p:nvSpPr>
          <p:cNvPr id="29" name="Рисунок 25"/>
          <p:cNvSpPr>
            <a:spLocks noGrp="1"/>
          </p:cNvSpPr>
          <p:nvPr>
            <p:ph type="pic" sz="quarter" idx="33"/>
          </p:nvPr>
        </p:nvSpPr>
        <p:spPr>
          <a:xfrm>
            <a:off x="758776" y="4070112"/>
            <a:ext cx="1031875" cy="1031875"/>
          </a:xfrm>
          <a:prstGeom prst="ellipse">
            <a:avLst/>
          </a:prstGeom>
        </p:spPr>
        <p:txBody>
          <a:bodyPr anchor="ctr"/>
          <a:lstStyle>
            <a:lvl1pPr algn="ct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5" name="Таблица 1"/>
          <p:cNvSpPr>
            <a:spLocks noGrp="1"/>
          </p:cNvSpPr>
          <p:nvPr userDrawn="1">
            <p:ph type="tbl" sz="quarter" idx="12"/>
          </p:nvPr>
        </p:nvSpPr>
        <p:spPr>
          <a:xfrm>
            <a:off x="487617" y="2109174"/>
            <a:ext cx="11204580" cy="4027474"/>
          </a:xfrm>
        </p:spPr>
      </p:sp>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7" name="Прямоугольник 6"/>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9"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2" name="Текст 10"/>
          <p:cNvSpPr>
            <a:spLocks noGrp="1"/>
          </p:cNvSpPr>
          <p:nvPr>
            <p:ph type="body" sz="quarter" idx="14"/>
          </p:nvPr>
        </p:nvSpPr>
        <p:spPr>
          <a:xfrm>
            <a:off x="487616" y="991957"/>
            <a:ext cx="11204580" cy="1117217"/>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0"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endParaRPr lang="ru-RU" dirty="0"/>
          </a:p>
        </p:txBody>
      </p:sp>
      <p:sp>
        <p:nvSpPr>
          <p:cNvPr id="4" name="Номер слайда 3"/>
          <p:cNvSpPr>
            <a:spLocks noGrp="1"/>
          </p:cNvSpPr>
          <p:nvPr>
            <p:ph type="sldNum" sz="quarter" idx="11"/>
          </p:nvPr>
        </p:nvSpPr>
        <p:spPr/>
        <p:txBody>
          <a:bodyPr/>
          <a:lstStyle/>
          <a:p>
            <a:fld id="{024C55D1-92A9-4B02-AD60-DEC4B6659F3A}" type="slidenum">
              <a:rPr lang="ru-RU" smtClean="0"/>
              <a:pPr/>
              <a:t>‹#›</a:t>
            </a:fld>
            <a:endParaRPr lang="ru-RU"/>
          </a:p>
        </p:txBody>
      </p:sp>
      <p:sp>
        <p:nvSpPr>
          <p:cNvPr id="5" name="Прямоугольник 4"/>
          <p:cNvSpPr/>
          <p:nvPr userDrawn="1"/>
        </p:nvSpPr>
        <p:spPr>
          <a:xfrm>
            <a:off x="0" y="1"/>
            <a:ext cx="12190413" cy="777015"/>
          </a:xfrm>
          <a:prstGeom prst="rect">
            <a:avLst/>
          </a:prstGeom>
          <a:solidFill>
            <a:schemeClr val="accent1"/>
          </a:solidFill>
          <a:ln>
            <a:noFill/>
          </a:ln>
          <a:effectLst>
            <a:outerShdw blurRad="177800" dist="63500" dir="54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ru-RU"/>
          </a:p>
        </p:txBody>
      </p:sp>
      <p:sp>
        <p:nvSpPr>
          <p:cNvPr id="7" name="Заголовок 1"/>
          <p:cNvSpPr txBox="1">
            <a:spLocks/>
          </p:cNvSpPr>
          <p:nvPr userDrawn="1"/>
        </p:nvSpPr>
        <p:spPr>
          <a:xfrm>
            <a:off x="311110" y="1"/>
            <a:ext cx="11119190" cy="777014"/>
          </a:xfrm>
          <a:prstGeom prst="rect">
            <a:avLst/>
          </a:prstGeom>
        </p:spPr>
        <p:txBody>
          <a:bodyPr vert="horz" lIns="117226" tIns="58613" rIns="117226" bIns="58613" rtlCol="0" anchor="ctr">
            <a:normAutofit/>
          </a:bodyPr>
          <a:lstStyle>
            <a:lvl1pPr algn="l">
              <a:defRPr/>
            </a:lvl1pPr>
          </a:lstStyle>
          <a:p>
            <a:pPr marL="0" marR="0" lvl="0" indent="0" algn="l" defTabSz="1172261" rtl="0" eaLnBrk="1" fontAlgn="auto" latinLnBrk="0" hangingPunct="1">
              <a:lnSpc>
                <a:spcPct val="100000"/>
              </a:lnSpc>
              <a:spcBef>
                <a:spcPct val="0"/>
              </a:spcBef>
              <a:spcAft>
                <a:spcPts val="0"/>
              </a:spcAft>
              <a:buClrTx/>
              <a:buSzTx/>
              <a:buFontTx/>
              <a:buNone/>
              <a:tabLst/>
              <a:defRPr/>
            </a:pPr>
            <a:r>
              <a:rPr kumimoji="0" lang="ru-RU" sz="3100" b="1" i="0" u="none" strike="noStrike" kern="1200" cap="none" spc="0" normalizeH="0" baseline="0" noProof="0" dirty="0">
                <a:ln>
                  <a:noFill/>
                </a:ln>
                <a:solidFill>
                  <a:schemeClr val="bg1"/>
                </a:solidFill>
                <a:effectLst/>
                <a:uLnTx/>
                <a:uFillTx/>
                <a:latin typeface="+mj-lt"/>
                <a:ea typeface="+mj-ea"/>
                <a:cs typeface="+mj-cs"/>
              </a:rPr>
              <a:t>Образец заголовка</a:t>
            </a:r>
          </a:p>
        </p:txBody>
      </p:sp>
      <p:sp>
        <p:nvSpPr>
          <p:cNvPr id="14" name="Текст 13"/>
          <p:cNvSpPr>
            <a:spLocks noGrp="1"/>
          </p:cNvSpPr>
          <p:nvPr>
            <p:ph type="body" sz="quarter" idx="16"/>
          </p:nvPr>
        </p:nvSpPr>
        <p:spPr>
          <a:xfrm>
            <a:off x="561820" y="3263209"/>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5" name="Текст 13"/>
          <p:cNvSpPr>
            <a:spLocks noGrp="1"/>
          </p:cNvSpPr>
          <p:nvPr>
            <p:ph type="body" sz="quarter" idx="17"/>
          </p:nvPr>
        </p:nvSpPr>
        <p:spPr>
          <a:xfrm>
            <a:off x="3390024"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6" name="Текст 13"/>
          <p:cNvSpPr>
            <a:spLocks noGrp="1"/>
          </p:cNvSpPr>
          <p:nvPr>
            <p:ph type="body" sz="quarter" idx="18"/>
          </p:nvPr>
        </p:nvSpPr>
        <p:spPr>
          <a:xfrm>
            <a:off x="6218227"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sp>
        <p:nvSpPr>
          <p:cNvPr id="17" name="Текст 13"/>
          <p:cNvSpPr>
            <a:spLocks noGrp="1"/>
          </p:cNvSpPr>
          <p:nvPr>
            <p:ph type="body" sz="quarter" idx="19"/>
          </p:nvPr>
        </p:nvSpPr>
        <p:spPr>
          <a:xfrm>
            <a:off x="9046431" y="3262396"/>
            <a:ext cx="2657551" cy="2615756"/>
          </a:xfrm>
        </p:spPr>
        <p:txBody>
          <a:bodyPr/>
          <a:lstStyle/>
          <a:p>
            <a:pPr lvl="0"/>
            <a:r>
              <a:rPr lang="ru-RU" dirty="0"/>
              <a:t>Образец текста</a:t>
            </a:r>
          </a:p>
          <a:p>
            <a:pPr lvl="1"/>
            <a:r>
              <a:rPr lang="ru-RU" dirty="0"/>
              <a:t>Второй уровень</a:t>
            </a:r>
          </a:p>
          <a:p>
            <a:pPr lvl="2"/>
            <a:r>
              <a:rPr lang="ru-RU" dirty="0"/>
              <a:t>Третий уровень</a:t>
            </a:r>
          </a:p>
        </p:txBody>
      </p:sp>
      <p:pic>
        <p:nvPicPr>
          <p:cNvPr id="18" name="Picture 6" descr="G:\CHSU\Бакалавриат\Презентации\ЧГУ (Brandbook)_титул_700 - копия.png"/>
          <p:cNvPicPr>
            <a:picLocks noChangeAspect="1" noChangeArrowheads="1"/>
          </p:cNvPicPr>
          <p:nvPr userDrawn="1"/>
        </p:nvPicPr>
        <p:blipFill>
          <a:blip r:embed="rId2" cstate="print"/>
          <a:stretch>
            <a:fillRect/>
          </a:stretch>
        </p:blipFill>
        <p:spPr bwMode="auto">
          <a:xfrm>
            <a:off x="11508036" y="1"/>
            <a:ext cx="682377" cy="777014"/>
          </a:xfrm>
          <a:prstGeom prst="rect">
            <a:avLst/>
          </a:prstGeom>
          <a:noFill/>
          <a:ln>
            <a:noFill/>
          </a:ln>
        </p:spPr>
      </p:pic>
      <p:sp>
        <p:nvSpPr>
          <p:cNvPr id="20" name="Рисунок 19"/>
          <p:cNvSpPr>
            <a:spLocks noGrp="1"/>
          </p:cNvSpPr>
          <p:nvPr>
            <p:ph type="pic" sz="quarter" idx="20"/>
          </p:nvPr>
        </p:nvSpPr>
        <p:spPr>
          <a:xfrm>
            <a:off x="859466" y="1112742"/>
            <a:ext cx="2062258" cy="2062258"/>
          </a:xfrm>
          <a:prstGeom prst="ellipse">
            <a:avLst/>
          </a:prstGeom>
        </p:spPr>
        <p:txBody>
          <a:bodyPr anchor="ctr"/>
          <a:lstStyle>
            <a:lvl1pPr algn="ctr">
              <a:defRPr/>
            </a:lvl1pPr>
          </a:lstStyle>
          <a:p>
            <a:endParaRPr lang="ru-RU" dirty="0"/>
          </a:p>
        </p:txBody>
      </p:sp>
      <p:sp>
        <p:nvSpPr>
          <p:cNvPr id="21" name="Рисунок 19"/>
          <p:cNvSpPr>
            <a:spLocks noGrp="1"/>
          </p:cNvSpPr>
          <p:nvPr>
            <p:ph type="pic" sz="quarter" idx="21"/>
          </p:nvPr>
        </p:nvSpPr>
        <p:spPr>
          <a:xfrm>
            <a:off x="3687670" y="1112742"/>
            <a:ext cx="2062258" cy="2062258"/>
          </a:xfrm>
          <a:prstGeom prst="ellipse">
            <a:avLst/>
          </a:prstGeom>
        </p:spPr>
        <p:txBody>
          <a:bodyPr anchor="ctr"/>
          <a:lstStyle>
            <a:lvl1pPr algn="ctr">
              <a:defRPr/>
            </a:lvl1pPr>
          </a:lstStyle>
          <a:p>
            <a:endParaRPr lang="ru-RU" dirty="0"/>
          </a:p>
        </p:txBody>
      </p:sp>
      <p:sp>
        <p:nvSpPr>
          <p:cNvPr id="22" name="Рисунок 19"/>
          <p:cNvSpPr>
            <a:spLocks noGrp="1"/>
          </p:cNvSpPr>
          <p:nvPr>
            <p:ph type="pic" sz="quarter" idx="22"/>
          </p:nvPr>
        </p:nvSpPr>
        <p:spPr>
          <a:xfrm>
            <a:off x="6515873" y="1112742"/>
            <a:ext cx="2062258" cy="2062258"/>
          </a:xfrm>
          <a:prstGeom prst="ellipse">
            <a:avLst/>
          </a:prstGeom>
        </p:spPr>
        <p:txBody>
          <a:bodyPr anchor="ctr"/>
          <a:lstStyle>
            <a:lvl1pPr algn="ctr">
              <a:defRPr/>
            </a:lvl1pPr>
          </a:lstStyle>
          <a:p>
            <a:endParaRPr lang="ru-RU" dirty="0"/>
          </a:p>
        </p:txBody>
      </p:sp>
      <p:sp>
        <p:nvSpPr>
          <p:cNvPr id="23" name="Рисунок 19"/>
          <p:cNvSpPr>
            <a:spLocks noGrp="1"/>
          </p:cNvSpPr>
          <p:nvPr>
            <p:ph type="pic" sz="quarter" idx="23"/>
          </p:nvPr>
        </p:nvSpPr>
        <p:spPr>
          <a:xfrm>
            <a:off x="9344077" y="1112742"/>
            <a:ext cx="2062258" cy="2062258"/>
          </a:xfrm>
          <a:prstGeom prst="ellipse">
            <a:avLst/>
          </a:prstGeom>
        </p:spPr>
        <p:txBody>
          <a:bodyPr anchor="ctr"/>
          <a:lstStyle>
            <a:lvl1pPr algn="ctr">
              <a:defRPr/>
            </a:lvl1pPr>
          </a:lstStyle>
          <a:p>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a:prstGeom prst="rect">
            <a:avLst/>
          </a:prstGeom>
        </p:spPr>
        <p:txBody>
          <a:bodyPr vert="horz" lIns="117226" tIns="58613" rIns="117226" bIns="58613" rtlCol="0" anchor="ctr">
            <a:normAutofit/>
          </a:bodyPr>
          <a:lstStyle/>
          <a:p>
            <a:r>
              <a:rPr lang="ru-RU" dirty="0"/>
              <a:t>Образец заголовка</a:t>
            </a:r>
          </a:p>
        </p:txBody>
      </p:sp>
      <p:sp>
        <p:nvSpPr>
          <p:cNvPr id="3" name="Текст 2"/>
          <p:cNvSpPr>
            <a:spLocks noGrp="1"/>
          </p:cNvSpPr>
          <p:nvPr>
            <p:ph type="body" idx="1"/>
          </p:nvPr>
        </p:nvSpPr>
        <p:spPr>
          <a:xfrm>
            <a:off x="609521" y="1600571"/>
            <a:ext cx="10971372" cy="4527011"/>
          </a:xfrm>
          <a:prstGeom prst="rect">
            <a:avLst/>
          </a:prstGeom>
        </p:spPr>
        <p:txBody>
          <a:bodyPr vert="horz" lIns="117226" tIns="58613" rIns="117226" bIns="58613" rtlCol="0">
            <a:normAutofit/>
          </a:bodyPr>
          <a:lstStyle/>
          <a:p>
            <a:pPr lvl="0"/>
            <a:r>
              <a:rPr lang="ru-RU" dirty="0"/>
              <a:t>Образец текста</a:t>
            </a:r>
          </a:p>
          <a:p>
            <a:pPr lvl="1"/>
            <a:r>
              <a:rPr lang="ru-RU" dirty="0"/>
              <a:t>Второй уровень</a:t>
            </a:r>
          </a:p>
          <a:p>
            <a:pPr lvl="2"/>
            <a:r>
              <a:rPr lang="ru-RU" dirty="0"/>
              <a:t>Третий уровень</a:t>
            </a:r>
          </a:p>
        </p:txBody>
      </p:sp>
      <p:sp>
        <p:nvSpPr>
          <p:cNvPr id="5" name="Нижний колонтитул 4"/>
          <p:cNvSpPr>
            <a:spLocks noGrp="1"/>
          </p:cNvSpPr>
          <p:nvPr>
            <p:ph type="ftr" sz="quarter" idx="3"/>
          </p:nvPr>
        </p:nvSpPr>
        <p:spPr>
          <a:xfrm>
            <a:off x="311111" y="6357823"/>
            <a:ext cx="7714245" cy="365210"/>
          </a:xfrm>
          <a:prstGeom prst="rect">
            <a:avLst/>
          </a:prstGeom>
        </p:spPr>
        <p:txBody>
          <a:bodyPr vert="horz" lIns="117226" tIns="58613" rIns="117226" bIns="58613" rtlCol="0" anchor="ctr"/>
          <a:lstStyle>
            <a:lvl1pPr algn="ctr">
              <a:defRPr sz="15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11119776" y="6357823"/>
            <a:ext cx="757411" cy="365210"/>
          </a:xfrm>
          <a:prstGeom prst="rect">
            <a:avLst/>
          </a:prstGeom>
        </p:spPr>
        <p:txBody>
          <a:bodyPr vert="horz" lIns="117226" tIns="58613" rIns="117226" bIns="58613" rtlCol="0" anchor="ctr"/>
          <a:lstStyle>
            <a:lvl1pPr algn="r">
              <a:defRPr sz="1500">
                <a:solidFill>
                  <a:schemeClr val="tx1">
                    <a:tint val="75000"/>
                  </a:schemeClr>
                </a:solidFill>
              </a:defRPr>
            </a:lvl1pPr>
          </a:lstStyle>
          <a:p>
            <a:fld id="{024C55D1-92A9-4B02-AD60-DEC4B6659F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1172261" rtl="0" eaLnBrk="1" latinLnBrk="0" hangingPunct="1">
        <a:spcBef>
          <a:spcPct val="0"/>
        </a:spcBef>
        <a:buNone/>
        <a:defRPr sz="3100" b="1" kern="1200">
          <a:solidFill>
            <a:schemeClr val="bg1"/>
          </a:solidFill>
          <a:latin typeface="+mj-lt"/>
          <a:ea typeface="+mj-ea"/>
          <a:cs typeface="+mj-cs"/>
        </a:defRPr>
      </a:lvl1pPr>
    </p:titleStyle>
    <p:body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ru-RU"/>
      </a:defPPr>
      <a:lvl1pPr marL="0" algn="l" defTabSz="1172261" rtl="0" eaLnBrk="1" latinLnBrk="0" hangingPunct="1">
        <a:defRPr sz="2300" kern="1200">
          <a:solidFill>
            <a:schemeClr val="tx1"/>
          </a:solidFill>
          <a:latin typeface="+mn-lt"/>
          <a:ea typeface="+mn-ea"/>
          <a:cs typeface="+mn-cs"/>
        </a:defRPr>
      </a:lvl1pPr>
      <a:lvl2pPr marL="586130" algn="l" defTabSz="1172261" rtl="0" eaLnBrk="1" latinLnBrk="0" hangingPunct="1">
        <a:defRPr sz="2300" kern="1200">
          <a:solidFill>
            <a:schemeClr val="tx1"/>
          </a:solidFill>
          <a:latin typeface="+mn-lt"/>
          <a:ea typeface="+mn-ea"/>
          <a:cs typeface="+mn-cs"/>
        </a:defRPr>
      </a:lvl2pPr>
      <a:lvl3pPr marL="1172261" algn="l" defTabSz="1172261" rtl="0" eaLnBrk="1" latinLnBrk="0" hangingPunct="1">
        <a:defRPr sz="2300" kern="1200">
          <a:solidFill>
            <a:schemeClr val="tx1"/>
          </a:solidFill>
          <a:latin typeface="+mn-lt"/>
          <a:ea typeface="+mn-ea"/>
          <a:cs typeface="+mn-cs"/>
        </a:defRPr>
      </a:lvl3pPr>
      <a:lvl4pPr marL="1758391" algn="l" defTabSz="1172261" rtl="0" eaLnBrk="1" latinLnBrk="0" hangingPunct="1">
        <a:defRPr sz="2300" kern="1200">
          <a:solidFill>
            <a:schemeClr val="tx1"/>
          </a:solidFill>
          <a:latin typeface="+mn-lt"/>
          <a:ea typeface="+mn-ea"/>
          <a:cs typeface="+mn-cs"/>
        </a:defRPr>
      </a:lvl4pPr>
      <a:lvl5pPr marL="2344522" algn="l" defTabSz="1172261" rtl="0" eaLnBrk="1" latinLnBrk="0" hangingPunct="1">
        <a:defRPr sz="2300" kern="1200">
          <a:solidFill>
            <a:schemeClr val="tx1"/>
          </a:solidFill>
          <a:latin typeface="+mn-lt"/>
          <a:ea typeface="+mn-ea"/>
          <a:cs typeface="+mn-cs"/>
        </a:defRPr>
      </a:lvl5pPr>
      <a:lvl6pPr marL="2930652" algn="l" defTabSz="1172261" rtl="0" eaLnBrk="1" latinLnBrk="0" hangingPunct="1">
        <a:defRPr sz="2300" kern="1200">
          <a:solidFill>
            <a:schemeClr val="tx1"/>
          </a:solidFill>
          <a:latin typeface="+mn-lt"/>
          <a:ea typeface="+mn-ea"/>
          <a:cs typeface="+mn-cs"/>
        </a:defRPr>
      </a:lvl6pPr>
      <a:lvl7pPr marL="3516782" algn="l" defTabSz="1172261" rtl="0" eaLnBrk="1" latinLnBrk="0" hangingPunct="1">
        <a:defRPr sz="2300" kern="1200">
          <a:solidFill>
            <a:schemeClr val="tx1"/>
          </a:solidFill>
          <a:latin typeface="+mn-lt"/>
          <a:ea typeface="+mn-ea"/>
          <a:cs typeface="+mn-cs"/>
        </a:defRPr>
      </a:lvl7pPr>
      <a:lvl8pPr marL="4102913" algn="l" defTabSz="1172261" rtl="0" eaLnBrk="1" latinLnBrk="0" hangingPunct="1">
        <a:defRPr sz="2300" kern="1200">
          <a:solidFill>
            <a:schemeClr val="tx1"/>
          </a:solidFill>
          <a:latin typeface="+mn-lt"/>
          <a:ea typeface="+mn-ea"/>
          <a:cs typeface="+mn-cs"/>
        </a:defRPr>
      </a:lvl8pPr>
      <a:lvl9pPr marL="4689043" algn="l" defTabSz="1172261"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1636354"/>
            <a:ext cx="5753344" cy="1495017"/>
          </a:xfrm>
        </p:spPr>
        <p:txBody>
          <a:bodyPr>
            <a:normAutofit/>
          </a:bodyPr>
          <a:lstStyle/>
          <a:p>
            <a:r>
              <a:rPr lang="ru-RU" sz="3200" dirty="0" err="1"/>
              <a:t>Энергоэффективные</a:t>
            </a:r>
            <a:r>
              <a:rPr lang="ru-RU" sz="3200" dirty="0"/>
              <a:t> дома (АИЭ)</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5771" y="5106389"/>
            <a:ext cx="1529004" cy="145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3657" y="5813806"/>
            <a:ext cx="25050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9168" y="5813806"/>
            <a:ext cx="155257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8890" y="5777723"/>
            <a:ext cx="774596" cy="76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013" y="5793054"/>
            <a:ext cx="758535" cy="76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1"/>
          <p:cNvSpPr txBox="1">
            <a:spLocks/>
          </p:cNvSpPr>
          <p:nvPr/>
        </p:nvSpPr>
        <p:spPr>
          <a:xfrm>
            <a:off x="176030" y="3404503"/>
            <a:ext cx="7174795" cy="1495017"/>
          </a:xfrm>
          <a:prstGeom prst="rect">
            <a:avLst/>
          </a:prstGeom>
        </p:spPr>
        <p:txBody>
          <a:bodyPr vert="horz" lIns="117226" tIns="58613" rIns="117226" bIns="58613" rtlCol="0" anchor="ctr">
            <a:normAutofit/>
          </a:bodyPr>
          <a:lstStyle>
            <a:lvl1pPr algn="ctr" defTabSz="1172261" rtl="0" eaLnBrk="1" latinLnBrk="0" hangingPunct="1">
              <a:spcBef>
                <a:spcPct val="0"/>
              </a:spcBef>
              <a:buNone/>
              <a:defRPr sz="3100" b="1" kern="1200">
                <a:solidFill>
                  <a:schemeClr val="bg1"/>
                </a:solidFill>
                <a:latin typeface="+mj-lt"/>
                <a:ea typeface="+mj-ea"/>
                <a:cs typeface="+mj-cs"/>
              </a:defRPr>
            </a:lvl1pPr>
          </a:lstStyle>
          <a:p>
            <a:r>
              <a:rPr lang="ru-RU" sz="2000" dirty="0" smtClean="0"/>
              <a:t>Платите меньше за ЖКУ!</a:t>
            </a:r>
            <a:endParaRPr lang="ru-RU"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2</a:t>
            </a:fld>
            <a:endParaRPr lang="ru-RU"/>
          </a:p>
        </p:txBody>
      </p:sp>
      <p:sp>
        <p:nvSpPr>
          <p:cNvPr id="6" name="Заголовок 5"/>
          <p:cNvSpPr>
            <a:spLocks noGrp="1"/>
          </p:cNvSpPr>
          <p:nvPr>
            <p:ph type="title"/>
          </p:nvPr>
        </p:nvSpPr>
        <p:spPr/>
        <p:txBody>
          <a:bodyPr/>
          <a:lstStyle/>
          <a:p>
            <a:r>
              <a:rPr lang="ru-RU" dirty="0"/>
              <a:t>Актуальность проекта и проблема клиента</a:t>
            </a:r>
          </a:p>
        </p:txBody>
      </p:sp>
      <p:sp>
        <p:nvSpPr>
          <p:cNvPr id="2" name="Объект 1"/>
          <p:cNvSpPr>
            <a:spLocks noGrp="1"/>
          </p:cNvSpPr>
          <p:nvPr>
            <p:ph idx="1"/>
          </p:nvPr>
        </p:nvSpPr>
        <p:spPr/>
        <p:txBody>
          <a:bodyPr>
            <a:normAutofit/>
          </a:bodyPr>
          <a:lstStyle/>
          <a:p>
            <a:pPr fontAlgn="base"/>
            <a:r>
              <a:rPr lang="ru-RU" dirty="0" err="1"/>
              <a:t>Энергоэффективные</a:t>
            </a:r>
            <a:r>
              <a:rPr lang="ru-RU" dirty="0"/>
              <a:t> дома становятся все более актуальными в современном мире из-за увеличения затрат на энергию, растущей глобальной проблемы изменения климата и необходимости снижения выбросов парниковых газов. </a:t>
            </a:r>
            <a:endParaRPr lang="ru-RU" dirty="0" smtClean="0"/>
          </a:p>
          <a:p>
            <a:pPr fontAlgn="base"/>
            <a:endParaRPr lang="ru-RU" dirty="0" smtClean="0"/>
          </a:p>
          <a:p>
            <a:pPr fontAlgn="base"/>
            <a:r>
              <a:rPr lang="ru-RU" dirty="0" smtClean="0"/>
              <a:t>Эти </a:t>
            </a:r>
            <a:r>
              <a:rPr lang="ru-RU" dirty="0"/>
              <a:t>дома способствуют уменьшению потребления энергии благодаря лучшей изоляции, использованию </a:t>
            </a:r>
            <a:r>
              <a:rPr lang="ru-RU" dirty="0" err="1"/>
              <a:t>энергоэффективных</a:t>
            </a:r>
            <a:r>
              <a:rPr lang="ru-RU" dirty="0"/>
              <a:t> технологий и возобновляемых источников энергии. </a:t>
            </a:r>
            <a:endParaRPr lang="ru-RU" dirty="0" smtClean="0"/>
          </a:p>
          <a:p>
            <a:pPr fontAlgn="base"/>
            <a:endParaRPr lang="ru-RU" dirty="0" smtClean="0"/>
          </a:p>
          <a:p>
            <a:pPr fontAlgn="base"/>
            <a:r>
              <a:rPr lang="ru-RU" dirty="0" smtClean="0"/>
              <a:t>Они </a:t>
            </a:r>
            <a:r>
              <a:rPr lang="ru-RU" dirty="0"/>
              <a:t>также могут принести выгоду владельцам в виде снижения счетов за энергию и улучшения качества жизни за счет более комфортных условий проживания.</a:t>
            </a:r>
            <a:endParaRPr lang="ru-RU" dirty="0"/>
          </a:p>
        </p:txBody>
      </p:sp>
    </p:spTree>
    <p:extLst>
      <p:ext uri="{BB962C8B-B14F-4D97-AF65-F5344CB8AC3E}">
        <p14:creationId xmlns:p14="http://schemas.microsoft.com/office/powerpoint/2010/main" val="272908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3</a:t>
            </a:fld>
            <a:endParaRPr lang="ru-RU"/>
          </a:p>
        </p:txBody>
      </p:sp>
      <p:sp>
        <p:nvSpPr>
          <p:cNvPr id="6" name="Заголовок 5"/>
          <p:cNvSpPr>
            <a:spLocks noGrp="1"/>
          </p:cNvSpPr>
          <p:nvPr>
            <p:ph type="title"/>
          </p:nvPr>
        </p:nvSpPr>
        <p:spPr/>
        <p:txBody>
          <a:bodyPr/>
          <a:lstStyle/>
          <a:p>
            <a:r>
              <a:rPr lang="ru-RU" dirty="0"/>
              <a:t>Решение</a:t>
            </a:r>
          </a:p>
        </p:txBody>
      </p:sp>
      <p:sp>
        <p:nvSpPr>
          <p:cNvPr id="2" name="Объект 1"/>
          <p:cNvSpPr>
            <a:spLocks noGrp="1"/>
          </p:cNvSpPr>
          <p:nvPr>
            <p:ph idx="1"/>
          </p:nvPr>
        </p:nvSpPr>
        <p:spPr/>
        <p:txBody>
          <a:bodyPr>
            <a:normAutofit fontScale="70000" lnSpcReduction="20000"/>
          </a:bodyPr>
          <a:lstStyle/>
          <a:p>
            <a:r>
              <a:rPr lang="ru-RU" sz="2400" dirty="0"/>
              <a:t>Существует несколько решений для постройки </a:t>
            </a:r>
            <a:r>
              <a:rPr lang="ru-RU" sz="2400" dirty="0" err="1"/>
              <a:t>энергоэффективного</a:t>
            </a:r>
            <a:r>
              <a:rPr lang="ru-RU" sz="2400" dirty="0"/>
              <a:t> дома:</a:t>
            </a:r>
            <a:r>
              <a:rPr lang="ru-RU" sz="2400" dirty="0"/>
              <a:t/>
            </a:r>
            <a:br>
              <a:rPr lang="ru-RU" sz="2400" dirty="0"/>
            </a:br>
            <a:r>
              <a:rPr lang="ru-RU" sz="2400" dirty="0"/>
              <a:t/>
            </a:r>
            <a:br>
              <a:rPr lang="ru-RU" sz="2400" dirty="0"/>
            </a:br>
            <a:r>
              <a:rPr lang="ru-RU" sz="2400" dirty="0"/>
              <a:t>1. Улучшенная изоляция: Использование высококачественных изоляционных материалов для стен, пола, крыши и окон помогает снизить утечку тепла и холода, что ведет к снижению потребления энергии на отопление и кондиционирование воздуха.</a:t>
            </a:r>
            <a:r>
              <a:rPr lang="ru-RU" sz="2400" dirty="0"/>
              <a:t/>
            </a:r>
            <a:br>
              <a:rPr lang="ru-RU" sz="2400" dirty="0"/>
            </a:br>
            <a:r>
              <a:rPr lang="ru-RU" sz="2400" dirty="0"/>
              <a:t/>
            </a:r>
            <a:br>
              <a:rPr lang="ru-RU" sz="2400" dirty="0"/>
            </a:br>
            <a:r>
              <a:rPr lang="ru-RU" sz="2400" dirty="0"/>
              <a:t>2. </a:t>
            </a:r>
            <a:r>
              <a:rPr lang="ru-RU" sz="2400" dirty="0" err="1"/>
              <a:t>Энергоэффективные</a:t>
            </a:r>
            <a:r>
              <a:rPr lang="ru-RU" sz="2400" dirty="0"/>
              <a:t> окна и двери: Установка окон и дверей с двойным или тройным стеклопакетом с теплозащитным покрытием помогает сократить потери тепла и улучшить уровень </a:t>
            </a:r>
            <a:r>
              <a:rPr lang="ru-RU" sz="2400" dirty="0" err="1"/>
              <a:t>шумоизоляции</a:t>
            </a:r>
            <a:r>
              <a:rPr lang="ru-RU" sz="2400" dirty="0"/>
              <a:t>.</a:t>
            </a:r>
            <a:r>
              <a:rPr lang="ru-RU" sz="2400" dirty="0"/>
              <a:t/>
            </a:r>
            <a:br>
              <a:rPr lang="ru-RU" sz="2400" dirty="0"/>
            </a:br>
            <a:r>
              <a:rPr lang="ru-RU" sz="2400" dirty="0"/>
              <a:t/>
            </a:r>
            <a:br>
              <a:rPr lang="ru-RU" sz="2400" dirty="0"/>
            </a:br>
            <a:r>
              <a:rPr lang="ru-RU" sz="2400" dirty="0"/>
              <a:t>3. Использование возобновляемых источников энергии: Установка солнечных батарей или </a:t>
            </a:r>
            <a:r>
              <a:rPr lang="ru-RU" sz="2400" dirty="0" err="1"/>
              <a:t>ветрогенераторов</a:t>
            </a:r>
            <a:r>
              <a:rPr lang="ru-RU" sz="2400" dirty="0"/>
              <a:t> для производства собственной энергии и снижения зависимости от сетевого электричества.</a:t>
            </a:r>
            <a:r>
              <a:rPr lang="ru-RU" sz="2400" dirty="0"/>
              <a:t/>
            </a:r>
            <a:br>
              <a:rPr lang="ru-RU" sz="2400" dirty="0"/>
            </a:br>
            <a:r>
              <a:rPr lang="ru-RU" sz="2400" dirty="0"/>
              <a:t/>
            </a:r>
            <a:br>
              <a:rPr lang="ru-RU" sz="2400" dirty="0"/>
            </a:br>
            <a:r>
              <a:rPr lang="ru-RU" sz="2400" dirty="0"/>
              <a:t>4. </a:t>
            </a:r>
            <a:r>
              <a:rPr lang="ru-RU" sz="2400" dirty="0" err="1"/>
              <a:t>Энергоэффективные</a:t>
            </a:r>
            <a:r>
              <a:rPr lang="ru-RU" sz="2400" dirty="0"/>
              <a:t> системы отопления и кондиционирования воздуха: Использование тепловых насосов, инфракрасных обогревателей, геотермальных систем и других технологий для снижения потребления энергии на отопление и охлаждение.</a:t>
            </a:r>
            <a:r>
              <a:rPr lang="ru-RU" sz="2400" dirty="0"/>
              <a:t/>
            </a:r>
            <a:br>
              <a:rPr lang="ru-RU" sz="2400" dirty="0"/>
            </a:br>
            <a:r>
              <a:rPr lang="ru-RU" sz="2400" dirty="0"/>
              <a:t/>
            </a:r>
            <a:br>
              <a:rPr lang="ru-RU" sz="2400" dirty="0"/>
            </a:br>
            <a:r>
              <a:rPr lang="ru-RU" sz="2400" dirty="0"/>
              <a:t>5. Вентиляция с рекуперацией тепла: Установка систем вентиляции, которые позволяют эффективно использовать отходящее тепло от вытяжной вентиляции для предварительного нагрева воздуха, поступающего в дом.</a:t>
            </a:r>
            <a:r>
              <a:rPr lang="ru-RU" sz="2400" dirty="0"/>
              <a:t/>
            </a:r>
            <a:br>
              <a:rPr lang="ru-RU" sz="2400" dirty="0"/>
            </a:br>
            <a:r>
              <a:rPr lang="ru-RU" sz="2400" dirty="0"/>
              <a:t/>
            </a:r>
            <a:br>
              <a:rPr lang="ru-RU" sz="2400" dirty="0"/>
            </a:br>
            <a:r>
              <a:rPr lang="ru-RU" sz="2400" dirty="0"/>
              <a:t>Эти и другие технологии и методы способствуют созданию </a:t>
            </a:r>
            <a:r>
              <a:rPr lang="ru-RU" sz="2400" dirty="0" err="1"/>
              <a:t>энергоэффективного</a:t>
            </a:r>
            <a:r>
              <a:rPr lang="ru-RU" sz="2400" dirty="0"/>
              <a:t> дома, который не только помогает сократить затраты на энергию, но и снижает негативное воздействие на окружающую среду.</a:t>
            </a:r>
            <a:endParaRPr lang="ru-RU" dirty="0"/>
          </a:p>
        </p:txBody>
      </p:sp>
    </p:spTree>
    <p:extLst>
      <p:ext uri="{BB962C8B-B14F-4D97-AF65-F5344CB8AC3E}">
        <p14:creationId xmlns:p14="http://schemas.microsoft.com/office/powerpoint/2010/main" val="355345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4</a:t>
            </a:fld>
            <a:endParaRPr lang="ru-RU"/>
          </a:p>
        </p:txBody>
      </p:sp>
      <p:sp>
        <p:nvSpPr>
          <p:cNvPr id="6" name="Заголовок 5"/>
          <p:cNvSpPr>
            <a:spLocks noGrp="1"/>
          </p:cNvSpPr>
          <p:nvPr>
            <p:ph type="title"/>
          </p:nvPr>
        </p:nvSpPr>
        <p:spPr/>
        <p:txBody>
          <a:bodyPr/>
          <a:lstStyle/>
          <a:p>
            <a:r>
              <a:rPr lang="ru-RU" dirty="0"/>
              <a:t>Целевая аудитория</a:t>
            </a:r>
          </a:p>
        </p:txBody>
      </p:sp>
      <p:sp>
        <p:nvSpPr>
          <p:cNvPr id="2" name="Объект 1"/>
          <p:cNvSpPr>
            <a:spLocks noGrp="1"/>
          </p:cNvSpPr>
          <p:nvPr>
            <p:ph idx="1"/>
          </p:nvPr>
        </p:nvSpPr>
        <p:spPr/>
        <p:txBody>
          <a:bodyPr>
            <a:normAutofit fontScale="70000" lnSpcReduction="20000"/>
          </a:bodyPr>
          <a:lstStyle/>
          <a:p>
            <a:r>
              <a:rPr lang="ru-RU" dirty="0"/>
              <a:t>Целевая аудитория для </a:t>
            </a:r>
            <a:r>
              <a:rPr lang="ru-RU" dirty="0" err="1"/>
              <a:t>энергоэффективных</a:t>
            </a:r>
            <a:r>
              <a:rPr lang="ru-RU" dirty="0"/>
              <a:t> домов включает в себя несколько групп потенциальных покупателей:</a:t>
            </a:r>
            <a:r>
              <a:rPr lang="ru-RU" dirty="0"/>
              <a:t/>
            </a:r>
            <a:br>
              <a:rPr lang="ru-RU" dirty="0"/>
            </a:br>
            <a:r>
              <a:rPr lang="ru-RU" dirty="0"/>
              <a:t/>
            </a:r>
            <a:br>
              <a:rPr lang="ru-RU" dirty="0"/>
            </a:br>
            <a:r>
              <a:rPr lang="ru-RU" dirty="0"/>
              <a:t>1. Экологически ориентированные потребители: Люди, которые придерживаются экологически чистого образа жизни, заинтересованы в минимизации негативного воздействия на окружающую среду и готовы инвестировать в жилье, которое способствует снижению потребления энергии и выбросов углерода.</a:t>
            </a:r>
            <a:r>
              <a:rPr lang="ru-RU" dirty="0"/>
              <a:t/>
            </a:r>
            <a:br>
              <a:rPr lang="ru-RU" dirty="0"/>
            </a:br>
            <a:r>
              <a:rPr lang="ru-RU" dirty="0"/>
              <a:t/>
            </a:r>
            <a:br>
              <a:rPr lang="ru-RU" dirty="0"/>
            </a:br>
            <a:r>
              <a:rPr lang="ru-RU" dirty="0"/>
              <a:t>2. Семьи с низкими доходами: </a:t>
            </a:r>
            <a:r>
              <a:rPr lang="ru-RU" dirty="0" err="1"/>
              <a:t>Энергоэффективные</a:t>
            </a:r>
            <a:r>
              <a:rPr lang="ru-RU" dirty="0"/>
              <a:t> дома могут быть привлекательными для семей с ограниченными финансовыми ресурсами, поскольку помогают сэкономить на коммунальных платежах и обеспечивают более комфортные условия проживания.</a:t>
            </a:r>
            <a:r>
              <a:rPr lang="ru-RU" dirty="0"/>
              <a:t/>
            </a:r>
            <a:br>
              <a:rPr lang="ru-RU" dirty="0"/>
            </a:br>
            <a:r>
              <a:rPr lang="ru-RU" dirty="0"/>
              <a:t/>
            </a:r>
            <a:br>
              <a:rPr lang="ru-RU" dirty="0"/>
            </a:br>
            <a:r>
              <a:rPr lang="ru-RU" dirty="0"/>
              <a:t>3. Инвесторы и разработчики недвижимости: </a:t>
            </a:r>
            <a:r>
              <a:rPr lang="ru-RU" dirty="0" err="1"/>
              <a:t>Энергоэффективные</a:t>
            </a:r>
            <a:r>
              <a:rPr lang="ru-RU" dirty="0"/>
              <a:t> дома могут представлять интерес для инвесторов и застройщиков, которые заинтересованы в создании и продаже жилья с учетом современных стандартов и потребностей клиентов.</a:t>
            </a:r>
            <a:r>
              <a:rPr lang="ru-RU" dirty="0"/>
              <a:t/>
            </a:r>
            <a:br>
              <a:rPr lang="ru-RU" dirty="0"/>
            </a:br>
            <a:r>
              <a:rPr lang="ru-RU" dirty="0"/>
              <a:t/>
            </a:r>
            <a:br>
              <a:rPr lang="ru-RU" dirty="0"/>
            </a:br>
            <a:r>
              <a:rPr lang="ru-RU" dirty="0"/>
              <a:t>4. Собственники жилых домов и квартир: Владельцы недвижимости, которые хотят снизить свои затраты на энергию и улучшить комфорт проживания, могут обратить внимание на </a:t>
            </a:r>
            <a:r>
              <a:rPr lang="ru-RU" dirty="0" err="1"/>
              <a:t>энергоэффективное</a:t>
            </a:r>
            <a:r>
              <a:rPr lang="ru-RU" dirty="0"/>
              <a:t> жилье при рассмотрении вариантов обновления или покупки нового жилья.</a:t>
            </a:r>
            <a:r>
              <a:rPr lang="ru-RU" dirty="0"/>
              <a:t/>
            </a:r>
            <a:br>
              <a:rPr lang="ru-RU" dirty="0"/>
            </a:br>
            <a:r>
              <a:rPr lang="ru-RU" dirty="0"/>
              <a:t/>
            </a:r>
            <a:br>
              <a:rPr lang="ru-RU" dirty="0"/>
            </a:br>
            <a:r>
              <a:rPr lang="ru-RU" dirty="0"/>
              <a:t>5. Государственные и муниципальные программы: Правительственные программы и инициативы, направленные на поощрение </a:t>
            </a:r>
            <a:r>
              <a:rPr lang="ru-RU" dirty="0" err="1"/>
              <a:t>энергоэффективного</a:t>
            </a:r>
            <a:r>
              <a:rPr lang="ru-RU" dirty="0"/>
              <a:t> жилья, могут увеличить спрос на такие дома среди людей, которые заинтересованы в получении субсидий, налоговых льгот или других преимуществ.</a:t>
            </a:r>
            <a:r>
              <a:rPr lang="ru-RU" dirty="0"/>
              <a:t/>
            </a:r>
            <a:br>
              <a:rPr lang="ru-RU" dirty="0"/>
            </a:br>
            <a:r>
              <a:rPr lang="ru-RU" dirty="0"/>
              <a:t/>
            </a:r>
            <a:br>
              <a:rPr lang="ru-RU" dirty="0"/>
            </a:br>
            <a:r>
              <a:rPr lang="ru-RU" dirty="0"/>
              <a:t>Целевая аудитория для </a:t>
            </a:r>
            <a:r>
              <a:rPr lang="ru-RU" dirty="0" err="1"/>
              <a:t>энергоэффективных</a:t>
            </a:r>
            <a:r>
              <a:rPr lang="ru-RU" dirty="0"/>
              <a:t> домов может быть разнообразной, и зависит от множества факторов, таких как цены, местонахождение и уровень осведомленности о преимуществах такого типа жилья.</a:t>
            </a:r>
            <a:endParaRPr lang="ru-RU" dirty="0"/>
          </a:p>
        </p:txBody>
      </p:sp>
    </p:spTree>
    <p:extLst>
      <p:ext uri="{BB962C8B-B14F-4D97-AF65-F5344CB8AC3E}">
        <p14:creationId xmlns:p14="http://schemas.microsoft.com/office/powerpoint/2010/main" val="290398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5</a:t>
            </a:fld>
            <a:endParaRPr lang="ru-RU"/>
          </a:p>
        </p:txBody>
      </p:sp>
      <p:sp>
        <p:nvSpPr>
          <p:cNvPr id="6" name="Заголовок 5"/>
          <p:cNvSpPr>
            <a:spLocks noGrp="1"/>
          </p:cNvSpPr>
          <p:nvPr>
            <p:ph type="title"/>
          </p:nvPr>
        </p:nvSpPr>
        <p:spPr/>
        <p:txBody>
          <a:bodyPr/>
          <a:lstStyle/>
          <a:p>
            <a:r>
              <a:rPr lang="ru-RU" dirty="0"/>
              <a:t>Бизнес-модель</a:t>
            </a:r>
          </a:p>
        </p:txBody>
      </p:sp>
      <p:sp>
        <p:nvSpPr>
          <p:cNvPr id="2" name="Объект 1"/>
          <p:cNvSpPr>
            <a:spLocks noGrp="1"/>
          </p:cNvSpPr>
          <p:nvPr>
            <p:ph idx="1"/>
          </p:nvPr>
        </p:nvSpPr>
        <p:spPr/>
        <p:txBody>
          <a:bodyPr>
            <a:normAutofit fontScale="85000" lnSpcReduction="20000"/>
          </a:bodyPr>
          <a:lstStyle/>
          <a:p>
            <a:pPr marL="0" indent="0"/>
            <a:r>
              <a:rPr lang="ru-RU" sz="2400" dirty="0"/>
              <a:t>1. Продажа напрямую потребителям: Разработчики и застройщики могут продавать </a:t>
            </a:r>
            <a:r>
              <a:rPr lang="ru-RU" sz="2400" dirty="0" err="1"/>
              <a:t>энергоэффективные</a:t>
            </a:r>
            <a:r>
              <a:rPr lang="ru-RU" sz="2400" dirty="0"/>
              <a:t> дома конечным потребителям через </a:t>
            </a:r>
            <a:r>
              <a:rPr lang="ru-RU" sz="2400" dirty="0" err="1"/>
              <a:t>риэлторские</a:t>
            </a:r>
            <a:r>
              <a:rPr lang="ru-RU" sz="2400" dirty="0"/>
              <a:t> компании или собственные отделы продаж. В этом случае, </a:t>
            </a:r>
            <a:r>
              <a:rPr lang="ru-RU" sz="2400" dirty="0" err="1"/>
              <a:t>энергоэффективные</a:t>
            </a:r>
            <a:r>
              <a:rPr lang="ru-RU" sz="2400" dirty="0"/>
              <a:t> характеристики дома могут быть активно продвигаемы как основное преимущество.</a:t>
            </a:r>
            <a:r>
              <a:rPr lang="ru-RU" sz="2400" dirty="0"/>
              <a:t/>
            </a:r>
            <a:br>
              <a:rPr lang="ru-RU" sz="2400" dirty="0"/>
            </a:br>
            <a:r>
              <a:rPr lang="ru-RU" sz="2400" dirty="0"/>
              <a:t/>
            </a:r>
            <a:br>
              <a:rPr lang="ru-RU" sz="2400" dirty="0"/>
            </a:br>
            <a:r>
              <a:rPr lang="ru-RU" sz="2400" dirty="0"/>
              <a:t>2. Партнерство с организациями: Застройщики и разработчики могут заключать партнерские соглашения с энергетическими компаниями, банками или организациями, специализирующимися на устойчивом строительстве. Совместные усилия позволяют предложить потенциальным покупателям финансовые стимулы или специальные условия при покупке </a:t>
            </a:r>
            <a:r>
              <a:rPr lang="ru-RU" sz="2400" dirty="0" err="1"/>
              <a:t>энергоэффективного</a:t>
            </a:r>
            <a:r>
              <a:rPr lang="ru-RU" sz="2400" dirty="0"/>
              <a:t> жилья.</a:t>
            </a:r>
            <a:r>
              <a:rPr lang="ru-RU" sz="2400" dirty="0"/>
              <a:t/>
            </a:r>
            <a:br>
              <a:rPr lang="ru-RU" sz="2400" dirty="0"/>
            </a:br>
            <a:r>
              <a:rPr lang="ru-RU" sz="2400" dirty="0"/>
              <a:t/>
            </a:r>
            <a:br>
              <a:rPr lang="ru-RU" sz="2400" dirty="0"/>
            </a:br>
            <a:r>
              <a:rPr lang="ru-RU" sz="2400" dirty="0"/>
              <a:t>3. Государственные или муниципальные программы: Разработчики и застройщики могут участвовать в государственных программах по стимулированию </a:t>
            </a:r>
            <a:r>
              <a:rPr lang="ru-RU" sz="2400" dirty="0" err="1"/>
              <a:t>энергоэффективного</a:t>
            </a:r>
            <a:r>
              <a:rPr lang="ru-RU" sz="2400" dirty="0"/>
              <a:t> жилья. Это может включать в себя получение грантов, субсидий, снижение налогов или других финансовых льгот.</a:t>
            </a:r>
            <a:r>
              <a:rPr lang="ru-RU" sz="2400" dirty="0"/>
              <a:t/>
            </a:r>
            <a:br>
              <a:rPr lang="ru-RU" sz="2400" dirty="0"/>
            </a:br>
            <a:r>
              <a:rPr lang="ru-RU" sz="2400" dirty="0"/>
              <a:t/>
            </a:r>
            <a:br>
              <a:rPr lang="ru-RU" sz="2400" dirty="0"/>
            </a:br>
            <a:r>
              <a:rPr lang="ru-RU" sz="2400" dirty="0"/>
              <a:t>4. Услуги аренды: Компании могут также создать модели аренды с опцией покупки для </a:t>
            </a:r>
            <a:r>
              <a:rPr lang="ru-RU" sz="2400" dirty="0" err="1"/>
              <a:t>энергоэффективных</a:t>
            </a:r>
            <a:r>
              <a:rPr lang="ru-RU" sz="2400" dirty="0"/>
              <a:t> домов. Это позволяет потребителям опробовать такую форму жилья и в случае удовлетворенности, приобрести дом.</a:t>
            </a:r>
            <a:endParaRPr lang="ru-RU" dirty="0"/>
          </a:p>
        </p:txBody>
      </p:sp>
    </p:spTree>
    <p:extLst>
      <p:ext uri="{BB962C8B-B14F-4D97-AF65-F5344CB8AC3E}">
        <p14:creationId xmlns:p14="http://schemas.microsoft.com/office/powerpoint/2010/main" val="158160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6</a:t>
            </a:fld>
            <a:endParaRPr lang="ru-RU"/>
          </a:p>
        </p:txBody>
      </p:sp>
      <p:sp>
        <p:nvSpPr>
          <p:cNvPr id="6" name="Заголовок 5"/>
          <p:cNvSpPr>
            <a:spLocks noGrp="1"/>
          </p:cNvSpPr>
          <p:nvPr>
            <p:ph type="title"/>
          </p:nvPr>
        </p:nvSpPr>
        <p:spPr/>
        <p:txBody>
          <a:bodyPr/>
          <a:lstStyle/>
          <a:p>
            <a:r>
              <a:rPr lang="ru-RU" dirty="0"/>
              <a:t>Рынок</a:t>
            </a:r>
          </a:p>
        </p:txBody>
      </p:sp>
      <p:sp>
        <p:nvSpPr>
          <p:cNvPr id="2" name="Объект 1"/>
          <p:cNvSpPr>
            <a:spLocks noGrp="1"/>
          </p:cNvSpPr>
          <p:nvPr>
            <p:ph idx="1"/>
          </p:nvPr>
        </p:nvSpPr>
        <p:spPr/>
        <p:txBody>
          <a:bodyPr>
            <a:normAutofit fontScale="85000" lnSpcReduction="20000"/>
          </a:bodyPr>
          <a:lstStyle/>
          <a:p>
            <a:pPr marL="342900" indent="-342900">
              <a:buFont typeface="Wingdings" panose="05000000000000000000" pitchFamily="2" charset="2"/>
              <a:buChar char="Ø"/>
            </a:pPr>
            <a:r>
              <a:rPr lang="ru-RU" sz="2000" dirty="0"/>
              <a:t>Рынок </a:t>
            </a:r>
            <a:r>
              <a:rPr lang="ru-RU" sz="2000" dirty="0" err="1"/>
              <a:t>энергоэффективных</a:t>
            </a:r>
            <a:r>
              <a:rPr lang="ru-RU" sz="2000" dirty="0"/>
              <a:t> домов представляет собой специализированный сегмент строительного рынка, который охватывает проектирование, строительство, продажу и обслуживание домов, способных минимизировать свою потребление энергии.</a:t>
            </a:r>
            <a:r>
              <a:rPr lang="ru-RU" sz="2000" dirty="0"/>
              <a:t/>
            </a:r>
            <a:br>
              <a:rPr lang="ru-RU" sz="2000" dirty="0"/>
            </a:br>
            <a:r>
              <a:rPr lang="ru-RU" sz="2000" dirty="0"/>
              <a:t/>
            </a:r>
            <a:br>
              <a:rPr lang="ru-RU" sz="2000" dirty="0"/>
            </a:br>
            <a:r>
              <a:rPr lang="ru-RU" sz="2000" dirty="0"/>
              <a:t>Целевая аудитория в этом секторе включает потенциальных домовладельцев, архитекторов и дизайнеров, заинтересованных в разработке проектов </a:t>
            </a:r>
            <a:r>
              <a:rPr lang="ru-RU" sz="2000" dirty="0" err="1"/>
              <a:t>энергоэффективных</a:t>
            </a:r>
            <a:r>
              <a:rPr lang="ru-RU" sz="2000" dirty="0"/>
              <a:t> домов, а также строительные компании и разработчики, специализирующиеся на возведении </a:t>
            </a:r>
            <a:r>
              <a:rPr lang="ru-RU" sz="2000" dirty="0" err="1"/>
              <a:t>энергоэффективных</a:t>
            </a:r>
            <a:r>
              <a:rPr lang="ru-RU" sz="2000" dirty="0"/>
              <a:t> домов.</a:t>
            </a:r>
            <a:r>
              <a:rPr lang="ru-RU" sz="2000" dirty="0"/>
              <a:t/>
            </a:r>
            <a:br>
              <a:rPr lang="ru-RU" sz="2000" dirty="0"/>
            </a:br>
            <a:r>
              <a:rPr lang="ru-RU" sz="2000" dirty="0"/>
              <a:t/>
            </a:r>
            <a:br>
              <a:rPr lang="ru-RU" sz="2000" dirty="0"/>
            </a:br>
            <a:r>
              <a:rPr lang="ru-RU" sz="2000" dirty="0"/>
              <a:t>Бизнес-модель продвижения </a:t>
            </a:r>
            <a:r>
              <a:rPr lang="ru-RU" sz="2000" dirty="0" err="1"/>
              <a:t>энергоэффективных</a:t>
            </a:r>
            <a:r>
              <a:rPr lang="ru-RU" sz="2000" dirty="0"/>
              <a:t> домов может включать в себя следующие компоненты:</a:t>
            </a:r>
            <a:r>
              <a:rPr lang="ru-RU" sz="2000" dirty="0"/>
              <a:t/>
            </a:r>
            <a:br>
              <a:rPr lang="ru-RU" sz="2000" dirty="0"/>
            </a:br>
            <a:r>
              <a:rPr lang="ru-RU" sz="2000" dirty="0"/>
              <a:t>1. Интеграция </a:t>
            </a:r>
            <a:r>
              <a:rPr lang="ru-RU" sz="2000" dirty="0" err="1"/>
              <a:t>энергоэффективных</a:t>
            </a:r>
            <a:r>
              <a:rPr lang="ru-RU" sz="2000" dirty="0"/>
              <a:t> технологий и материалов в дизайн и строительство.</a:t>
            </a:r>
            <a:r>
              <a:rPr lang="ru-RU" sz="2000" dirty="0"/>
              <a:t/>
            </a:r>
            <a:br>
              <a:rPr lang="ru-RU" sz="2000" dirty="0"/>
            </a:br>
            <a:r>
              <a:rPr lang="ru-RU" sz="2000" dirty="0"/>
              <a:t>2. Проектирование домов с учетом максимальной эффективности использования энергии и ее возобновляемых источников.</a:t>
            </a:r>
            <a:r>
              <a:rPr lang="ru-RU" sz="2000" dirty="0"/>
              <a:t/>
            </a:r>
            <a:br>
              <a:rPr lang="ru-RU" sz="2000" dirty="0"/>
            </a:br>
            <a:r>
              <a:rPr lang="ru-RU" sz="2000" dirty="0"/>
              <a:t>3. Маркетинговые кампании, направленные на привлечение владельцев домов, в поисках экологически чистых и </a:t>
            </a:r>
            <a:r>
              <a:rPr lang="ru-RU" sz="2000" dirty="0" err="1"/>
              <a:t>энергоэффективных</a:t>
            </a:r>
            <a:r>
              <a:rPr lang="ru-RU" sz="2000" dirty="0"/>
              <a:t> решений.</a:t>
            </a:r>
            <a:r>
              <a:rPr lang="ru-RU" sz="2000" dirty="0"/>
              <a:t/>
            </a:r>
            <a:br>
              <a:rPr lang="ru-RU" sz="2000" dirty="0"/>
            </a:br>
            <a:r>
              <a:rPr lang="ru-RU" sz="2000" dirty="0"/>
              <a:t>4. Взаимодействие с организациями, специализирующимися на экологической сертификации и стандартизации, для подтверждения </a:t>
            </a:r>
            <a:r>
              <a:rPr lang="ru-RU" sz="2000" dirty="0" err="1"/>
              <a:t>энергоэффективности</a:t>
            </a:r>
            <a:r>
              <a:rPr lang="ru-RU" sz="2000" dirty="0"/>
              <a:t> строительства.</a:t>
            </a:r>
            <a:r>
              <a:rPr lang="ru-RU" sz="2000" dirty="0"/>
              <a:t/>
            </a:r>
            <a:br>
              <a:rPr lang="ru-RU" sz="2000" dirty="0"/>
            </a:br>
            <a:r>
              <a:rPr lang="ru-RU" sz="2000" dirty="0"/>
              <a:t/>
            </a:r>
            <a:br>
              <a:rPr lang="ru-RU" sz="2000" dirty="0"/>
            </a:br>
            <a:r>
              <a:rPr lang="ru-RU" sz="2000" dirty="0" err="1"/>
              <a:t>Энергоэффективные</a:t>
            </a:r>
            <a:r>
              <a:rPr lang="ru-RU" sz="2000" dirty="0"/>
              <a:t> дома представляют собой одно из ключевых направлений в строительной индустрии сегодня, и их популярность продолжает расти в связи с растущим интересом к экологической устойчивости и экономии ресурсов.</a:t>
            </a:r>
            <a:endParaRPr lang="ru-RU" dirty="0"/>
          </a:p>
        </p:txBody>
      </p:sp>
    </p:spTree>
    <p:extLst>
      <p:ext uri="{BB962C8B-B14F-4D97-AF65-F5344CB8AC3E}">
        <p14:creationId xmlns:p14="http://schemas.microsoft.com/office/powerpoint/2010/main" val="83729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7</a:t>
            </a:fld>
            <a:endParaRPr lang="ru-RU"/>
          </a:p>
        </p:txBody>
      </p:sp>
      <p:sp>
        <p:nvSpPr>
          <p:cNvPr id="6" name="Заголовок 5"/>
          <p:cNvSpPr>
            <a:spLocks noGrp="1"/>
          </p:cNvSpPr>
          <p:nvPr>
            <p:ph type="title"/>
          </p:nvPr>
        </p:nvSpPr>
        <p:spPr/>
        <p:txBody>
          <a:bodyPr/>
          <a:lstStyle/>
          <a:p>
            <a:r>
              <a:rPr lang="ru-RU" dirty="0"/>
              <a:t>Конкуренты</a:t>
            </a:r>
          </a:p>
        </p:txBody>
      </p:sp>
      <p:sp>
        <p:nvSpPr>
          <p:cNvPr id="2" name="Объект 1"/>
          <p:cNvSpPr>
            <a:spLocks noGrp="1"/>
          </p:cNvSpPr>
          <p:nvPr>
            <p:ph idx="1"/>
          </p:nvPr>
        </p:nvSpPr>
        <p:spPr>
          <a:xfrm>
            <a:off x="609521" y="983009"/>
            <a:ext cx="10971372" cy="5740024"/>
          </a:xfrm>
        </p:spPr>
        <p:txBody>
          <a:bodyPr>
            <a:normAutofit fontScale="92500" lnSpcReduction="20000"/>
          </a:bodyPr>
          <a:lstStyle/>
          <a:p>
            <a:r>
              <a:rPr lang="ru-RU" sz="2000" dirty="0"/>
              <a:t>В области </a:t>
            </a:r>
            <a:r>
              <a:rPr lang="ru-RU" sz="2000" dirty="0" err="1"/>
              <a:t>энергоэффективных</a:t>
            </a:r>
            <a:r>
              <a:rPr lang="ru-RU" sz="2000" dirty="0"/>
              <a:t> домов существует несколько конкурентов, так как этот рынок довольно активен и разнообразен. Некоторые из конкурентов в этой области могут включать:</a:t>
            </a:r>
            <a:r>
              <a:rPr lang="ru-RU" sz="2000" dirty="0"/>
              <a:t/>
            </a:r>
            <a:br>
              <a:rPr lang="ru-RU" sz="2000" dirty="0"/>
            </a:br>
            <a:r>
              <a:rPr lang="ru-RU" sz="2000" dirty="0"/>
              <a:t/>
            </a:r>
            <a:br>
              <a:rPr lang="ru-RU" sz="2000" dirty="0"/>
            </a:br>
            <a:r>
              <a:rPr lang="ru-RU" sz="2000" dirty="0"/>
              <a:t>1. Строительные компании, специализирующиеся именно на возведении </a:t>
            </a:r>
            <a:r>
              <a:rPr lang="ru-RU" sz="2000" dirty="0" err="1"/>
              <a:t>энергоэффективных</a:t>
            </a:r>
            <a:r>
              <a:rPr lang="ru-RU" sz="2000" dirty="0"/>
              <a:t> домов. Они могут предлагать свои услуги по проектированию и строительству домов, основанных на </a:t>
            </a:r>
            <a:r>
              <a:rPr lang="ru-RU" sz="2000" dirty="0" err="1"/>
              <a:t>энергоэффективных</a:t>
            </a:r>
            <a:r>
              <a:rPr lang="ru-RU" sz="2000" dirty="0"/>
              <a:t> технологиях, и разрабатывать индивидуальные решения для клиентов.</a:t>
            </a:r>
            <a:r>
              <a:rPr lang="ru-RU" sz="2000" dirty="0"/>
              <a:t/>
            </a:r>
            <a:br>
              <a:rPr lang="ru-RU" sz="2000" dirty="0"/>
            </a:br>
            <a:r>
              <a:rPr lang="ru-RU" sz="2000" dirty="0"/>
              <a:t/>
            </a:r>
            <a:br>
              <a:rPr lang="ru-RU" sz="2000" dirty="0"/>
            </a:br>
            <a:r>
              <a:rPr lang="ru-RU" sz="2000" dirty="0"/>
              <a:t>2. Крупные девелоперы, которые включают в свои проекты </a:t>
            </a:r>
            <a:r>
              <a:rPr lang="ru-RU" sz="2000" dirty="0" err="1"/>
              <a:t>энергоэффективные</a:t>
            </a:r>
            <a:r>
              <a:rPr lang="ru-RU" sz="2000" dirty="0"/>
              <a:t> решения, либо создают специальные жилые комплексы, сфокусированные на </a:t>
            </a:r>
            <a:r>
              <a:rPr lang="ru-RU" sz="2000" dirty="0" err="1"/>
              <a:t>энергоэффективности</a:t>
            </a:r>
            <a:r>
              <a:rPr lang="ru-RU" sz="2000" dirty="0"/>
              <a:t> и устойчивости к изменениям климата.</a:t>
            </a:r>
            <a:r>
              <a:rPr lang="ru-RU" sz="2000" dirty="0"/>
              <a:t/>
            </a:r>
            <a:br>
              <a:rPr lang="ru-RU" sz="2000" dirty="0"/>
            </a:br>
            <a:r>
              <a:rPr lang="ru-RU" sz="2000" dirty="0"/>
              <a:t/>
            </a:r>
            <a:br>
              <a:rPr lang="ru-RU" sz="2000" dirty="0"/>
            </a:br>
            <a:r>
              <a:rPr lang="ru-RU" sz="2000" dirty="0"/>
              <a:t>3. Поставщики технологий и материалов для </a:t>
            </a:r>
            <a:r>
              <a:rPr lang="ru-RU" sz="2000" dirty="0" err="1"/>
              <a:t>энергоэффективного</a:t>
            </a:r>
            <a:r>
              <a:rPr lang="ru-RU" sz="2000" dirty="0"/>
              <a:t> строительства, такие как компании, предлагающие инновационные изоляционные материалы, оборудование для сохранения и использования возобновляемых источников энергии, солнечные панели и другие технологии.</a:t>
            </a:r>
            <a:r>
              <a:rPr lang="ru-RU" sz="2000" dirty="0"/>
              <a:t/>
            </a:r>
            <a:br>
              <a:rPr lang="ru-RU" sz="2000" dirty="0"/>
            </a:br>
            <a:r>
              <a:rPr lang="ru-RU" sz="2000" dirty="0"/>
              <a:t/>
            </a:r>
            <a:br>
              <a:rPr lang="ru-RU" sz="2000" dirty="0"/>
            </a:br>
            <a:r>
              <a:rPr lang="ru-RU" sz="2000" dirty="0"/>
              <a:t>4. Архитектурные бюро и дизайнеры, специализирующиеся на создании проектов </a:t>
            </a:r>
            <a:r>
              <a:rPr lang="ru-RU" sz="2000" dirty="0" err="1"/>
              <a:t>энергоэффективных</a:t>
            </a:r>
            <a:r>
              <a:rPr lang="ru-RU" sz="2000" dirty="0"/>
              <a:t> домов и разработке инновационных энергосберегающих решений.</a:t>
            </a:r>
            <a:r>
              <a:rPr lang="ru-RU" sz="2000" dirty="0"/>
              <a:t/>
            </a:r>
            <a:br>
              <a:rPr lang="ru-RU" sz="2000" dirty="0"/>
            </a:br>
            <a:r>
              <a:rPr lang="ru-RU" sz="2000" dirty="0"/>
              <a:t/>
            </a:r>
            <a:br>
              <a:rPr lang="ru-RU" sz="2000" dirty="0"/>
            </a:br>
            <a:r>
              <a:rPr lang="ru-RU" sz="2000" dirty="0"/>
              <a:t>Конкуренты в этой области могут работать в разных сегментах рынка и предлагать различные подходы к созданию </a:t>
            </a:r>
            <a:r>
              <a:rPr lang="ru-RU" sz="2000" dirty="0" err="1"/>
              <a:t>энергоэффективных</a:t>
            </a:r>
            <a:r>
              <a:rPr lang="ru-RU" sz="2000" dirty="0"/>
              <a:t> домов, но их совместная деятельность способствует развитию индустрии и предлагает потребителям разнообразие выбора.</a:t>
            </a:r>
            <a:endParaRPr lang="ru-RU" dirty="0"/>
          </a:p>
        </p:txBody>
      </p:sp>
    </p:spTree>
    <p:extLst>
      <p:ext uri="{BB962C8B-B14F-4D97-AF65-F5344CB8AC3E}">
        <p14:creationId xmlns:p14="http://schemas.microsoft.com/office/powerpoint/2010/main" val="25070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8</a:t>
            </a:fld>
            <a:endParaRPr lang="ru-RU"/>
          </a:p>
        </p:txBody>
      </p:sp>
      <p:sp>
        <p:nvSpPr>
          <p:cNvPr id="6" name="Заголовок 5"/>
          <p:cNvSpPr>
            <a:spLocks noGrp="1"/>
          </p:cNvSpPr>
          <p:nvPr>
            <p:ph type="title"/>
          </p:nvPr>
        </p:nvSpPr>
        <p:spPr/>
        <p:txBody>
          <a:bodyPr/>
          <a:lstStyle/>
          <a:p>
            <a:r>
              <a:rPr lang="ru-RU" dirty="0"/>
              <a:t>Текущие результаты команды</a:t>
            </a:r>
          </a:p>
        </p:txBody>
      </p:sp>
      <p:sp>
        <p:nvSpPr>
          <p:cNvPr id="2" name="Объект 1"/>
          <p:cNvSpPr>
            <a:spLocks noGrp="1"/>
          </p:cNvSpPr>
          <p:nvPr>
            <p:ph idx="1"/>
          </p:nvPr>
        </p:nvSpPr>
        <p:spPr/>
        <p:txBody>
          <a:bodyPr/>
          <a:lstStyle/>
          <a:p>
            <a:r>
              <a:rPr lang="ru-RU" dirty="0"/>
              <a:t>Уровень TRL готовности 2: </a:t>
            </a:r>
          </a:p>
          <a:p>
            <a:endParaRPr lang="ru-RU" dirty="0"/>
          </a:p>
          <a:p>
            <a:pPr marL="457200" indent="-457200">
              <a:buFont typeface="+mj-lt"/>
              <a:buAutoNum type="arabicPeriod"/>
            </a:pPr>
            <a:r>
              <a:rPr lang="ru-RU" dirty="0"/>
              <a:t>Сформулированы технологическая концепция и применение возможных концепций для объекта. </a:t>
            </a:r>
          </a:p>
          <a:p>
            <a:pPr marL="457200" indent="-457200">
              <a:buFont typeface="+mj-lt"/>
              <a:buAutoNum type="arabicPeriod"/>
            </a:pPr>
            <a:r>
              <a:rPr lang="ru-RU" dirty="0"/>
              <a:t>Обоснована необходимость и возможность создания новой технологии, в которой используются физические эффекты и явления, подтвердившие предыдущий уровень готовности технологии. </a:t>
            </a:r>
          </a:p>
          <a:p>
            <a:pPr marL="457200" indent="-457200">
              <a:buFont typeface="+mj-lt"/>
              <a:buAutoNum type="arabicPeriod"/>
            </a:pPr>
            <a:r>
              <a:rPr lang="ru-RU" dirty="0"/>
              <a:t>Подтверждена обоснованность концепции, технического решения, доказана эффективность использования технологии в решении прикладных задач на базе предварительной проработки на уровне расчетных исследований и моделирования.</a:t>
            </a:r>
          </a:p>
        </p:txBody>
      </p:sp>
    </p:spTree>
    <p:extLst>
      <p:ext uri="{BB962C8B-B14F-4D97-AF65-F5344CB8AC3E}">
        <p14:creationId xmlns:p14="http://schemas.microsoft.com/office/powerpoint/2010/main" val="199514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BC7A1EAF-E809-2AA4-077A-DF27BDE06A4B}"/>
              </a:ext>
            </a:extLst>
          </p:cNvPr>
          <p:cNvSpPr>
            <a:spLocks noGrp="1"/>
          </p:cNvSpPr>
          <p:nvPr>
            <p:ph type="title"/>
          </p:nvPr>
        </p:nvSpPr>
        <p:spPr/>
        <p:txBody>
          <a:bodyPr>
            <a:normAutofit/>
          </a:bodyPr>
          <a:lstStyle/>
          <a:p>
            <a:r>
              <a:rPr lang="ru-RU" dirty="0"/>
              <a:t>План развития стартап-проекта</a:t>
            </a:r>
          </a:p>
        </p:txBody>
      </p:sp>
      <p:sp>
        <p:nvSpPr>
          <p:cNvPr id="5" name="Номер слайда 4">
            <a:extLst>
              <a:ext uri="{FF2B5EF4-FFF2-40B4-BE49-F238E27FC236}">
                <a16:creationId xmlns:a16="http://schemas.microsoft.com/office/drawing/2014/main" xmlns="" id="{D21F8FD9-CB3D-06A6-9460-0E8706C9BD46}"/>
              </a:ext>
            </a:extLst>
          </p:cNvPr>
          <p:cNvSpPr>
            <a:spLocks noGrp="1"/>
          </p:cNvSpPr>
          <p:nvPr>
            <p:ph type="sldNum" sz="quarter" idx="12"/>
          </p:nvPr>
        </p:nvSpPr>
        <p:spPr/>
        <p:txBody>
          <a:bodyPr/>
          <a:lstStyle/>
          <a:p>
            <a:fld id="{024C55D1-92A9-4B02-AD60-DEC4B6659F3A}" type="slidenum">
              <a:rPr lang="ru-RU" smtClean="0"/>
              <a:pPr/>
              <a:t>9</a:t>
            </a:fld>
            <a:endParaRPr lang="ru-RU"/>
          </a:p>
        </p:txBody>
      </p:sp>
      <p:sp>
        <p:nvSpPr>
          <p:cNvPr id="10" name="Объект 1"/>
          <p:cNvSpPr>
            <a:spLocks noGrp="1"/>
          </p:cNvSpPr>
          <p:nvPr>
            <p:ph idx="1"/>
          </p:nvPr>
        </p:nvSpPr>
        <p:spPr>
          <a:xfrm>
            <a:off x="609521" y="1056904"/>
            <a:ext cx="10971372" cy="5300920"/>
          </a:xfrm>
        </p:spPr>
        <p:txBody>
          <a:bodyPr>
            <a:normAutofit/>
          </a:bodyPr>
          <a:lstStyle/>
          <a:p>
            <a:r>
              <a:rPr lang="ru-RU" dirty="0"/>
              <a:t>В течение ближайшего года планируется </a:t>
            </a:r>
            <a:r>
              <a:rPr lang="ru-RU" dirty="0" smtClean="0"/>
              <a:t>разработать </a:t>
            </a:r>
            <a:r>
              <a:rPr lang="ru-RU" dirty="0" err="1" smtClean="0"/>
              <a:t>демо</a:t>
            </a:r>
            <a:r>
              <a:rPr lang="ru-RU" dirty="0" smtClean="0"/>
              <a:t> модель проекта </a:t>
            </a:r>
            <a:r>
              <a:rPr lang="ru-RU" dirty="0" err="1" smtClean="0"/>
              <a:t>энергоэффективного</a:t>
            </a:r>
            <a:r>
              <a:rPr lang="ru-RU" dirty="0" smtClean="0"/>
              <a:t> дома</a:t>
            </a:r>
            <a:endParaRPr lang="ru-RU" dirty="0"/>
          </a:p>
          <a:p>
            <a:endParaRPr lang="ru-RU" dirty="0"/>
          </a:p>
          <a:p>
            <a:r>
              <a:rPr lang="ru-RU" dirty="0" smtClean="0"/>
              <a:t>С </a:t>
            </a:r>
            <a:r>
              <a:rPr lang="ru-RU" dirty="0"/>
              <a:t>полученными результатами можно будет совместно с инвесторами подать заявку на дополнительное государственное финансирование, например, по программе СТАРТ Фонда содействия инновациям. На данном этапе идея недостаточно проработана, но материал может быть использован при подаче заявки на грант по программе УМНИК</a:t>
            </a:r>
            <a:r>
              <a:rPr lang="ru-RU" dirty="0" smtClean="0"/>
              <a:t>.</a:t>
            </a:r>
            <a:endParaRPr lang="ru-RU" dirty="0"/>
          </a:p>
        </p:txBody>
      </p:sp>
    </p:spTree>
    <p:extLst>
      <p:ext uri="{BB962C8B-B14F-4D97-AF65-F5344CB8AC3E}">
        <p14:creationId xmlns:p14="http://schemas.microsoft.com/office/powerpoint/2010/main" val="333100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24C55D1-92A9-4B02-AD60-DEC4B6659F3A}" type="slidenum">
              <a:rPr lang="ru-RU" smtClean="0"/>
              <a:pPr/>
              <a:t>10</a:t>
            </a:fld>
            <a:endParaRPr lang="ru-RU"/>
          </a:p>
        </p:txBody>
      </p:sp>
      <p:sp>
        <p:nvSpPr>
          <p:cNvPr id="6" name="Заголовок 5"/>
          <p:cNvSpPr>
            <a:spLocks noGrp="1"/>
          </p:cNvSpPr>
          <p:nvPr>
            <p:ph type="title"/>
          </p:nvPr>
        </p:nvSpPr>
        <p:spPr/>
        <p:txBody>
          <a:bodyPr/>
          <a:lstStyle/>
          <a:p>
            <a:r>
              <a:rPr lang="ru-RU" dirty="0"/>
              <a:t>Предложение для инвестора</a:t>
            </a:r>
          </a:p>
        </p:txBody>
      </p:sp>
      <p:sp>
        <p:nvSpPr>
          <p:cNvPr id="2" name="Объект 1"/>
          <p:cNvSpPr>
            <a:spLocks noGrp="1"/>
          </p:cNvSpPr>
          <p:nvPr>
            <p:ph idx="1"/>
          </p:nvPr>
        </p:nvSpPr>
        <p:spPr/>
        <p:txBody>
          <a:bodyPr/>
          <a:lstStyle/>
          <a:p>
            <a:r>
              <a:rPr lang="ru-RU" dirty="0"/>
              <a:t>Необходимая сумма стартап-проекту  - </a:t>
            </a:r>
            <a:r>
              <a:rPr lang="ru-RU" dirty="0" smtClean="0"/>
              <a:t>20 </a:t>
            </a:r>
            <a:r>
              <a:rPr lang="ru-RU" dirty="0" err="1"/>
              <a:t>млн.руб</a:t>
            </a:r>
            <a:r>
              <a:rPr lang="ru-RU" dirty="0"/>
              <a:t>. в год</a:t>
            </a:r>
          </a:p>
          <a:p>
            <a:endParaRPr lang="ru-RU" dirty="0"/>
          </a:p>
          <a:p>
            <a:endParaRPr lang="ru-RU" dirty="0"/>
          </a:p>
          <a:p>
            <a:r>
              <a:rPr lang="ru-RU" dirty="0"/>
              <a:t>Сумма пойдет на </a:t>
            </a:r>
            <a:r>
              <a:rPr lang="ru-RU" dirty="0" smtClean="0"/>
              <a:t>заработную плату персонала, аренду помещений, регистрация в СРО, разработку проекта, выход на строительные компании</a:t>
            </a:r>
            <a:endParaRPr lang="ru-RU" dirty="0"/>
          </a:p>
          <a:p>
            <a:endParaRPr lang="ru-RU" dirty="0"/>
          </a:p>
          <a:p>
            <a:endParaRPr lang="ru-RU" dirty="0"/>
          </a:p>
          <a:p>
            <a:r>
              <a:rPr lang="ru-RU" dirty="0"/>
              <a:t>Что получит инвестор? Долю в совместном предприятии, которое будет производить готовые блоки и/или продавать технологию.</a:t>
            </a:r>
          </a:p>
        </p:txBody>
      </p:sp>
    </p:spTree>
    <p:extLst>
      <p:ext uri="{BB962C8B-B14F-4D97-AF65-F5344CB8AC3E}">
        <p14:creationId xmlns:p14="http://schemas.microsoft.com/office/powerpoint/2010/main" val="416399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024C55D1-92A9-4B02-AD60-DEC4B6659F3A}" type="slidenum">
              <a:rPr lang="ru-RU" smtClean="0"/>
              <a:pPr/>
              <a:t>11</a:t>
            </a:fld>
            <a:endParaRPr lang="ru-RU"/>
          </a:p>
        </p:txBody>
      </p:sp>
      <p:sp>
        <p:nvSpPr>
          <p:cNvPr id="4" name="Заголовок 3"/>
          <p:cNvSpPr>
            <a:spLocks noGrp="1"/>
          </p:cNvSpPr>
          <p:nvPr>
            <p:ph type="title"/>
          </p:nvPr>
        </p:nvSpPr>
        <p:spPr/>
        <p:txBody>
          <a:bodyPr>
            <a:normAutofit/>
          </a:bodyPr>
          <a:lstStyle/>
          <a:p>
            <a:r>
              <a:rPr lang="ru-RU" dirty="0"/>
              <a:t>Команда</a:t>
            </a:r>
          </a:p>
        </p:txBody>
      </p:sp>
      <p:sp>
        <p:nvSpPr>
          <p:cNvPr id="43" name="Объект 1"/>
          <p:cNvSpPr txBox="1">
            <a:spLocks/>
          </p:cNvSpPr>
          <p:nvPr/>
        </p:nvSpPr>
        <p:spPr>
          <a:xfrm>
            <a:off x="98854" y="962542"/>
            <a:ext cx="11422663" cy="5740024"/>
          </a:xfrm>
          <a:prstGeom prst="rect">
            <a:avLst/>
          </a:prstGeom>
        </p:spPr>
        <p:txBody>
          <a:bodyPr>
            <a:normAutofit/>
          </a:bodyPr>
          <a:lstStyle>
            <a:lvl1pPr marL="2036" indent="-2036" algn="l" defTabSz="1172261" rtl="0" eaLnBrk="1" latinLnBrk="0" hangingPunct="1">
              <a:spcBef>
                <a:spcPct val="20000"/>
              </a:spcBef>
              <a:buFont typeface="Arial" pitchFamily="34" charset="0"/>
              <a:buNone/>
              <a:defRPr sz="2300" kern="1200">
                <a:solidFill>
                  <a:schemeClr val="tx1"/>
                </a:solidFill>
                <a:latin typeface="+mn-lt"/>
                <a:ea typeface="+mn-ea"/>
                <a:cs typeface="+mn-cs"/>
              </a:defRPr>
            </a:lvl1pPr>
            <a:lvl2pPr marL="461985" indent="-4070" algn="l" defTabSz="1172261" rtl="0" eaLnBrk="1" latinLnBrk="0" hangingPunct="1">
              <a:spcBef>
                <a:spcPct val="20000"/>
              </a:spcBef>
              <a:buFont typeface="Arial" pitchFamily="34" charset="0"/>
              <a:buNone/>
              <a:defRPr sz="1800" kern="1200">
                <a:solidFill>
                  <a:schemeClr val="tx1"/>
                </a:solidFill>
                <a:latin typeface="+mn-lt"/>
                <a:ea typeface="+mn-ea"/>
                <a:cs typeface="+mn-cs"/>
              </a:defRPr>
            </a:lvl2pPr>
            <a:lvl3pPr marL="1373744" indent="2036" algn="l" defTabSz="1172261" rtl="0" eaLnBrk="1" latinLnBrk="0" hangingPunct="1">
              <a:spcBef>
                <a:spcPct val="20000"/>
              </a:spcBef>
              <a:buFont typeface="Arial" pitchFamily="34" charset="0"/>
              <a:buNone/>
              <a:defRPr sz="1500" kern="1200">
                <a:solidFill>
                  <a:schemeClr val="bg1">
                    <a:lumMod val="75000"/>
                  </a:schemeClr>
                </a:solidFill>
                <a:latin typeface="+mn-lt"/>
                <a:ea typeface="+mn-ea"/>
                <a:cs typeface="+mn-cs"/>
              </a:defRPr>
            </a:lvl3pPr>
            <a:lvl4pPr marL="2051456"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4pPr>
            <a:lvl5pPr marL="2637587" indent="-293065" algn="l" defTabSz="1172261" rtl="0" eaLnBrk="1" latinLnBrk="0" hangingPunct="1">
              <a:spcBef>
                <a:spcPct val="20000"/>
              </a:spcBef>
              <a:buFont typeface="Arial" pitchFamily="34" charset="0"/>
              <a:buNone/>
              <a:defRPr sz="2600" kern="1200">
                <a:solidFill>
                  <a:schemeClr val="tx1"/>
                </a:solidFill>
                <a:latin typeface="+mn-lt"/>
                <a:ea typeface="+mn-ea"/>
                <a:cs typeface="+mn-cs"/>
              </a:defRPr>
            </a:lvl5pPr>
            <a:lvl6pPr marL="3223717"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0984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39597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4982108" indent="-293065" algn="l" defTabSz="1172261" rtl="0" eaLnBrk="1" latinLnBrk="0" hangingPunct="1">
              <a:spcBef>
                <a:spcPct val="20000"/>
              </a:spcBef>
              <a:buFont typeface="Arial" pitchFamily="34" charset="0"/>
              <a:buChar char="•"/>
              <a:defRPr sz="2600" kern="1200">
                <a:solidFill>
                  <a:schemeClr val="tx1"/>
                </a:solidFill>
                <a:latin typeface="+mn-lt"/>
                <a:ea typeface="+mn-ea"/>
                <a:cs typeface="+mn-cs"/>
              </a:defRPr>
            </a:lvl9pPr>
          </a:lstStyle>
          <a:p>
            <a:endParaRPr lang="ru-RU" sz="1200" dirty="0"/>
          </a:p>
          <a:p>
            <a:r>
              <a:rPr lang="ru-RU" sz="1200" b="1" cap="all" dirty="0"/>
              <a:t>ПОПОВ НИКИТА </a:t>
            </a:r>
            <a:r>
              <a:rPr lang="ru-RU" sz="1200" b="1" cap="all" dirty="0" smtClean="0"/>
              <a:t>АЛЕКСЕЕВИЧ</a:t>
            </a:r>
          </a:p>
          <a:p>
            <a:endParaRPr lang="ru-RU" sz="1200" b="1" cap="all" dirty="0"/>
          </a:p>
          <a:p>
            <a:r>
              <a:rPr lang="ru-RU" sz="1200" b="1" cap="all" dirty="0"/>
              <a:t>НИКИТИН ДАНИИЛ </a:t>
            </a:r>
            <a:r>
              <a:rPr lang="ru-RU" sz="1200" b="1" cap="all" dirty="0" smtClean="0"/>
              <a:t>АЛЕКСАНДРОВИЧ</a:t>
            </a:r>
          </a:p>
          <a:p>
            <a:endParaRPr lang="ru-RU" sz="1200" b="1" cap="all" dirty="0"/>
          </a:p>
          <a:p>
            <a:r>
              <a:rPr lang="ru-RU" sz="1200" b="1" cap="all" dirty="0"/>
              <a:t>АНДРЕЕВА ЕКАТЕРИНА </a:t>
            </a:r>
            <a:r>
              <a:rPr lang="ru-RU" sz="1200" b="1" cap="all" dirty="0" smtClean="0"/>
              <a:t>ОЛЕГОВНА</a:t>
            </a:r>
          </a:p>
          <a:p>
            <a:endParaRPr lang="ru-RU" sz="1200" b="1" cap="all" dirty="0"/>
          </a:p>
          <a:p>
            <a:r>
              <a:rPr lang="ru-RU" sz="1200" b="1" cap="all" dirty="0"/>
              <a:t>ПОЛУЭКТОВА НАДЕЖДА </a:t>
            </a:r>
            <a:r>
              <a:rPr lang="ru-RU" sz="1200" b="1" cap="all" dirty="0" smtClean="0"/>
              <a:t>АНДРЕЕВНА</a:t>
            </a:r>
          </a:p>
          <a:p>
            <a:endParaRPr lang="ru-RU" sz="1200" b="1" cap="all" dirty="0"/>
          </a:p>
          <a:p>
            <a:r>
              <a:rPr lang="ru-RU" sz="1200" b="1" cap="all" dirty="0"/>
              <a:t>НИКОАРЭ ДИМИТРИЙ АЛЕКСАНДРОВИЧ</a:t>
            </a:r>
            <a:endParaRPr lang="ru-RU" sz="1200" dirty="0" smtClean="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endParaRPr lang="ru-RU" sz="1200" dirty="0" smtClean="0"/>
          </a:p>
          <a:p>
            <a:endParaRPr lang="ru-RU" sz="1200" dirty="0"/>
          </a:p>
          <a:p>
            <a:r>
              <a:rPr lang="ru-RU" sz="1200" dirty="0" err="1" smtClean="0"/>
              <a:t>Трекер</a:t>
            </a:r>
            <a:r>
              <a:rPr lang="ru-RU" sz="1200" dirty="0" smtClean="0"/>
              <a:t> </a:t>
            </a:r>
            <a:r>
              <a:rPr lang="ru-RU" sz="1200" dirty="0" smtClean="0"/>
              <a:t>команды : </a:t>
            </a:r>
            <a:r>
              <a:rPr lang="ru-RU" sz="1200" dirty="0" err="1" smtClean="0"/>
              <a:t>Ударатин</a:t>
            </a:r>
            <a:r>
              <a:rPr lang="ru-RU" sz="1200" dirty="0" smtClean="0"/>
              <a:t> Алексей Валентинович </a:t>
            </a:r>
          </a:p>
          <a:p>
            <a:r>
              <a:rPr lang="ru-RU" sz="1200" dirty="0" smtClean="0"/>
              <a:t>Тренинг , в котором мы принимали участие: Бизнес-модель, приносящая прибыль 04.10.2023</a:t>
            </a:r>
          </a:p>
          <a:p>
            <a:endParaRPr lang="ru-RU" sz="1200" dirty="0" smtClean="0"/>
          </a:p>
          <a:p>
            <a:endParaRPr lang="ru-RU" sz="1200" dirty="0" smtClean="0"/>
          </a:p>
          <a:p>
            <a:endParaRPr lang="ru-RU" sz="1200" dirty="0" smtClean="0"/>
          </a:p>
          <a:p>
            <a:endParaRPr lang="ru-RU" sz="1200" dirty="0" smtClean="0"/>
          </a:p>
          <a:p>
            <a:endParaRPr lang="en-US" sz="1200" dirty="0" smtClean="0"/>
          </a:p>
          <a:p>
            <a:endParaRPr lang="ru-RU" sz="1200" dirty="0" smtClean="0"/>
          </a:p>
          <a:p>
            <a:endParaRPr lang="en-US" sz="12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sz="1800" dirty="0" smtClean="0"/>
          </a:p>
          <a:p>
            <a:endParaRPr lang="ru-RU" dirty="0"/>
          </a:p>
        </p:txBody>
      </p:sp>
    </p:spTree>
    <p:extLst>
      <p:ext uri="{BB962C8B-B14F-4D97-AF65-F5344CB8AC3E}">
        <p14:creationId xmlns:p14="http://schemas.microsoft.com/office/powerpoint/2010/main" val="3069170245"/>
      </p:ext>
    </p:extLst>
  </p:cSld>
  <p:clrMapOvr>
    <a:masterClrMapping/>
  </p:clrMapOvr>
</p:sld>
</file>

<file path=ppt/theme/theme1.xml><?xml version="1.0" encoding="utf-8"?>
<a:theme xmlns:a="http://schemas.openxmlformats.org/drawingml/2006/main" name="Презентация">
  <a:themeElements>
    <a:clrScheme name="ЧГУ">
      <a:dk1>
        <a:srgbClr val="000000"/>
      </a:dk1>
      <a:lt1>
        <a:srgbClr val="FFFFFF"/>
      </a:lt1>
      <a:dk2>
        <a:srgbClr val="121314"/>
      </a:dk2>
      <a:lt2>
        <a:srgbClr val="F5F3F4"/>
      </a:lt2>
      <a:accent1>
        <a:srgbClr val="DA251D"/>
      </a:accent1>
      <a:accent2>
        <a:srgbClr val="A50E13"/>
      </a:accent2>
      <a:accent3>
        <a:srgbClr val="660102"/>
      </a:accent3>
      <a:accent4>
        <a:srgbClr val="E63538"/>
      </a:accent4>
      <a:accent5>
        <a:srgbClr val="B2A8A7"/>
      </a:accent5>
      <a:accent6>
        <a:srgbClr val="D4D4D4"/>
      </a:accent6>
      <a:hlink>
        <a:srgbClr val="DA251D"/>
      </a:hlink>
      <a:folHlink>
        <a:srgbClr val="B2A8A7"/>
      </a:folHlink>
    </a:clrScheme>
    <a:fontScheme name="ЧГУ">
      <a:majorFont>
        <a:latin typeface="Calibri"/>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656ABC71915A65409974F16DAB6CB108" ma:contentTypeVersion="0" ma:contentTypeDescription="Создание документа." ma:contentTypeScope="" ma:versionID="c8774b5934b7985f22c5820de96ea1a8">
  <xsd:schema xmlns:xsd="http://www.w3.org/2001/XMLSchema" xmlns:xs="http://www.w3.org/2001/XMLSchema" xmlns:p="http://schemas.microsoft.com/office/2006/metadata/properties" targetNamespace="http://schemas.microsoft.com/office/2006/metadata/properties" ma:root="true" ma:fieldsID="05e12873f23c1de23bbbcb46a6ca79b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A8685B-D433-4A50-82AE-0EE899E309F4}">
  <ds:schemaRefs>
    <ds:schemaRef ds:uri="http://schemas.microsoft.com/sharepoint/v3/contenttype/forms"/>
  </ds:schemaRefs>
</ds:datastoreItem>
</file>

<file path=customXml/itemProps2.xml><?xml version="1.0" encoding="utf-8"?>
<ds:datastoreItem xmlns:ds="http://schemas.openxmlformats.org/officeDocument/2006/customXml" ds:itemID="{5F526418-28B2-4068-A09F-A347295C5B97}">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6200D7A-E42F-473E-ABEB-7993CB9305DC}">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2539</TotalTime>
  <Words>422</Words>
  <Application>Microsoft Office PowerPoint</Application>
  <PresentationFormat>Произвольный</PresentationFormat>
  <Paragraphs>89</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Презентация</vt:lpstr>
      <vt:lpstr>Энергоэффективные дома (АИЭ)</vt:lpstr>
      <vt:lpstr>Актуальность проекта и проблема клиента</vt:lpstr>
      <vt:lpstr>Решение</vt:lpstr>
      <vt:lpstr>Целевая аудитория</vt:lpstr>
      <vt:lpstr>Бизнес-модель</vt:lpstr>
      <vt:lpstr>Рынок</vt:lpstr>
      <vt:lpstr>Конкуренты</vt:lpstr>
      <vt:lpstr>Текущие результаты команды</vt:lpstr>
      <vt:lpstr>План развития стартап-проекта</vt:lpstr>
      <vt:lpstr>Предложение для инвестора</vt:lpstr>
      <vt:lpstr>Команда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достижения кафедры химических технологий  1972-2022 гг.</dc:title>
  <dc:creator>Anastasia</dc:creator>
  <cp:lastModifiedBy>Ударатин Алексей Валентинович</cp:lastModifiedBy>
  <cp:revision>306</cp:revision>
  <dcterms:created xsi:type="dcterms:W3CDTF">2022-04-04T12:37:27Z</dcterms:created>
  <dcterms:modified xsi:type="dcterms:W3CDTF">2023-12-16T08:33:24Z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0x010100656ABC71915A65409974F16DAB6CB108</vt:lpwstr>
  </property>
</Properties>
</file>