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1"/>
  </p:sldMasterIdLst>
  <p:notesMasterIdLst>
    <p:notesMasterId r:id="rId15"/>
  </p:notesMasterIdLst>
  <p:sldIdLst>
    <p:sldId id="271" r:id="rId2"/>
    <p:sldId id="270" r:id="rId3"/>
    <p:sldId id="268" r:id="rId4"/>
    <p:sldId id="279" r:id="rId5"/>
    <p:sldId id="267" r:id="rId6"/>
    <p:sldId id="275" r:id="rId7"/>
    <p:sldId id="277" r:id="rId8"/>
    <p:sldId id="278" r:id="rId9"/>
    <p:sldId id="283" r:id="rId10"/>
    <p:sldId id="281" r:id="rId11"/>
    <p:sldId id="282" r:id="rId12"/>
    <p:sldId id="285" r:id="rId13"/>
    <p:sldId id="284" r:id="rId14"/>
  </p:sldIdLst>
  <p:sldSz cx="18288000" cy="10287000"/>
  <p:notesSz cx="10287000" cy="18288000"/>
  <p:embeddedFontLst>
    <p:embeddedFont>
      <p:font typeface="Raleway Medium" panose="020B0604020202020204" charset="-52"/>
      <p:regular r:id="rId16"/>
      <p:bold r:id="rId17"/>
      <p:italic r:id="rId18"/>
      <p:boldItalic r:id="rId19"/>
    </p:embeddedFont>
    <p:embeddedFont>
      <p:font typeface="Raleway" panose="020B0604020202020204" charset="-52"/>
      <p:bold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29DB"/>
    <a:srgbClr val="9DC3E6"/>
    <a:srgbClr val="ED7D31"/>
    <a:srgbClr val="DFDFDF"/>
    <a:srgbClr val="FFFFFF"/>
    <a:srgbClr val="6D6D6D"/>
    <a:srgbClr val="CDCDCD"/>
    <a:srgbClr val="EBEBEB"/>
    <a:srgbClr val="BDD7EE"/>
    <a:srgbClr val="8182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32" autoAdjust="0"/>
    <p:restoredTop sz="94286" autoAdjust="0"/>
  </p:normalViewPr>
  <p:slideViewPr>
    <p:cSldViewPr snapToGrid="0">
      <p:cViewPr varScale="1">
        <p:scale>
          <a:sx n="47" d="100"/>
          <a:sy n="47" d="100"/>
        </p:scale>
        <p:origin x="73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29" d="100"/>
          <a:sy n="29" d="100"/>
        </p:scale>
        <p:origin x="313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714825" y="1371600"/>
            <a:ext cx="6858325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27926c5b392_0_3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952500" y="13716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" name="Google Shape;17;g27926c5b392_0_384:notes"/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8765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27926c5b392_0_4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952500" y="13716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" name="Google Shape;26;g27926c5b392_0_487:notes"/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609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653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7926c5b392_0_5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952500" y="13716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27926c5b392_0_517:notes"/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68799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7926c5b392_0_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952500" y="13716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7926c5b392_0_527:notes"/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8784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7926c5b392_0_5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952500" y="13716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7926c5b392_0_536:notes"/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557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7926c5b392_0_5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952500" y="13716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27926c5b392_0_517:notes"/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7846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68167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04514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88106c0f0d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952500" y="13716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88106c0f0d_5_0:notes"/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84048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7926c5b392_0_5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952500" y="13716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7926c5b392_0_568:notes"/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9386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815" y="481660"/>
            <a:ext cx="157734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23" name="Рисунок 18">
            <a:extLst>
              <a:ext uri="{FF2B5EF4-FFF2-40B4-BE49-F238E27FC236}">
                <a16:creationId xmlns:a16="http://schemas.microsoft.com/office/drawing/2014/main" id="{0EE28773-79A8-4AB3-91D2-1F9A1FB5F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4367" y="3583857"/>
            <a:ext cx="2876963" cy="368091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24" name="Рисунок 18">
            <a:extLst>
              <a:ext uri="{FF2B5EF4-FFF2-40B4-BE49-F238E27FC236}">
                <a16:creationId xmlns:a16="http://schemas.microsoft.com/office/drawing/2014/main" id="{4C715CF0-7A52-4ABA-8699-CA2F04E82A1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87335" y="1780680"/>
            <a:ext cx="2754003" cy="235295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25" name="Рисунок 18">
            <a:extLst>
              <a:ext uri="{FF2B5EF4-FFF2-40B4-BE49-F238E27FC236}">
                <a16:creationId xmlns:a16="http://schemas.microsoft.com/office/drawing/2014/main" id="{94B18A68-98C1-4A6B-A32E-8FBD12F11E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87335" y="6231550"/>
            <a:ext cx="2754003" cy="251917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26" name="Рисунок 18">
            <a:extLst>
              <a:ext uri="{FF2B5EF4-FFF2-40B4-BE49-F238E27FC236}">
                <a16:creationId xmlns:a16="http://schemas.microsoft.com/office/drawing/2014/main" id="{122664B7-6C22-4693-A486-A386135C0A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4238683" y="3758330"/>
            <a:ext cx="3375546" cy="277034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678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815" y="510843"/>
            <a:ext cx="157734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22672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815" y="510843"/>
            <a:ext cx="157734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id="{7093EDD3-4480-4049-A82A-D4049AC311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982075" y="2587115"/>
            <a:ext cx="3580200" cy="35802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id="{FC1E6A4A-E2C0-4D63-BE71-37308DE756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00295" y="2587115"/>
            <a:ext cx="3580200" cy="35802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id="{94FFDAA4-2EF4-4DE6-9E1D-73216D16517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618516" y="2587115"/>
            <a:ext cx="3580200" cy="35802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55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815" y="484004"/>
            <a:ext cx="157734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4581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815" y="510843"/>
            <a:ext cx="157734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id="{7093EDD3-4480-4049-A82A-D4049AC311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982075" y="2587115"/>
            <a:ext cx="3580200" cy="35802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id="{FC1E6A4A-E2C0-4D63-BE71-37308DE756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00295" y="2587115"/>
            <a:ext cx="3580200" cy="35802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id="{94FFDAA4-2EF4-4DE6-9E1D-73216D16517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618516" y="2587115"/>
            <a:ext cx="3580200" cy="35802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52693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5" Type="http://schemas.openxmlformats.org/officeDocument/2006/relationships/image" Target="../media/image10.png"/><Relationship Id="rId4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Скругленный прямоугольник 30"/>
          <p:cNvSpPr/>
          <p:nvPr/>
        </p:nvSpPr>
        <p:spPr>
          <a:xfrm>
            <a:off x="508815" y="8619962"/>
            <a:ext cx="4469130" cy="130048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89">
            <a:extLst>
              <a:ext uri="{FF2B5EF4-FFF2-40B4-BE49-F238E27FC236}">
                <a16:creationId xmlns:a16="http://schemas.microsoft.com/office/drawing/2014/main" id="{1321A889-6000-D44C-81CF-DF77430B04A8}"/>
              </a:ext>
            </a:extLst>
          </p:cNvPr>
          <p:cNvSpPr/>
          <p:nvPr/>
        </p:nvSpPr>
        <p:spPr>
          <a:xfrm>
            <a:off x="6118427" y="2138678"/>
            <a:ext cx="2476128" cy="447770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137146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497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VTB Group Cond Demi Bold" panose="020B0506050504020204" pitchFamily="34" charset="77"/>
              </a:rPr>
              <a:t>1</a:t>
            </a:r>
          </a:p>
        </p:txBody>
      </p:sp>
      <p:sp>
        <p:nvSpPr>
          <p:cNvPr id="27" name="Прямоугольник 89">
            <a:extLst>
              <a:ext uri="{FF2B5EF4-FFF2-40B4-BE49-F238E27FC236}">
                <a16:creationId xmlns:a16="http://schemas.microsoft.com/office/drawing/2014/main" id="{B53E7CAC-8E76-0D41-A6D5-D12B7497D66C}"/>
              </a:ext>
            </a:extLst>
          </p:cNvPr>
          <p:cNvSpPr/>
          <p:nvPr/>
        </p:nvSpPr>
        <p:spPr>
          <a:xfrm>
            <a:off x="11102375" y="2138678"/>
            <a:ext cx="2476128" cy="447770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137146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497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VTB Group Cond Demi Bold" panose="020B0506050504020204" pitchFamily="34" charset="77"/>
              </a:rPr>
              <a:t>2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4C3ACB-0164-7845-ADE5-96D3BEC8B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815" y="510843"/>
            <a:ext cx="11520625" cy="1588127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80000"/>
              </a:lnSpc>
              <a:buClr>
                <a:srgbClr val="FFFFFF"/>
              </a:buClr>
              <a:buSzPts val="7200"/>
            </a:pPr>
            <a:r>
              <a:rPr lang="ru-RU" sz="6000" dirty="0">
                <a:solidFill>
                  <a:srgbClr val="2329DB"/>
                </a:solidFill>
                <a:latin typeface="Calibri"/>
                <a:ea typeface="Calibri"/>
                <a:cs typeface="Calibri"/>
                <a:sym typeface="Calibri"/>
              </a:rPr>
              <a:t>Сайт-конструктор изделий из бисера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C2DFD1A4-A2BA-4131-9143-9C232E6C270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3651196" y="9444320"/>
            <a:ext cx="4114800" cy="369332"/>
          </a:xfrm>
          <a:prstGeom prst="rect">
            <a:avLst/>
          </a:prstGeom>
        </p:spPr>
        <p:txBody>
          <a:bodyPr/>
          <a:lstStyle/>
          <a:p>
            <a:fld id="{373AE3C4-C2A6-4DCD-9963-3D7F259FD580}" type="slidenum">
              <a:rPr lang="ru-RU" smtClean="0"/>
              <a:t>1</a:t>
            </a:fld>
            <a:endParaRPr lang="ru-RU"/>
          </a:p>
        </p:txBody>
      </p:sp>
      <p:sp>
        <p:nvSpPr>
          <p:cNvPr id="8" name="Прямоугольник 112">
            <a:extLst>
              <a:ext uri="{FF2B5EF4-FFF2-40B4-BE49-F238E27FC236}">
                <a16:creationId xmlns:a16="http://schemas.microsoft.com/office/drawing/2014/main" id="{9C8909F7-D927-F740-9836-8F8C8156580D}"/>
              </a:ext>
            </a:extLst>
          </p:cNvPr>
          <p:cNvSpPr/>
          <p:nvPr/>
        </p:nvSpPr>
        <p:spPr>
          <a:xfrm>
            <a:off x="7053904" y="6348033"/>
            <a:ext cx="42979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7146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800" dirty="0" smtClean="0">
                <a:solidFill>
                  <a:srgbClr val="2329DB"/>
                </a:solidFill>
              </a:rPr>
              <a:t>Купи готовые</a:t>
            </a:r>
            <a:endParaRPr lang="ru-RU" sz="4800" dirty="0">
              <a:solidFill>
                <a:srgbClr val="2329DB"/>
              </a:solidFill>
            </a:endParaRPr>
          </a:p>
        </p:txBody>
      </p:sp>
      <p:sp>
        <p:nvSpPr>
          <p:cNvPr id="9" name="Прямоугольник 112">
            <a:extLst>
              <a:ext uri="{FF2B5EF4-FFF2-40B4-BE49-F238E27FC236}">
                <a16:creationId xmlns:a16="http://schemas.microsoft.com/office/drawing/2014/main" id="{5292FC76-8701-CA4C-B6C9-BFDB59F9808E}"/>
              </a:ext>
            </a:extLst>
          </p:cNvPr>
          <p:cNvSpPr/>
          <p:nvPr/>
        </p:nvSpPr>
        <p:spPr>
          <a:xfrm>
            <a:off x="12283186" y="6348033"/>
            <a:ext cx="42979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7146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800" dirty="0" smtClean="0">
                <a:solidFill>
                  <a:srgbClr val="2329DB"/>
                </a:solidFill>
              </a:rPr>
              <a:t>Сделай сам</a:t>
            </a:r>
            <a:endParaRPr lang="ru-RU" sz="4800" dirty="0">
              <a:solidFill>
                <a:srgbClr val="2329DB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0B3C1B3-F652-4A42-B12A-A61A8AD117F9}"/>
              </a:ext>
            </a:extLst>
          </p:cNvPr>
          <p:cNvSpPr txBox="1"/>
          <p:nvPr/>
        </p:nvSpPr>
        <p:spPr>
          <a:xfrm>
            <a:off x="7407024" y="7359748"/>
            <a:ext cx="35916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797"/>
            <a:r>
              <a:rPr lang="ru-RU" sz="3000" dirty="0" smtClean="0">
                <a:ea typeface="VTB Group Cond Book" panose="020B0506050504020204" pitchFamily="34" charset="77"/>
              </a:rPr>
              <a:t>Большой ассортимент</a:t>
            </a:r>
            <a:endParaRPr lang="en-US" sz="3000" dirty="0">
              <a:ea typeface="VTB Group Cond Book" panose="020B0506050504020204" pitchFamily="34" charset="7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0992B8-A65B-734A-B421-CC94F0BBAA24}"/>
              </a:ext>
            </a:extLst>
          </p:cNvPr>
          <p:cNvSpPr txBox="1"/>
          <p:nvPr/>
        </p:nvSpPr>
        <p:spPr>
          <a:xfrm>
            <a:off x="11727636" y="7359748"/>
            <a:ext cx="53619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797"/>
            <a:r>
              <a:rPr lang="ru-RU" sz="3000" dirty="0" smtClean="0">
                <a:ea typeface="VTB Group Cond Book" panose="020B0506050504020204" pitchFamily="34" charset="77"/>
              </a:rPr>
              <a:t>Будь креативен</a:t>
            </a:r>
            <a:endParaRPr lang="en-US" sz="3000" dirty="0">
              <a:ea typeface="VTB Group Cond Book" panose="020B0506050504020204" pitchFamily="34" charset="77"/>
            </a:endParaRPr>
          </a:p>
        </p:txBody>
      </p:sp>
      <p:sp>
        <p:nvSpPr>
          <p:cNvPr id="41" name="Rectangle 11">
            <a:extLst>
              <a:ext uri="{FF2B5EF4-FFF2-40B4-BE49-F238E27FC236}">
                <a16:creationId xmlns:a16="http://schemas.microsoft.com/office/drawing/2014/main" id="{A5459FF9-5852-4461-8485-C62B3F117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35151"/>
            <a:ext cx="65" cy="4154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ru-RU" altLang="ru-RU" sz="27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7300295" y="2587115"/>
            <a:ext cx="3580200" cy="3580200"/>
          </a:xfrm>
          <a:prstGeom prst="ellipse">
            <a:avLst/>
          </a:prstGeom>
        </p:spPr>
      </p:pic>
      <p:pic>
        <p:nvPicPr>
          <p:cNvPr id="10" name="Рисунок 9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7" b="4847"/>
          <a:stretch>
            <a:fillRect/>
          </a:stretch>
        </p:blipFill>
        <p:spPr>
          <a:xfrm>
            <a:off x="12618516" y="2587115"/>
            <a:ext cx="3580200" cy="3580200"/>
          </a:xfrm>
          <a:prstGeom prst="ellipse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08815" y="2945306"/>
            <a:ext cx="5387732" cy="43194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9388"/>
              </a:lnSpc>
              <a:buClr>
                <a:srgbClr val="FFFFFF"/>
              </a:buClr>
              <a:buSzPts val="3600"/>
            </a:pPr>
            <a:r>
              <a:rPr lang="ru-RU" sz="2800" dirty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 Наша команда разработала концепцию проекта </a:t>
            </a:r>
            <a:r>
              <a:rPr lang="ru-RU" sz="28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сайт-конструктор для </a:t>
            </a:r>
            <a:r>
              <a:rPr lang="ru-RU" sz="2800" dirty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изделий из бисера, таких как кольца и ожерелье. Вы можете сами создать уникальный дизайн изделия или выбрать что-то из каталога готовых украшений.</a:t>
            </a:r>
          </a:p>
        </p:txBody>
      </p:sp>
      <p:pic>
        <p:nvPicPr>
          <p:cNvPr id="28" name="Google Shape;21;p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9278" y="8991955"/>
            <a:ext cx="3448204" cy="6370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" name="Google Shape;14;p3"/>
          <p:cNvCxnSpPr/>
          <p:nvPr/>
        </p:nvCxnSpPr>
        <p:spPr>
          <a:xfrm>
            <a:off x="10880495" y="1300480"/>
            <a:ext cx="8168488" cy="18594"/>
          </a:xfrm>
          <a:prstGeom prst="straightConnector1">
            <a:avLst/>
          </a:prstGeom>
          <a:noFill/>
          <a:ln w="28575" cap="flat" cmpd="sng">
            <a:solidFill>
              <a:srgbClr val="2329DB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5999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864160" y="8580440"/>
            <a:ext cx="4469130" cy="130048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Google Shape;19;p4"/>
          <p:cNvSpPr/>
          <p:nvPr/>
        </p:nvSpPr>
        <p:spPr>
          <a:xfrm>
            <a:off x="1136727" y="1347588"/>
            <a:ext cx="14182800" cy="907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Raleway"/>
              <a:buNone/>
            </a:pPr>
            <a:r>
              <a:rPr lang="ru-RU" sz="7200" b="1" dirty="0" smtClean="0">
                <a:solidFill>
                  <a:srgbClr val="2329DB"/>
                </a:solidFill>
                <a:latin typeface="Raleway"/>
                <a:ea typeface="Calibri"/>
                <a:cs typeface="Calibri"/>
                <a:sym typeface="Raleway"/>
              </a:rPr>
              <a:t>Проблемы</a:t>
            </a:r>
            <a:endParaRPr lang="ru-RU" sz="7200" b="1" dirty="0">
              <a:solidFill>
                <a:srgbClr val="2329DB"/>
              </a:solidFill>
              <a:latin typeface="Raleway"/>
              <a:ea typeface="Calibri"/>
              <a:cs typeface="Calibri"/>
              <a:sym typeface="Raleway"/>
            </a:endParaRPr>
          </a:p>
        </p:txBody>
      </p:sp>
      <p:sp>
        <p:nvSpPr>
          <p:cNvPr id="20" name="Google Shape;20;p4"/>
          <p:cNvSpPr/>
          <p:nvPr/>
        </p:nvSpPr>
        <p:spPr>
          <a:xfrm>
            <a:off x="1136727" y="3255159"/>
            <a:ext cx="12373610" cy="4750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457200" lvl="0" indent="-4572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Tx/>
              <a:buChar char="-"/>
            </a:pPr>
            <a:r>
              <a:rPr lang="ru-RU" sz="36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 Нехватка индивидуальности</a:t>
            </a:r>
            <a:endParaRPr lang="ru-RU" sz="36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457200" indent="-457200">
              <a:spcBef>
                <a:spcPts val="200"/>
              </a:spcBef>
              <a:buClr>
                <a:schemeClr val="dk1"/>
              </a:buClr>
              <a:buSzPts val="1100"/>
              <a:buFontTx/>
              <a:buChar char="-"/>
            </a:pPr>
            <a:r>
              <a:rPr lang="ru-RU" sz="36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 Сложность выбора подарка</a:t>
            </a:r>
          </a:p>
          <a:p>
            <a:pPr marL="457200" indent="-457200">
              <a:spcBef>
                <a:spcPts val="200"/>
              </a:spcBef>
              <a:buClr>
                <a:schemeClr val="dk1"/>
              </a:buClr>
              <a:buSzPts val="1100"/>
              <a:buFontTx/>
              <a:buChar char="-"/>
            </a:pPr>
            <a:r>
              <a:rPr lang="ru-RU" sz="36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 Поиск бюджетного аксессуара</a:t>
            </a:r>
            <a:endParaRPr lang="ru-RU" sz="36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457200" lvl="0" indent="-4572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Tx/>
              <a:buChar char="-"/>
            </a:pPr>
            <a:endParaRPr lang="ru-RU" sz="3600" b="1" dirty="0" smtClean="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457200" lvl="0" indent="-4572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Tx/>
              <a:buChar char="-"/>
            </a:pPr>
            <a:endParaRPr lang="ru-RU" sz="3600" b="1" dirty="0" smtClean="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457200" lvl="0" indent="-457200">
              <a:spcBef>
                <a:spcPts val="200"/>
              </a:spcBef>
              <a:buClr>
                <a:schemeClr val="dk1"/>
              </a:buClr>
              <a:buSzPts val="1100"/>
              <a:buFontTx/>
              <a:buChar char="-"/>
            </a:pPr>
            <a:r>
              <a:rPr lang="ru-RU" sz="32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*проблемы </a:t>
            </a:r>
            <a:r>
              <a:rPr lang="ru-RU" sz="3200" dirty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были выявлены в результате </a:t>
            </a:r>
            <a:r>
              <a:rPr lang="ru-RU" sz="32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опроса среди  людей, имеющих </a:t>
            </a:r>
            <a:r>
              <a:rPr lang="ru-RU" sz="3200" dirty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изделия из бисера</a:t>
            </a:r>
          </a:p>
        </p:txBody>
      </p:sp>
      <p:pic>
        <p:nvPicPr>
          <p:cNvPr id="21" name="Google Shape;21;p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42390" y="8843645"/>
            <a:ext cx="3448204" cy="6370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Google Shape;22;p4"/>
          <p:cNvCxnSpPr/>
          <p:nvPr/>
        </p:nvCxnSpPr>
        <p:spPr>
          <a:xfrm>
            <a:off x="6867134" y="1801554"/>
            <a:ext cx="12830720" cy="28475"/>
          </a:xfrm>
          <a:prstGeom prst="straightConnector1">
            <a:avLst/>
          </a:prstGeom>
          <a:noFill/>
          <a:ln w="28575" cap="flat" cmpd="sng">
            <a:solidFill>
              <a:srgbClr val="2329DB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3" name="Google Shape;23;p4"/>
          <p:cNvPicPr preferRelativeResize="0"/>
          <p:nvPr/>
        </p:nvPicPr>
        <p:blipFill rotWithShape="1">
          <a:blip r:embed="rId4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6299" t="6299" r="-6299" b="-6299"/>
          <a:stretch/>
        </p:blipFill>
        <p:spPr>
          <a:xfrm>
            <a:off x="14818784" y="6623176"/>
            <a:ext cx="5715000" cy="5715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75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64160" y="8580440"/>
            <a:ext cx="4469130" cy="130048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Google Shape;28;p5"/>
          <p:cNvSpPr/>
          <p:nvPr/>
        </p:nvSpPr>
        <p:spPr>
          <a:xfrm>
            <a:off x="864160" y="1318050"/>
            <a:ext cx="14182800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Raleway"/>
              <a:buNone/>
            </a:pPr>
            <a:r>
              <a:rPr lang="en-US" sz="7200" b="1" dirty="0" err="1">
                <a:solidFill>
                  <a:srgbClr val="2329DB"/>
                </a:solidFill>
                <a:latin typeface="Raleway"/>
                <a:ea typeface="Raleway"/>
                <a:cs typeface="Raleway"/>
                <a:sym typeface="Raleway"/>
              </a:rPr>
              <a:t>Решение</a:t>
            </a:r>
            <a:endParaRPr sz="7200" dirty="0">
              <a:solidFill>
                <a:srgbClr val="2329D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5"/>
          <p:cNvSpPr/>
          <p:nvPr/>
        </p:nvSpPr>
        <p:spPr>
          <a:xfrm>
            <a:off x="864160" y="4030259"/>
            <a:ext cx="12120779" cy="4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spcBef>
                <a:spcPts val="100"/>
              </a:spcBef>
              <a:buClr>
                <a:schemeClr val="dk1"/>
              </a:buClr>
              <a:buSzPts val="1100"/>
            </a:pPr>
            <a:r>
              <a:rPr lang="ru-RU" sz="4000" dirty="0" smtClean="0">
                <a:solidFill>
                  <a:srgbClr val="2329DB"/>
                </a:solidFill>
              </a:rPr>
              <a:t>— </a:t>
            </a:r>
            <a:r>
              <a:rPr lang="ru-RU" sz="4000" dirty="0">
                <a:solidFill>
                  <a:srgbClr val="2329DB"/>
                </a:solidFill>
              </a:rPr>
              <a:t>Сайт конструктор</a:t>
            </a:r>
          </a:p>
          <a:p>
            <a:pPr lvl="0">
              <a:spcBef>
                <a:spcPts val="100"/>
              </a:spcBef>
              <a:buClr>
                <a:schemeClr val="dk1"/>
              </a:buClr>
              <a:buSzPts val="1100"/>
            </a:pPr>
            <a:r>
              <a:rPr lang="ru-RU" sz="4000" dirty="0">
                <a:solidFill>
                  <a:srgbClr val="2329DB"/>
                </a:solidFill>
              </a:rPr>
              <a:t>— Каталог готовых изделий</a:t>
            </a:r>
          </a:p>
          <a:p>
            <a:pPr>
              <a:spcBef>
                <a:spcPts val="100"/>
              </a:spcBef>
              <a:buClr>
                <a:schemeClr val="dk1"/>
              </a:buClr>
              <a:buSzPts val="1100"/>
            </a:pPr>
            <a:r>
              <a:rPr lang="ru-RU" sz="4000" dirty="0" smtClean="0">
                <a:solidFill>
                  <a:srgbClr val="2329DB"/>
                </a:solidFill>
              </a:rPr>
              <a:t>— Бюджетный материал</a:t>
            </a:r>
            <a:endParaRPr lang="ru-RU" sz="4000" dirty="0">
              <a:solidFill>
                <a:srgbClr val="2329DB"/>
              </a:solidFill>
            </a:endParaRPr>
          </a:p>
          <a:p>
            <a:pPr lvl="0">
              <a:spcBef>
                <a:spcPts val="100"/>
              </a:spcBef>
              <a:buClr>
                <a:schemeClr val="dk1"/>
              </a:buClr>
              <a:buSzPts val="1100"/>
            </a:pPr>
            <a:endParaRPr sz="40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30" name="Google Shape;30;p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4623" y="8912164"/>
            <a:ext cx="3448204" cy="6370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" name="Google Shape;31;p5"/>
          <p:cNvCxnSpPr/>
          <p:nvPr/>
        </p:nvCxnSpPr>
        <p:spPr>
          <a:xfrm>
            <a:off x="6704275" y="1633755"/>
            <a:ext cx="11999100" cy="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Google Shape;32;p5"/>
          <p:cNvPicPr preferRelativeResize="0"/>
          <p:nvPr/>
        </p:nvPicPr>
        <p:blipFill rotWithShape="1">
          <a:blip r:embed="rId4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12573" t="17194" r="-1799" b="-10728"/>
          <a:stretch/>
        </p:blipFill>
        <p:spPr>
          <a:xfrm>
            <a:off x="15576391" y="6546994"/>
            <a:ext cx="5949167" cy="60044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320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89">
            <a:extLst>
              <a:ext uri="{FF2B5EF4-FFF2-40B4-BE49-F238E27FC236}">
                <a16:creationId xmlns:a16="http://schemas.microsoft.com/office/drawing/2014/main" id="{D9D26434-EA57-B947-A355-DD9C43A9BF65}"/>
              </a:ext>
            </a:extLst>
          </p:cNvPr>
          <p:cNvSpPr/>
          <p:nvPr/>
        </p:nvSpPr>
        <p:spPr>
          <a:xfrm>
            <a:off x="2489190" y="2547410"/>
            <a:ext cx="2476128" cy="447770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1371464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497" b="1" dirty="0">
              <a:solidFill>
                <a:srgbClr val="BDD7EE"/>
              </a:solidFill>
              <a:latin typeface="+mj-lt"/>
              <a:ea typeface="VTB Group Cond Demi Bold" panose="020B0506050504020204" pitchFamily="34" charset="77"/>
            </a:endParaRPr>
          </a:p>
        </p:txBody>
      </p:sp>
      <p:sp>
        <p:nvSpPr>
          <p:cNvPr id="26" name="Прямоугольник 89">
            <a:extLst>
              <a:ext uri="{FF2B5EF4-FFF2-40B4-BE49-F238E27FC236}">
                <a16:creationId xmlns:a16="http://schemas.microsoft.com/office/drawing/2014/main" id="{1321A889-6000-D44C-81CF-DF77430B04A8}"/>
              </a:ext>
            </a:extLst>
          </p:cNvPr>
          <p:cNvSpPr/>
          <p:nvPr/>
        </p:nvSpPr>
        <p:spPr>
          <a:xfrm>
            <a:off x="14042372" y="1407279"/>
            <a:ext cx="2476128" cy="447770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1371464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497" b="1" dirty="0">
              <a:solidFill>
                <a:srgbClr val="BDD7EE"/>
              </a:solidFill>
              <a:latin typeface="+mj-lt"/>
              <a:ea typeface="VTB Group Cond Demi Bold" panose="020B0506050504020204" pitchFamily="34" charset="77"/>
            </a:endParaRPr>
          </a:p>
        </p:txBody>
      </p:sp>
      <p:sp>
        <p:nvSpPr>
          <p:cNvPr id="27" name="Прямоугольник 89">
            <a:extLst>
              <a:ext uri="{FF2B5EF4-FFF2-40B4-BE49-F238E27FC236}">
                <a16:creationId xmlns:a16="http://schemas.microsoft.com/office/drawing/2014/main" id="{B53E7CAC-8E76-0D41-A6D5-D12B7497D66C}"/>
              </a:ext>
            </a:extLst>
          </p:cNvPr>
          <p:cNvSpPr/>
          <p:nvPr/>
        </p:nvSpPr>
        <p:spPr>
          <a:xfrm>
            <a:off x="11022670" y="5436230"/>
            <a:ext cx="2476128" cy="447770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1371464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497" b="1" dirty="0">
              <a:solidFill>
                <a:srgbClr val="BDD7EE"/>
              </a:solidFill>
              <a:latin typeface="+mj-lt"/>
              <a:ea typeface="VTB Group Cond Demi Bold" panose="020B0506050504020204" pitchFamily="34" charset="77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4C3ACB-0164-7845-ADE5-96D3BEC8B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78" y="454896"/>
            <a:ext cx="7944955" cy="923330"/>
          </a:xfrm>
          <a:prstGeom prst="rect">
            <a:avLst/>
          </a:prstGeom>
        </p:spPr>
        <p:txBody>
          <a:bodyPr/>
          <a:lstStyle/>
          <a:p>
            <a:r>
              <a:rPr lang="ru-RU" sz="5400" b="1" dirty="0" smtClean="0">
                <a:solidFill>
                  <a:srgbClr val="2329DB"/>
                </a:solidFill>
              </a:rPr>
              <a:t>Целевая аудитория</a:t>
            </a:r>
            <a:endParaRPr lang="ru-RU" sz="5400" b="1" dirty="0">
              <a:solidFill>
                <a:srgbClr val="2329DB"/>
              </a:solidFill>
            </a:endParaRP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C2DFD1A4-A2BA-4131-9143-9C232E6C270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 flipH="1">
            <a:off x="-2174240" y="0"/>
            <a:ext cx="243839" cy="135151"/>
          </a:xfrm>
          <a:prstGeom prst="rect">
            <a:avLst/>
          </a:prstGeom>
        </p:spPr>
        <p:txBody>
          <a:bodyPr/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41" name="Rectangle 11">
            <a:extLst>
              <a:ext uri="{FF2B5EF4-FFF2-40B4-BE49-F238E27FC236}">
                <a16:creationId xmlns:a16="http://schemas.microsoft.com/office/drawing/2014/main" id="{A5459FF9-5852-4461-8485-C62B3F117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35151"/>
            <a:ext cx="65" cy="4154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ru-RU" altLang="ru-RU" sz="27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07" b="6173"/>
          <a:stretch/>
        </p:blipFill>
        <p:spPr>
          <a:xfrm>
            <a:off x="722809" y="1962763"/>
            <a:ext cx="4150288" cy="4150288"/>
          </a:xfrm>
          <a:effectLst/>
        </p:spPr>
      </p:pic>
      <p:sp>
        <p:nvSpPr>
          <p:cNvPr id="24" name="Скругленный прямоугольник 23"/>
          <p:cNvSpPr/>
          <p:nvPr/>
        </p:nvSpPr>
        <p:spPr>
          <a:xfrm>
            <a:off x="508816" y="8440150"/>
            <a:ext cx="4469130" cy="130048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2F2F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Google Shape;39;p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4896" y="8769715"/>
            <a:ext cx="3448204" cy="63703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Прямоугольник 11"/>
          <p:cNvSpPr/>
          <p:nvPr/>
        </p:nvSpPr>
        <p:spPr>
          <a:xfrm>
            <a:off x="6055510" y="1522374"/>
            <a:ext cx="629838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100"/>
              </a:spcBef>
              <a:buClr>
                <a:schemeClr val="dk1"/>
              </a:buClr>
              <a:buSzPts val="1100"/>
            </a:pPr>
            <a:r>
              <a:rPr lang="ru-RU" sz="40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Нашей целевой аудиторией являются </a:t>
            </a:r>
            <a:r>
              <a:rPr lang="ru-RU" sz="40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подростки, </a:t>
            </a:r>
            <a:r>
              <a:rPr lang="ru-RU" sz="40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увлекающиеся изделиями из бисера</a:t>
            </a:r>
            <a:endParaRPr lang="ru-RU" sz="40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7" b="10167"/>
          <a:stretch>
            <a:fillRect/>
          </a:stretch>
        </p:blipFill>
        <p:spPr>
          <a:xfrm>
            <a:off x="13498798" y="1291445"/>
            <a:ext cx="4245628" cy="4247510"/>
          </a:xfrm>
          <a:effectLst/>
        </p:spPr>
      </p:pic>
      <p:pic>
        <p:nvPicPr>
          <p:cNvPr id="7" name="Рисунок 6"/>
          <p:cNvPicPr>
            <a:picLocks noGrp="1" noChangeAspect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16" b="20516"/>
          <a:stretch>
            <a:fillRect/>
          </a:stretch>
        </p:blipFill>
        <p:spPr>
          <a:xfrm>
            <a:off x="6105476" y="5456055"/>
            <a:ext cx="4457876" cy="4457876"/>
          </a:xfrm>
          <a:effectLst/>
        </p:spPr>
      </p:pic>
      <p:sp>
        <p:nvSpPr>
          <p:cNvPr id="8" name="TextBox 7"/>
          <p:cNvSpPr txBox="1"/>
          <p:nvPr/>
        </p:nvSpPr>
        <p:spPr>
          <a:xfrm>
            <a:off x="10544515" y="6729090"/>
            <a:ext cx="271097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2329DB"/>
                </a:solidFill>
              </a:rPr>
              <a:t>Девочка, 16 лет, крашенные волосы, яркие ожерелья из бисера</a:t>
            </a:r>
            <a:endParaRPr lang="ru-RU" sz="2800" dirty="0">
              <a:solidFill>
                <a:srgbClr val="2329DB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31389" y="6113051"/>
            <a:ext cx="334069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2329DB"/>
                </a:solidFill>
              </a:rPr>
              <a:t>Девочка, 14 лет, яркий образ, любит красочные украшения</a:t>
            </a:r>
            <a:endParaRPr lang="ru-RU" sz="2800" dirty="0">
              <a:solidFill>
                <a:srgbClr val="2329DB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117830" y="5640883"/>
            <a:ext cx="30075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2329DB"/>
                </a:solidFill>
              </a:rPr>
              <a:t>Парень, 18 лет, любит выделиться из толпы, носит украшения из бисера</a:t>
            </a:r>
            <a:endParaRPr lang="ru-RU" sz="2800" dirty="0">
              <a:solidFill>
                <a:srgbClr val="2329DB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701280" y="916561"/>
            <a:ext cx="10728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6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C4DEF28-3E8F-4C13-BFA4-C637353F7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354874"/>
            <a:ext cx="15773400" cy="920637"/>
          </a:xfrm>
        </p:spPr>
        <p:txBody>
          <a:bodyPr/>
          <a:lstStyle/>
          <a:p>
            <a:pPr lvl="0">
              <a:lnSpc>
                <a:spcPct val="80000"/>
              </a:lnSpc>
              <a:buClr>
                <a:schemeClr val="lt1"/>
              </a:buClr>
              <a:buSzPts val="7200"/>
            </a:pPr>
            <a:r>
              <a:rPr lang="ru-RU" sz="6600" b="1" dirty="0">
                <a:solidFill>
                  <a:srgbClr val="2329DB"/>
                </a:solidFill>
                <a:latin typeface="Raleway"/>
                <a:ea typeface="Raleway"/>
                <a:cs typeface="Raleway"/>
                <a:sym typeface="Raleway"/>
              </a:rPr>
              <a:t>Конкуренты</a:t>
            </a:r>
            <a:endParaRPr lang="ru-RU" sz="6600" dirty="0">
              <a:solidFill>
                <a:srgbClr val="2329D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B860512-02DA-4903-ACDA-73D5A77A0FAA}"/>
              </a:ext>
            </a:extLst>
          </p:cNvPr>
          <p:cNvSpPr/>
          <p:nvPr/>
        </p:nvSpPr>
        <p:spPr>
          <a:xfrm>
            <a:off x="14430479" y="2508586"/>
            <a:ext cx="3193151" cy="477593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7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accent1"/>
                </a:solidFill>
              </a:rPr>
              <a:t>Hiaynderfyt</a:t>
            </a:r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FA938408-528C-433C-AB34-60D987AEA198}"/>
              </a:ext>
            </a:extLst>
          </p:cNvPr>
          <p:cNvSpPr/>
          <p:nvPr/>
        </p:nvSpPr>
        <p:spPr>
          <a:xfrm>
            <a:off x="11434462" y="2508586"/>
            <a:ext cx="2832701" cy="477593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7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400" dirty="0" err="1">
                <a:solidFill>
                  <a:schemeClr val="accent1"/>
                </a:solidFill>
              </a:rPr>
              <a:t>Biserline</a:t>
            </a:r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975916BE-A499-476F-9C68-090E54D42843}"/>
              </a:ext>
            </a:extLst>
          </p:cNvPr>
          <p:cNvSpPr/>
          <p:nvPr/>
        </p:nvSpPr>
        <p:spPr>
          <a:xfrm>
            <a:off x="8362950" y="2508586"/>
            <a:ext cx="2678472" cy="477593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7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accent1"/>
                </a:solidFill>
              </a:rPr>
              <a:t>Ярмарка Мастеров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4138A42F-9F22-417F-888F-5922E2075948}"/>
              </a:ext>
            </a:extLst>
          </p:cNvPr>
          <p:cNvSpPr/>
          <p:nvPr/>
        </p:nvSpPr>
        <p:spPr>
          <a:xfrm>
            <a:off x="5016772" y="2508585"/>
            <a:ext cx="3092853" cy="47759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7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400" dirty="0" err="1" smtClean="0">
                <a:solidFill>
                  <a:schemeClr val="accent1"/>
                </a:solidFill>
              </a:rPr>
              <a:t>Beatsself</a:t>
            </a:r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53750C6-2042-4EB0-8597-BC1D621D6EA8}"/>
              </a:ext>
            </a:extLst>
          </p:cNvPr>
          <p:cNvSpPr/>
          <p:nvPr/>
        </p:nvSpPr>
        <p:spPr>
          <a:xfrm>
            <a:off x="1378489" y="3269813"/>
            <a:ext cx="16245143" cy="1292663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0"/>
          </a:p>
        </p:txBody>
      </p:sp>
      <p:graphicFrame>
        <p:nvGraphicFramePr>
          <p:cNvPr id="18" name="Таблица 4">
            <a:extLst>
              <a:ext uri="{FF2B5EF4-FFF2-40B4-BE49-F238E27FC236}">
                <a16:creationId xmlns:a16="http://schemas.microsoft.com/office/drawing/2014/main" id="{2F865D13-A093-4702-8564-B0A289732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309777"/>
              </p:ext>
            </p:extLst>
          </p:nvPr>
        </p:nvGraphicFramePr>
        <p:xfrm>
          <a:off x="1378488" y="3269814"/>
          <a:ext cx="16245144" cy="44001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60876">
                  <a:extLst>
                    <a:ext uri="{9D8B030D-6E8A-4147-A177-3AD203B41FA5}">
                      <a16:colId xmlns:a16="http://schemas.microsoft.com/office/drawing/2014/main" val="2684333230"/>
                    </a:ext>
                  </a:extLst>
                </a:gridCol>
                <a:gridCol w="3146067">
                  <a:extLst>
                    <a:ext uri="{9D8B030D-6E8A-4147-A177-3AD203B41FA5}">
                      <a16:colId xmlns:a16="http://schemas.microsoft.com/office/drawing/2014/main" val="3153302575"/>
                    </a:ext>
                  </a:extLst>
                </a:gridCol>
                <a:gridCol w="3146067">
                  <a:extLst>
                    <a:ext uri="{9D8B030D-6E8A-4147-A177-3AD203B41FA5}">
                      <a16:colId xmlns:a16="http://schemas.microsoft.com/office/drawing/2014/main" val="819792210"/>
                    </a:ext>
                  </a:extLst>
                </a:gridCol>
                <a:gridCol w="3146067">
                  <a:extLst>
                    <a:ext uri="{9D8B030D-6E8A-4147-A177-3AD203B41FA5}">
                      <a16:colId xmlns:a16="http://schemas.microsoft.com/office/drawing/2014/main" val="1462811288"/>
                    </a:ext>
                  </a:extLst>
                </a:gridCol>
                <a:gridCol w="3146067">
                  <a:extLst>
                    <a:ext uri="{9D8B030D-6E8A-4147-A177-3AD203B41FA5}">
                      <a16:colId xmlns:a16="http://schemas.microsoft.com/office/drawing/2014/main" val="2605178470"/>
                    </a:ext>
                  </a:extLst>
                </a:gridCol>
              </a:tblGrid>
              <a:tr h="1281273">
                <a:tc>
                  <a:txBody>
                    <a:bodyPr/>
                    <a:lstStyle/>
                    <a:p>
                      <a:pPr algn="l"/>
                      <a:r>
                        <a:rPr lang="ru-RU" sz="3000" dirty="0" smtClean="0">
                          <a:solidFill>
                            <a:schemeClr val="tx1"/>
                          </a:solidFill>
                          <a:latin typeface="+mn-lt"/>
                          <a:cs typeface="Lato" panose="020F0502020204030203" pitchFamily="34" charset="0"/>
                        </a:rPr>
                        <a:t>Уровень цен</a:t>
                      </a:r>
                      <a:endParaRPr lang="ru-RU" sz="3000" dirty="0">
                        <a:solidFill>
                          <a:schemeClr val="tx1"/>
                        </a:solidFill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216000" marR="95844" marT="47922" marB="479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4800" b="1" dirty="0" smtClean="0">
                          <a:solidFill>
                            <a:schemeClr val="accent6"/>
                          </a:solidFill>
                        </a:rPr>
                        <a:t>5</a:t>
                      </a:r>
                    </a:p>
                  </a:txBody>
                  <a:tcPr marL="95844" marR="95844" marT="47922" marB="479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cs typeface="Lato Light" panose="020F0402020204030203" pitchFamily="34" charset="0"/>
                        </a:rPr>
                        <a:t>3</a:t>
                      </a:r>
                      <a:endParaRPr lang="ru-RU" sz="4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cs typeface="Lato Light" panose="020F0402020204030203" pitchFamily="34" charset="0"/>
                      </a:endParaRPr>
                    </a:p>
                  </a:txBody>
                  <a:tcPr marL="95844" marR="95844" marT="47922" marB="479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chemeClr val="accent2"/>
                          </a:solidFill>
                          <a:latin typeface="+mn-lt"/>
                          <a:cs typeface="Lato Light" panose="020F0402020204030203" pitchFamily="34" charset="0"/>
                        </a:rPr>
                        <a:t>4</a:t>
                      </a:r>
                      <a:endParaRPr lang="ru-RU" sz="4800" b="1" dirty="0">
                        <a:solidFill>
                          <a:schemeClr val="accent2"/>
                        </a:solidFill>
                        <a:latin typeface="+mn-lt"/>
                        <a:cs typeface="Lato Light" panose="020F0402020204030203" pitchFamily="34" charset="0"/>
                      </a:endParaRPr>
                    </a:p>
                  </a:txBody>
                  <a:tcPr marL="95844" marR="95844" marT="47922" marB="479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chemeClr val="accent2"/>
                          </a:solidFill>
                          <a:latin typeface="+mn-lt"/>
                          <a:cs typeface="Lato Light" panose="020F0402020204030203" pitchFamily="34" charset="0"/>
                        </a:rPr>
                        <a:t>4</a:t>
                      </a:r>
                      <a:endParaRPr lang="ru-RU" sz="4800" b="1" dirty="0">
                        <a:solidFill>
                          <a:schemeClr val="accent2"/>
                        </a:solidFill>
                        <a:latin typeface="+mn-lt"/>
                        <a:cs typeface="Lato Light" panose="020F0402020204030203" pitchFamily="34" charset="0"/>
                      </a:endParaRPr>
                    </a:p>
                  </a:txBody>
                  <a:tcPr marL="95844" marR="95844" marT="47922" marB="479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136799"/>
                  </a:ext>
                </a:extLst>
              </a:tr>
              <a:tr h="1281273">
                <a:tc>
                  <a:txBody>
                    <a:bodyPr/>
                    <a:lstStyle/>
                    <a:p>
                      <a:pPr algn="l"/>
                      <a:r>
                        <a:rPr lang="ru-RU" sz="3000" dirty="0" smtClean="0">
                          <a:solidFill>
                            <a:schemeClr val="tx1"/>
                          </a:solidFill>
                          <a:latin typeface="+mn-lt"/>
                          <a:cs typeface="Lato" panose="020F0502020204030203" pitchFamily="34" charset="0"/>
                        </a:rPr>
                        <a:t>Ассортимент готовых изделий</a:t>
                      </a:r>
                      <a:endParaRPr lang="ru-RU" sz="3000" dirty="0">
                        <a:solidFill>
                          <a:schemeClr val="tx1"/>
                        </a:solidFill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216000" marR="95844" marT="47922" marB="479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cs typeface="Lato Light" panose="020F0402020204030203" pitchFamily="34" charset="0"/>
                        </a:rPr>
                        <a:t>3</a:t>
                      </a:r>
                      <a:endParaRPr lang="ru-RU" sz="4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cs typeface="Lato Light" panose="020F0402020204030203" pitchFamily="34" charset="0"/>
                      </a:endParaRPr>
                    </a:p>
                  </a:txBody>
                  <a:tcPr marL="95844" marR="95844" marT="47922" marB="479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70AD47"/>
                          </a:solidFill>
                          <a:latin typeface="+mn-lt"/>
                          <a:cs typeface="Lato Light" panose="020F0402020204030203" pitchFamily="34" charset="0"/>
                        </a:rPr>
                        <a:t>5</a:t>
                      </a:r>
                      <a:endParaRPr lang="ru-RU" sz="4800" b="1" dirty="0">
                        <a:solidFill>
                          <a:srgbClr val="70AD47"/>
                        </a:solidFill>
                        <a:latin typeface="+mn-lt"/>
                        <a:cs typeface="Lato Light" panose="020F0402020204030203" pitchFamily="34" charset="0"/>
                      </a:endParaRPr>
                    </a:p>
                  </a:txBody>
                  <a:tcPr marL="95844" marR="95844" marT="47922" marB="479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4400" b="1" dirty="0" smtClean="0">
                          <a:solidFill>
                            <a:srgbClr val="ED7D31"/>
                          </a:solidFill>
                        </a:rPr>
                        <a:t>4</a:t>
                      </a:r>
                    </a:p>
                  </a:txBody>
                  <a:tcPr marL="95844" marR="95844" marT="47922" marB="479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92D050"/>
                          </a:solidFill>
                          <a:latin typeface="+mn-lt"/>
                          <a:cs typeface="Lato Light" panose="020F0402020204030203" pitchFamily="34" charset="0"/>
                        </a:rPr>
                        <a:t>5</a:t>
                      </a:r>
                      <a:endParaRPr lang="ru-RU" sz="4800" b="1" dirty="0">
                        <a:solidFill>
                          <a:srgbClr val="92D050"/>
                        </a:solidFill>
                        <a:latin typeface="+mn-lt"/>
                        <a:cs typeface="Lato Light" panose="020F0402020204030203" pitchFamily="34" charset="0"/>
                      </a:endParaRPr>
                    </a:p>
                  </a:txBody>
                  <a:tcPr marL="95844" marR="95844" marT="47922" marB="479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2784694"/>
                  </a:ext>
                </a:extLst>
              </a:tr>
              <a:tr h="799797">
                <a:tc>
                  <a:txBody>
                    <a:bodyPr/>
                    <a:lstStyle/>
                    <a:p>
                      <a:pPr algn="l"/>
                      <a:r>
                        <a:rPr lang="ru-RU" sz="3000" dirty="0" smtClean="0">
                          <a:solidFill>
                            <a:schemeClr val="tx1"/>
                          </a:solidFill>
                          <a:latin typeface="+mn-lt"/>
                          <a:cs typeface="Lato" panose="020F0502020204030203" pitchFamily="34" charset="0"/>
                        </a:rPr>
                        <a:t>Удобство</a:t>
                      </a:r>
                      <a:r>
                        <a:rPr lang="ru-RU" sz="3000" baseline="0" dirty="0" smtClean="0">
                          <a:solidFill>
                            <a:schemeClr val="tx1"/>
                          </a:solidFill>
                          <a:latin typeface="+mn-lt"/>
                          <a:cs typeface="Lato" panose="020F0502020204030203" pitchFamily="34" charset="0"/>
                        </a:rPr>
                        <a:t> сайта</a:t>
                      </a:r>
                      <a:endParaRPr lang="ru-RU" sz="3000" dirty="0">
                        <a:solidFill>
                          <a:schemeClr val="tx1"/>
                        </a:solidFill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216000" marR="95844" marT="47922" marB="479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solidFill>
                            <a:srgbClr val="92D050"/>
                          </a:solidFill>
                          <a:latin typeface="+mn-lt"/>
                          <a:cs typeface="Lato Light" panose="020F0402020204030203" pitchFamily="34" charset="0"/>
                        </a:rPr>
                        <a:t>5</a:t>
                      </a:r>
                      <a:endParaRPr lang="ru-RU" sz="4400" b="1" dirty="0">
                        <a:solidFill>
                          <a:srgbClr val="92D050"/>
                        </a:solidFill>
                        <a:latin typeface="+mn-lt"/>
                        <a:cs typeface="Lato Light" panose="020F0402020204030203" pitchFamily="34" charset="0"/>
                      </a:endParaRPr>
                    </a:p>
                  </a:txBody>
                  <a:tcPr marL="95844" marR="95844" marT="47922" marB="479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solidFill>
                            <a:srgbClr val="ED7D31"/>
                          </a:solidFill>
                          <a:latin typeface="+mn-lt"/>
                          <a:cs typeface="Lato Light" panose="020F0402020204030203" pitchFamily="34" charset="0"/>
                        </a:rPr>
                        <a:t>4</a:t>
                      </a:r>
                      <a:endParaRPr lang="ru-RU" sz="4400" b="1" dirty="0">
                        <a:solidFill>
                          <a:srgbClr val="ED7D31"/>
                        </a:solidFill>
                        <a:latin typeface="+mn-lt"/>
                        <a:cs typeface="Lato Light" panose="020F0402020204030203" pitchFamily="34" charset="0"/>
                      </a:endParaRPr>
                    </a:p>
                  </a:txBody>
                  <a:tcPr marL="95844" marR="95844" marT="47922" marB="479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 smtClean="0">
                          <a:solidFill>
                            <a:srgbClr val="70AD47"/>
                          </a:solidFill>
                          <a:latin typeface="+mn-lt"/>
                          <a:cs typeface="Lato Light" panose="020F0402020204030203" pitchFamily="34" charset="0"/>
                        </a:rPr>
                        <a:t>5</a:t>
                      </a:r>
                      <a:endParaRPr lang="ru-RU" sz="4800" b="1" dirty="0">
                        <a:solidFill>
                          <a:srgbClr val="70AD47"/>
                        </a:solidFill>
                        <a:latin typeface="+mn-lt"/>
                        <a:cs typeface="Lato Light" panose="020F0402020204030203" pitchFamily="34" charset="0"/>
                      </a:endParaRPr>
                    </a:p>
                  </a:txBody>
                  <a:tcPr marL="95844" marR="95844" marT="47922" marB="479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smtClean="0">
                          <a:solidFill>
                            <a:schemeClr val="accent2"/>
                          </a:solidFill>
                          <a:latin typeface="+mn-lt"/>
                          <a:cs typeface="Lato Light" panose="020F0402020204030203" pitchFamily="34" charset="0"/>
                        </a:rPr>
                        <a:t>4</a:t>
                      </a:r>
                      <a:endParaRPr lang="ru-RU" sz="4400" b="1" dirty="0">
                        <a:solidFill>
                          <a:schemeClr val="accent2"/>
                        </a:solidFill>
                        <a:latin typeface="+mn-lt"/>
                        <a:cs typeface="Lato Light" panose="020F0402020204030203" pitchFamily="34" charset="0"/>
                      </a:endParaRPr>
                    </a:p>
                  </a:txBody>
                  <a:tcPr marL="95844" marR="95844" marT="47922" marB="479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62300619"/>
                  </a:ext>
                </a:extLst>
              </a:tr>
              <a:tr h="1010244">
                <a:tc>
                  <a:txBody>
                    <a:bodyPr/>
                    <a:lstStyle/>
                    <a:p>
                      <a:pPr algn="l"/>
                      <a:r>
                        <a:rPr lang="ru-RU" sz="3000" dirty="0" smtClean="0">
                          <a:solidFill>
                            <a:schemeClr val="tx1"/>
                          </a:solidFill>
                          <a:latin typeface="+mn-lt"/>
                          <a:cs typeface="Lato" panose="020F0502020204030203" pitchFamily="34" charset="0"/>
                        </a:rPr>
                        <a:t>Индивидуальный дизайн</a:t>
                      </a:r>
                      <a:endParaRPr lang="ru-RU" sz="3000" dirty="0">
                        <a:solidFill>
                          <a:schemeClr val="tx1"/>
                        </a:solidFill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216000" marR="95844" marT="47922" marB="479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solidFill>
                            <a:srgbClr val="70AD47"/>
                          </a:solidFill>
                          <a:latin typeface="+mn-lt"/>
                          <a:cs typeface="Lato Light" panose="020F0402020204030203" pitchFamily="34" charset="0"/>
                        </a:rPr>
                        <a:t>5</a:t>
                      </a:r>
                      <a:endParaRPr lang="ru-RU" sz="4400" b="1" dirty="0">
                        <a:solidFill>
                          <a:srgbClr val="70AD47"/>
                        </a:solidFill>
                        <a:latin typeface="+mn-lt"/>
                        <a:cs typeface="Lato Light" panose="020F0402020204030203" pitchFamily="34" charset="0"/>
                      </a:endParaRPr>
                    </a:p>
                  </a:txBody>
                  <a:tcPr marL="95844" marR="95844" marT="47922" marB="479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solidFill>
                            <a:srgbClr val="818284"/>
                          </a:solidFill>
                          <a:latin typeface="+mn-lt"/>
                          <a:cs typeface="Lato Light" panose="020F0402020204030203" pitchFamily="34" charset="0"/>
                        </a:rPr>
                        <a:t>0</a:t>
                      </a:r>
                      <a:endParaRPr lang="ru-RU" sz="4400" b="1" dirty="0">
                        <a:solidFill>
                          <a:srgbClr val="818284"/>
                        </a:solidFill>
                        <a:latin typeface="+mn-lt"/>
                        <a:cs typeface="Lato Light" panose="020F0402020204030203" pitchFamily="34" charset="0"/>
                      </a:endParaRPr>
                    </a:p>
                  </a:txBody>
                  <a:tcPr marL="95844" marR="95844" marT="47922" marB="479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solidFill>
                            <a:srgbClr val="ED7D31"/>
                          </a:solidFill>
                          <a:latin typeface="+mn-lt"/>
                          <a:cs typeface="Lato Light" panose="020F0402020204030203" pitchFamily="34" charset="0"/>
                        </a:rPr>
                        <a:t>4</a:t>
                      </a:r>
                      <a:endParaRPr lang="ru-RU" sz="4400" b="1" dirty="0">
                        <a:solidFill>
                          <a:srgbClr val="ED7D31"/>
                        </a:solidFill>
                        <a:latin typeface="+mn-lt"/>
                        <a:cs typeface="Lato Light" panose="020F0402020204030203" pitchFamily="34" charset="0"/>
                      </a:endParaRPr>
                    </a:p>
                  </a:txBody>
                  <a:tcPr marL="95844" marR="95844" marT="47922" marB="479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smtClean="0">
                          <a:solidFill>
                            <a:schemeClr val="accent2"/>
                          </a:solidFill>
                          <a:latin typeface="+mn-lt"/>
                          <a:cs typeface="Lato Light" panose="020F0402020204030203" pitchFamily="34" charset="0"/>
                        </a:rPr>
                        <a:t>4</a:t>
                      </a:r>
                      <a:endParaRPr lang="ru-RU" sz="4400" b="1" dirty="0">
                        <a:solidFill>
                          <a:schemeClr val="accent2"/>
                        </a:solidFill>
                        <a:latin typeface="+mn-lt"/>
                        <a:cs typeface="Lato Light" panose="020F0402020204030203" pitchFamily="34" charset="0"/>
                      </a:endParaRPr>
                    </a:p>
                  </a:txBody>
                  <a:tcPr marL="95844" marR="95844" marT="47922" marB="479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0564000"/>
                  </a:ext>
                </a:extLst>
              </a:tr>
            </a:tbl>
          </a:graphicData>
        </a:graphic>
      </p:graphicFrame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2AE8DBC7-0DC6-4894-9EC0-5039BCEA2372}"/>
              </a:ext>
            </a:extLst>
          </p:cNvPr>
          <p:cNvSpPr/>
          <p:nvPr/>
        </p:nvSpPr>
        <p:spPr>
          <a:xfrm>
            <a:off x="688859" y="4899410"/>
            <a:ext cx="478992" cy="478986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>
            <a:outerShdw blurRad="203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0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3AC6AA38-62CA-4E00-B236-F05378A3BCE3}"/>
              </a:ext>
            </a:extLst>
          </p:cNvPr>
          <p:cNvSpPr/>
          <p:nvPr/>
        </p:nvSpPr>
        <p:spPr>
          <a:xfrm>
            <a:off x="688859" y="5982174"/>
            <a:ext cx="478992" cy="478986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>
            <a:outerShdw blurRad="203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0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32DE8FFC-3BB6-4BFE-BD30-F27BED5EE5A1}"/>
              </a:ext>
            </a:extLst>
          </p:cNvPr>
          <p:cNvSpPr/>
          <p:nvPr/>
        </p:nvSpPr>
        <p:spPr>
          <a:xfrm>
            <a:off x="688859" y="6918230"/>
            <a:ext cx="478992" cy="478986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>
            <a:outerShdw blurRad="203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0"/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756AC8DF-9225-4926-A01E-62352996FE39}"/>
              </a:ext>
            </a:extLst>
          </p:cNvPr>
          <p:cNvSpPr/>
          <p:nvPr/>
        </p:nvSpPr>
        <p:spPr>
          <a:xfrm>
            <a:off x="688859" y="3676652"/>
            <a:ext cx="478992" cy="478986"/>
          </a:xfrm>
          <a:prstGeom prst="roundRect">
            <a:avLst/>
          </a:prstGeom>
          <a:solidFill>
            <a:srgbClr val="9DC3E6"/>
          </a:solidFill>
          <a:ln>
            <a:noFill/>
          </a:ln>
          <a:effectLst>
            <a:outerShdw blurRad="203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0"/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3F741FCE-6494-4FA7-A61A-96E474C62EA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717941" y="2508585"/>
            <a:ext cx="409227" cy="40922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63E2B56E-38BA-4A60-9BC4-5D4BAC21E61E}"/>
              </a:ext>
            </a:extLst>
          </p:cNvPr>
          <p:cNvSpPr txBox="1"/>
          <p:nvPr/>
        </p:nvSpPr>
        <p:spPr>
          <a:xfrm>
            <a:off x="10158605" y="1633454"/>
            <a:ext cx="320827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dirty="0" smtClean="0">
                <a:solidFill>
                  <a:schemeClr val="accent2"/>
                </a:solidFill>
                <a:cs typeface="Lato Light" panose="020F0402020204030203" pitchFamily="34" charset="0"/>
              </a:rPr>
              <a:t>Названия</a:t>
            </a:r>
            <a:endParaRPr lang="ru-RU" sz="3000" dirty="0">
              <a:solidFill>
                <a:schemeClr val="accent2"/>
              </a:solidFill>
              <a:cs typeface="Lato Light" panose="020F040202020403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39E139F-8D29-4FDC-8339-D8C00CBDF7B0}"/>
              </a:ext>
            </a:extLst>
          </p:cNvPr>
          <p:cNvSpPr txBox="1"/>
          <p:nvPr/>
        </p:nvSpPr>
        <p:spPr>
          <a:xfrm>
            <a:off x="2127168" y="2438816"/>
            <a:ext cx="320827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cs typeface="Lato Light" panose="020F0402020204030203" pitchFamily="34" charset="0"/>
              </a:rPr>
              <a:t>Критерии</a:t>
            </a:r>
            <a:endParaRPr lang="ru-RU" sz="3000" dirty="0">
              <a:solidFill>
                <a:schemeClr val="bg1">
                  <a:lumMod val="50000"/>
                </a:schemeClr>
              </a:solidFill>
              <a:cs typeface="Lato Light" panose="020F0402020204030203" pitchFamily="34" charset="0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AF05FF4-3023-4BE6-B8C6-633C717C371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501060" y="1705840"/>
            <a:ext cx="409227" cy="409227"/>
          </a:xfrm>
          <a:prstGeom prst="rect">
            <a:avLst/>
          </a:prstGeom>
        </p:spPr>
      </p:pic>
      <p:sp>
        <p:nvSpPr>
          <p:cNvPr id="11" name="Рисунок 31">
            <a:extLst>
              <a:ext uri="{FF2B5EF4-FFF2-40B4-BE49-F238E27FC236}">
                <a16:creationId xmlns:a16="http://schemas.microsoft.com/office/drawing/2014/main" id="{CE230704-74B1-41F9-BD32-72DDAC173B38}"/>
              </a:ext>
            </a:extLst>
          </p:cNvPr>
          <p:cNvSpPr/>
          <p:nvPr/>
        </p:nvSpPr>
        <p:spPr>
          <a:xfrm>
            <a:off x="745719" y="3782023"/>
            <a:ext cx="365262" cy="268238"/>
          </a:xfrm>
          <a:custGeom>
            <a:avLst/>
            <a:gdLst>
              <a:gd name="connsiteX0" fmla="*/ 239942 w 243508"/>
              <a:gd name="connsiteY0" fmla="*/ 3566 h 178825"/>
              <a:gd name="connsiteX1" fmla="*/ 222724 w 243508"/>
              <a:gd name="connsiteY1" fmla="*/ 3566 h 178825"/>
              <a:gd name="connsiteX2" fmla="*/ 76855 w 243508"/>
              <a:gd name="connsiteY2" fmla="*/ 149435 h 178825"/>
              <a:gd name="connsiteX3" fmla="*/ 20785 w 243508"/>
              <a:gd name="connsiteY3" fmla="*/ 93366 h 178825"/>
              <a:gd name="connsiteX4" fmla="*/ 3566 w 243508"/>
              <a:gd name="connsiteY4" fmla="*/ 93366 h 178825"/>
              <a:gd name="connsiteX5" fmla="*/ 3566 w 243508"/>
              <a:gd name="connsiteY5" fmla="*/ 110584 h 178825"/>
              <a:gd name="connsiteX6" fmla="*/ 68245 w 243508"/>
              <a:gd name="connsiteY6" fmla="*/ 175261 h 178825"/>
              <a:gd name="connsiteX7" fmla="*/ 85464 w 243508"/>
              <a:gd name="connsiteY7" fmla="*/ 175261 h 178825"/>
              <a:gd name="connsiteX8" fmla="*/ 239942 w 243508"/>
              <a:gd name="connsiteY8" fmla="*/ 20785 h 178825"/>
              <a:gd name="connsiteX9" fmla="*/ 239942 w 243508"/>
              <a:gd name="connsiteY9" fmla="*/ 3566 h 17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508" h="178825">
                <a:moveTo>
                  <a:pt x="239942" y="3566"/>
                </a:moveTo>
                <a:cubicBezTo>
                  <a:pt x="235188" y="-1189"/>
                  <a:pt x="227479" y="-1189"/>
                  <a:pt x="222724" y="3566"/>
                </a:cubicBezTo>
                <a:lnTo>
                  <a:pt x="76855" y="149435"/>
                </a:lnTo>
                <a:lnTo>
                  <a:pt x="20785" y="93366"/>
                </a:lnTo>
                <a:cubicBezTo>
                  <a:pt x="16030" y="88611"/>
                  <a:pt x="8322" y="88611"/>
                  <a:pt x="3566" y="93366"/>
                </a:cubicBezTo>
                <a:cubicBezTo>
                  <a:pt x="-1189" y="98120"/>
                  <a:pt x="-1189" y="105829"/>
                  <a:pt x="3566" y="110584"/>
                </a:cubicBezTo>
                <a:lnTo>
                  <a:pt x="68245" y="175261"/>
                </a:lnTo>
                <a:cubicBezTo>
                  <a:pt x="72998" y="180016"/>
                  <a:pt x="80713" y="180012"/>
                  <a:pt x="85464" y="175261"/>
                </a:cubicBezTo>
                <a:lnTo>
                  <a:pt x="239942" y="20785"/>
                </a:lnTo>
                <a:cubicBezTo>
                  <a:pt x="244697" y="16030"/>
                  <a:pt x="244697" y="8321"/>
                  <a:pt x="239942" y="3566"/>
                </a:cubicBezTo>
                <a:close/>
              </a:path>
            </a:pathLst>
          </a:custGeom>
          <a:solidFill>
            <a:srgbClr val="FFFFFF"/>
          </a:solidFill>
          <a:ln w="46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2100"/>
          </a:p>
        </p:txBody>
      </p:sp>
      <p:grpSp>
        <p:nvGrpSpPr>
          <p:cNvPr id="4" name="Группа 3"/>
          <p:cNvGrpSpPr/>
          <p:nvPr/>
        </p:nvGrpSpPr>
        <p:grpSpPr>
          <a:xfrm>
            <a:off x="476250" y="8421408"/>
            <a:ext cx="3985437" cy="995680"/>
            <a:chOff x="476250" y="8274818"/>
            <a:chExt cx="3985437" cy="995680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476250" y="8274818"/>
              <a:ext cx="3985437" cy="995680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9" name="Google Shape;48;p7" descr="preencoded.png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762298" y="8453707"/>
              <a:ext cx="3448204" cy="637031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49" name="Google Shape;40;p6"/>
          <p:cNvCxnSpPr/>
          <p:nvPr/>
        </p:nvCxnSpPr>
        <p:spPr>
          <a:xfrm>
            <a:off x="6563199" y="755282"/>
            <a:ext cx="12142832" cy="89435"/>
          </a:xfrm>
          <a:prstGeom prst="straightConnector1">
            <a:avLst/>
          </a:prstGeom>
          <a:noFill/>
          <a:ln w="28575" cap="flat" cmpd="sng">
            <a:solidFill>
              <a:srgbClr val="2329DB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58720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/>
          <p:nvPr/>
        </p:nvSpPr>
        <p:spPr>
          <a:xfrm>
            <a:off x="853007" y="367536"/>
            <a:ext cx="3757150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Raleway"/>
              <a:buNone/>
            </a:pPr>
            <a:r>
              <a:rPr lang="en-US" sz="7200" b="1" dirty="0" err="1">
                <a:solidFill>
                  <a:srgbClr val="2329DB"/>
                </a:solidFill>
                <a:latin typeface="Raleway"/>
                <a:ea typeface="Raleway"/>
                <a:cs typeface="Raleway"/>
                <a:sym typeface="Raleway"/>
              </a:rPr>
              <a:t>Рынок</a:t>
            </a:r>
            <a:endParaRPr sz="7200" dirty="0">
              <a:solidFill>
                <a:srgbClr val="2329D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584391" y="8871580"/>
            <a:ext cx="3985437" cy="995680"/>
            <a:chOff x="1139970" y="8481271"/>
            <a:chExt cx="3985437" cy="995680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139970" y="8481271"/>
              <a:ext cx="3985437" cy="995680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7" name="Google Shape;57;p8" descr="preencoded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408586" y="8662177"/>
              <a:ext cx="3448204" cy="63703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" name="Группа 16"/>
          <p:cNvGrpSpPr/>
          <p:nvPr/>
        </p:nvGrpSpPr>
        <p:grpSpPr>
          <a:xfrm>
            <a:off x="1350517" y="1191486"/>
            <a:ext cx="15334326" cy="8454316"/>
            <a:chOff x="860714" y="1299284"/>
            <a:chExt cx="15334326" cy="8454316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7299336" y="1299284"/>
              <a:ext cx="8895704" cy="8454316"/>
              <a:chOff x="9814557" y="1005410"/>
              <a:chExt cx="6299200" cy="6023633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13902922" y="1203371"/>
                <a:ext cx="149857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 smtClean="0">
                    <a:solidFill>
                      <a:schemeClr val="bg1"/>
                    </a:solidFill>
                  </a:rPr>
                  <a:t>PAM</a:t>
                </a:r>
                <a:endParaRPr lang="ru-RU" sz="3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Овал 10"/>
              <p:cNvSpPr/>
              <p:nvPr/>
            </p:nvSpPr>
            <p:spPr>
              <a:xfrm>
                <a:off x="9814557" y="1005410"/>
                <a:ext cx="6299200" cy="6023633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" name="Овал 11"/>
              <p:cNvSpPr/>
              <p:nvPr/>
            </p:nvSpPr>
            <p:spPr>
              <a:xfrm>
                <a:off x="10576560" y="2530492"/>
                <a:ext cx="4775200" cy="449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Овал 12"/>
              <p:cNvSpPr/>
              <p:nvPr/>
            </p:nvSpPr>
            <p:spPr>
              <a:xfrm>
                <a:off x="11308076" y="3861452"/>
                <a:ext cx="3312159" cy="316759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1775437" y="1206667"/>
                <a:ext cx="2377439" cy="13997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spcBef>
                    <a:spcPts val="100"/>
                  </a:spcBef>
                  <a:buClr>
                    <a:schemeClr val="dk1"/>
                  </a:buClr>
                  <a:buSzPts val="1100"/>
                </a:pPr>
                <a:r>
                  <a:rPr lang="en-US" sz="3600" dirty="0" smtClean="0">
                    <a:solidFill>
                      <a:schemeClr val="bg1"/>
                    </a:solidFill>
                  </a:rPr>
                  <a:t>TAM</a:t>
                </a:r>
                <a:r>
                  <a:rPr lang="ru-RU" sz="3600" dirty="0" smtClean="0">
                    <a:solidFill>
                      <a:schemeClr val="bg1"/>
                    </a:solidFill>
                  </a:rPr>
                  <a:t> </a:t>
                </a:r>
              </a:p>
              <a:p>
                <a:pPr lvl="0" algn="ctr">
                  <a:spcBef>
                    <a:spcPts val="100"/>
                  </a:spcBef>
                  <a:buClr>
                    <a:schemeClr val="dk1"/>
                  </a:buClr>
                  <a:buSzPts val="1100"/>
                </a:pPr>
                <a:r>
                  <a:rPr lang="en-US" sz="2800" dirty="0" smtClean="0">
                    <a:solidFill>
                      <a:schemeClr val="bg1"/>
                    </a:solidFill>
                    <a:latin typeface="Raleway" panose="020B0604020202020204" charset="-52"/>
                    <a:ea typeface="Raleway Medium"/>
                    <a:cs typeface="Raleway Medium"/>
                    <a:sym typeface="Raleway Medium"/>
                  </a:rPr>
                  <a:t>18</a:t>
                </a:r>
                <a:r>
                  <a:rPr lang="ru-RU" sz="2800" dirty="0">
                    <a:solidFill>
                      <a:schemeClr val="bg1"/>
                    </a:solidFill>
                    <a:latin typeface="Raleway" panose="020B0604020202020204" charset="-52"/>
                    <a:ea typeface="Raleway Medium"/>
                    <a:cs typeface="Raleway Medium"/>
                    <a:sym typeface="Raleway Medium"/>
                  </a:rPr>
                  <a:t>,7 млн рублей в </a:t>
                </a:r>
                <a:r>
                  <a:rPr lang="ru-RU" sz="2800" dirty="0" smtClean="0">
                    <a:solidFill>
                      <a:schemeClr val="bg1"/>
                    </a:solidFill>
                    <a:latin typeface="Raleway" panose="020B0604020202020204" charset="-52"/>
                    <a:ea typeface="Raleway Medium"/>
                    <a:cs typeface="Raleway Medium"/>
                    <a:sym typeface="Raleway Medium"/>
                  </a:rPr>
                  <a:t>год</a:t>
                </a:r>
                <a:endParaRPr lang="ru-RU" sz="2800" dirty="0">
                  <a:solidFill>
                    <a:schemeClr val="bg1"/>
                  </a:solidFill>
                  <a:latin typeface="Raleway" panose="020B0604020202020204" charset="-52"/>
                  <a:ea typeface="Raleway Medium"/>
                  <a:cs typeface="Raleway Medium"/>
                  <a:sym typeface="Raleway Medium"/>
                </a:endParaRPr>
              </a:p>
              <a:p>
                <a:pPr lvl="0" algn="ctr">
                  <a:spcBef>
                    <a:spcPts val="100"/>
                  </a:spcBef>
                  <a:buClr>
                    <a:schemeClr val="dk1"/>
                  </a:buClr>
                  <a:buSzPts val="1100"/>
                </a:pPr>
                <a:endParaRPr lang="ru-RU" dirty="0">
                  <a:solidFill>
                    <a:srgbClr val="2329DB"/>
                  </a:solidFill>
                  <a:latin typeface="Raleway" panose="020B0604020202020204" charset="-52"/>
                  <a:ea typeface="Raleway Medium"/>
                  <a:cs typeface="Raleway Medium"/>
                  <a:sym typeface="Raleway Medium"/>
                </a:endParaRPr>
              </a:p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1775437" y="2731361"/>
                <a:ext cx="2377439" cy="12280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 smtClean="0">
                    <a:solidFill>
                      <a:schemeClr val="bg1"/>
                    </a:solidFill>
                  </a:rPr>
                  <a:t>SAM</a:t>
                </a:r>
                <a:endParaRPr lang="ru-RU" sz="3600" dirty="0" smtClean="0">
                  <a:solidFill>
                    <a:schemeClr val="bg1"/>
                  </a:solidFill>
                </a:endParaRPr>
              </a:p>
              <a:p>
                <a:pPr lvl="0" algn="ctr"/>
                <a:r>
                  <a:rPr lang="ru-RU" sz="2800" dirty="0">
                    <a:solidFill>
                      <a:schemeClr val="bg1"/>
                    </a:solidFill>
                    <a:latin typeface="Raleway" panose="020B0604020202020204" charset="-52"/>
                    <a:ea typeface="Raleway Medium"/>
                    <a:cs typeface="Raleway Medium"/>
                    <a:sym typeface="Raleway Medium"/>
                  </a:rPr>
                  <a:t>5,6 млн рублей в </a:t>
                </a:r>
                <a:r>
                  <a:rPr lang="ru-RU" sz="2800" dirty="0" smtClean="0">
                    <a:solidFill>
                      <a:schemeClr val="bg1"/>
                    </a:solidFill>
                    <a:latin typeface="Raleway" panose="020B0604020202020204" charset="-52"/>
                    <a:ea typeface="Raleway Medium"/>
                    <a:cs typeface="Raleway Medium"/>
                    <a:sym typeface="Raleway Medium"/>
                  </a:rPr>
                  <a:t>год</a:t>
                </a:r>
                <a:endParaRPr lang="ru-RU" sz="2800" dirty="0">
                  <a:solidFill>
                    <a:schemeClr val="bg1"/>
                  </a:solidFill>
                  <a:latin typeface="Raleway" panose="020B0604020202020204" charset="-52"/>
                  <a:ea typeface="Raleway Medium"/>
                  <a:cs typeface="Raleway Medium"/>
                  <a:sym typeface="Raleway Medium"/>
                </a:endParaRPr>
              </a:p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1775435" y="4640166"/>
                <a:ext cx="2377439" cy="12280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 smtClean="0">
                    <a:solidFill>
                      <a:schemeClr val="bg1"/>
                    </a:solidFill>
                  </a:rPr>
                  <a:t>SOM</a:t>
                </a:r>
                <a:endParaRPr lang="ru-RU" sz="3600" dirty="0" smtClean="0">
                  <a:solidFill>
                    <a:schemeClr val="bg1"/>
                  </a:solidFill>
                </a:endParaRPr>
              </a:p>
              <a:p>
                <a:pPr lvl="0" algn="ctr"/>
                <a:r>
                  <a:rPr lang="ru-RU" sz="2800" dirty="0">
                    <a:solidFill>
                      <a:schemeClr val="bg1"/>
                    </a:solidFill>
                    <a:latin typeface="Raleway" panose="020B0604020202020204" charset="-52"/>
                    <a:ea typeface="Raleway Medium"/>
                    <a:cs typeface="Raleway Medium"/>
                    <a:sym typeface="Raleway Medium"/>
                  </a:rPr>
                  <a:t>1,1 млн рублей в </a:t>
                </a:r>
                <a:r>
                  <a:rPr lang="ru-RU" sz="2800" dirty="0" smtClean="0">
                    <a:solidFill>
                      <a:schemeClr val="bg1"/>
                    </a:solidFill>
                    <a:latin typeface="Raleway" panose="020B0604020202020204" charset="-52"/>
                    <a:ea typeface="Raleway Medium"/>
                    <a:cs typeface="Raleway Medium"/>
                    <a:sym typeface="Raleway Medium"/>
                  </a:rPr>
                  <a:t>год</a:t>
                </a:r>
                <a:endParaRPr lang="ru-RU" sz="2800" dirty="0">
                  <a:solidFill>
                    <a:schemeClr val="bg1"/>
                  </a:solidFill>
                  <a:latin typeface="Raleway" panose="020B0604020202020204" charset="-52"/>
                  <a:ea typeface="Raleway Medium"/>
                  <a:cs typeface="Raleway Medium"/>
                  <a:sym typeface="Raleway Medium"/>
                </a:endParaRPr>
              </a:p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" name="Группа 8"/>
            <p:cNvGrpSpPr/>
            <p:nvPr/>
          </p:nvGrpSpPr>
          <p:grpSpPr>
            <a:xfrm>
              <a:off x="860714" y="3277891"/>
              <a:ext cx="7498080" cy="453571"/>
              <a:chOff x="333857" y="2414395"/>
              <a:chExt cx="7498080" cy="453571"/>
            </a:xfrm>
          </p:grpSpPr>
          <p:cxnSp>
            <p:nvCxnSpPr>
              <p:cNvPr id="4" name="Прямая соединительная линия 3"/>
              <p:cNvCxnSpPr/>
              <p:nvPr/>
            </p:nvCxnSpPr>
            <p:spPr>
              <a:xfrm flipV="1">
                <a:off x="333857" y="2443628"/>
                <a:ext cx="6847840" cy="406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Прямая соединительная линия 7"/>
              <p:cNvCxnSpPr/>
              <p:nvPr/>
            </p:nvCxnSpPr>
            <p:spPr>
              <a:xfrm>
                <a:off x="7181697" y="2414395"/>
                <a:ext cx="650240" cy="45357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Группа 21"/>
            <p:cNvGrpSpPr/>
            <p:nvPr/>
          </p:nvGrpSpPr>
          <p:grpSpPr>
            <a:xfrm>
              <a:off x="860714" y="4795860"/>
              <a:ext cx="8131680" cy="453571"/>
              <a:chOff x="-299743" y="2414395"/>
              <a:chExt cx="8131680" cy="453571"/>
            </a:xfrm>
          </p:grpSpPr>
          <p:cxnSp>
            <p:nvCxnSpPr>
              <p:cNvPr id="23" name="Прямая соединительная линия 22"/>
              <p:cNvCxnSpPr/>
              <p:nvPr/>
            </p:nvCxnSpPr>
            <p:spPr>
              <a:xfrm>
                <a:off x="-299743" y="2443628"/>
                <a:ext cx="748144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>
                <a:off x="7181697" y="2414395"/>
                <a:ext cx="650240" cy="45357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Группа 24"/>
            <p:cNvGrpSpPr/>
            <p:nvPr/>
          </p:nvGrpSpPr>
          <p:grpSpPr>
            <a:xfrm>
              <a:off x="860714" y="6965584"/>
              <a:ext cx="8986554" cy="454696"/>
              <a:chOff x="-1154617" y="2413270"/>
              <a:chExt cx="8986554" cy="454696"/>
            </a:xfrm>
          </p:grpSpPr>
          <p:cxnSp>
            <p:nvCxnSpPr>
              <p:cNvPr id="26" name="Прямая соединительная линия 25"/>
              <p:cNvCxnSpPr/>
              <p:nvPr/>
            </p:nvCxnSpPr>
            <p:spPr>
              <a:xfrm>
                <a:off x="-1154617" y="2413270"/>
                <a:ext cx="8336314" cy="3035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>
                <a:off x="7181697" y="2414395"/>
                <a:ext cx="650240" cy="45357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TextBox 9"/>
            <p:cNvSpPr txBox="1"/>
            <p:nvPr/>
          </p:nvSpPr>
          <p:spPr>
            <a:xfrm>
              <a:off x="860714" y="2682770"/>
              <a:ext cx="54233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2329DB"/>
                  </a:solidFill>
                </a:rPr>
                <a:t>О</a:t>
              </a:r>
              <a:r>
                <a:rPr lang="ru-RU" sz="3200" dirty="0" smtClean="0">
                  <a:solidFill>
                    <a:srgbClr val="2329DB"/>
                  </a:solidFill>
                </a:rPr>
                <a:t>бщий </a:t>
              </a:r>
              <a:r>
                <a:rPr lang="ru-RU" sz="3200" dirty="0">
                  <a:solidFill>
                    <a:srgbClr val="2329DB"/>
                  </a:solidFill>
                </a:rPr>
                <a:t>объём рынка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61693" y="4271284"/>
              <a:ext cx="54233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 smtClean="0">
                  <a:solidFill>
                    <a:srgbClr val="2329DB"/>
                  </a:solidFill>
                </a:rPr>
                <a:t>Доступный </a:t>
              </a:r>
              <a:r>
                <a:rPr lang="ru-RU" sz="3200" dirty="0">
                  <a:solidFill>
                    <a:srgbClr val="2329DB"/>
                  </a:solidFill>
                </a:rPr>
                <a:t>объём рынка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61693" y="5953622"/>
              <a:ext cx="542339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 smtClean="0">
                  <a:solidFill>
                    <a:srgbClr val="2329DB"/>
                  </a:solidFill>
                </a:rPr>
                <a:t>Реально </a:t>
              </a:r>
              <a:r>
                <a:rPr lang="ru-RU" sz="3200" dirty="0">
                  <a:solidFill>
                    <a:srgbClr val="2329DB"/>
                  </a:solidFill>
                </a:rPr>
                <a:t>достижимый объём рынка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822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/>
          <p:nvPr/>
        </p:nvSpPr>
        <p:spPr>
          <a:xfrm>
            <a:off x="1729250" y="1318050"/>
            <a:ext cx="14182800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Raleway"/>
              <a:buNone/>
            </a:pPr>
            <a:r>
              <a:rPr lang="en-US" sz="7200" b="1" dirty="0" err="1">
                <a:solidFill>
                  <a:srgbClr val="2329DB"/>
                </a:solidFill>
                <a:latin typeface="Raleway"/>
                <a:ea typeface="Raleway"/>
                <a:cs typeface="Raleway"/>
                <a:sym typeface="Raleway"/>
              </a:rPr>
              <a:t>Маркетинг</a:t>
            </a:r>
            <a:r>
              <a:rPr lang="en-US" sz="7200" b="1" dirty="0">
                <a:solidFill>
                  <a:srgbClr val="2329DB"/>
                </a:solidFill>
                <a:latin typeface="Raleway"/>
                <a:ea typeface="Raleway"/>
                <a:cs typeface="Raleway"/>
                <a:sym typeface="Raleway"/>
              </a:rPr>
              <a:t> и </a:t>
            </a:r>
            <a:r>
              <a:rPr lang="en-US" sz="7200" b="1" dirty="0" err="1">
                <a:solidFill>
                  <a:srgbClr val="2329DB"/>
                </a:solidFill>
                <a:latin typeface="Raleway"/>
                <a:ea typeface="Raleway"/>
                <a:cs typeface="Raleway"/>
                <a:sym typeface="Raleway"/>
              </a:rPr>
              <a:t>продвижение</a:t>
            </a:r>
            <a:endParaRPr sz="7200" dirty="0">
              <a:solidFill>
                <a:srgbClr val="2329D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9"/>
          <p:cNvSpPr/>
          <p:nvPr/>
        </p:nvSpPr>
        <p:spPr>
          <a:xfrm>
            <a:off x="1729250" y="2965950"/>
            <a:ext cx="12619000" cy="4260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ru-RU" sz="4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 </a:t>
            </a:r>
            <a:r>
              <a:rPr lang="ru-RU" sz="4400" dirty="0" err="1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Таргетинг</a:t>
            </a:r>
            <a:endParaRPr lang="ru-RU" sz="4400" dirty="0" smtClean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lvl="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ru-RU" sz="4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 Тематические ярмарки</a:t>
            </a:r>
          </a:p>
          <a:p>
            <a:pPr lvl="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ru-RU" sz="4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 </a:t>
            </a:r>
            <a:r>
              <a:rPr lang="ru-RU" sz="4400" dirty="0" err="1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Блогеры</a:t>
            </a:r>
            <a:endParaRPr lang="ru-RU" sz="4400" dirty="0" smtClean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lvl="0">
              <a:spcBef>
                <a:spcPts val="100"/>
              </a:spcBef>
              <a:buClr>
                <a:schemeClr val="dk1"/>
              </a:buClr>
              <a:buSzPts val="1100"/>
            </a:pPr>
            <a:r>
              <a:rPr lang="ru-RU" sz="4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 Размещение </a:t>
            </a:r>
            <a:r>
              <a:rPr lang="ru-RU" sz="4400" dirty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на </a:t>
            </a:r>
            <a:r>
              <a:rPr lang="ru-RU" sz="4400" dirty="0" err="1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маркетплейсах</a:t>
            </a:r>
            <a:endParaRPr lang="ru-RU" sz="4400" dirty="0" smtClean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lvl="0">
              <a:spcBef>
                <a:spcPts val="100"/>
              </a:spcBef>
              <a:buClr>
                <a:schemeClr val="dk1"/>
              </a:buClr>
              <a:buSzPts val="1100"/>
            </a:pPr>
            <a:r>
              <a:rPr lang="ru-RU" sz="4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 </a:t>
            </a:r>
            <a:r>
              <a:rPr lang="ru-RU" sz="4400" dirty="0" err="1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К</a:t>
            </a:r>
            <a:r>
              <a:rPr lang="ru-RU" sz="4400" dirty="0" err="1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оллаборации</a:t>
            </a:r>
            <a:r>
              <a:rPr lang="ru-RU" sz="4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ru-RU" sz="4400" dirty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 партнерами и брендами с похожей аудиторией</a:t>
            </a:r>
            <a:endParaRPr lang="ru-RU" sz="4400" dirty="0" smtClean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cxnSp>
        <p:nvCxnSpPr>
          <p:cNvPr id="67" name="Google Shape;67;p9"/>
          <p:cNvCxnSpPr/>
          <p:nvPr/>
        </p:nvCxnSpPr>
        <p:spPr>
          <a:xfrm>
            <a:off x="15020600" y="1958875"/>
            <a:ext cx="3682800" cy="0"/>
          </a:xfrm>
          <a:prstGeom prst="straightConnector1">
            <a:avLst/>
          </a:prstGeom>
          <a:noFill/>
          <a:ln w="28575" cap="flat" cmpd="sng">
            <a:solidFill>
              <a:srgbClr val="2329DB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8" name="Google Shape;68;p9"/>
          <p:cNvPicPr preferRelativeResize="0"/>
          <p:nvPr/>
        </p:nvPicPr>
        <p:blipFill>
          <a:blip r:embed="rId3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020600" y="7105069"/>
            <a:ext cx="4397828" cy="35330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Группа 6"/>
          <p:cNvGrpSpPr/>
          <p:nvPr/>
        </p:nvGrpSpPr>
        <p:grpSpPr>
          <a:xfrm>
            <a:off x="584391" y="8871580"/>
            <a:ext cx="3985437" cy="995680"/>
            <a:chOff x="1139970" y="8481271"/>
            <a:chExt cx="3985437" cy="99568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1139970" y="8481271"/>
              <a:ext cx="3985437" cy="995680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Google Shape;57;p8" descr="preencoded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408586" y="8662177"/>
              <a:ext cx="3448204" cy="63703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89356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0" y="8331200"/>
            <a:ext cx="18288000" cy="162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Google Shape;73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425" y="5827975"/>
            <a:ext cx="2295525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06870" y="3932213"/>
            <a:ext cx="3371850" cy="43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0"/>
          <p:cNvSpPr txBox="1"/>
          <p:nvPr/>
        </p:nvSpPr>
        <p:spPr>
          <a:xfrm>
            <a:off x="487425" y="1879975"/>
            <a:ext cx="2295600" cy="3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r>
              <a:rPr lang="ru-RU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ВУЗ </a:t>
            </a:r>
            <a:r>
              <a:rPr lang="ru-RU" sz="2400" dirty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(</a:t>
            </a:r>
            <a:r>
              <a:rPr lang="ru-RU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ДГТУ)</a:t>
            </a:r>
            <a:endParaRPr sz="24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lvl="0"/>
            <a:r>
              <a:rPr lang="en-US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r>
              <a:rPr lang="ru-RU" sz="2400" dirty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ru-RU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Служба </a:t>
            </a:r>
            <a:r>
              <a:rPr lang="ru-RU" sz="2400" dirty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доставки</a:t>
            </a:r>
            <a:endParaRPr sz="24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76" name="Google Shape;76;p10"/>
          <p:cNvSpPr txBox="1"/>
          <p:nvPr/>
        </p:nvSpPr>
        <p:spPr>
          <a:xfrm>
            <a:off x="3728155" y="1858563"/>
            <a:ext cx="2295600" cy="3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r>
              <a:rPr lang="ru-RU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Труд</a:t>
            </a:r>
            <a:endParaRPr sz="24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r>
              <a:rPr lang="ru-RU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Творчество</a:t>
            </a:r>
            <a:endParaRPr sz="24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77" name="Google Shape;77;p10"/>
          <p:cNvSpPr txBox="1"/>
          <p:nvPr/>
        </p:nvSpPr>
        <p:spPr>
          <a:xfrm>
            <a:off x="7767260" y="1878760"/>
            <a:ext cx="2295600" cy="3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20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r>
              <a:rPr lang="ru-RU" sz="2000" dirty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ru-RU" sz="20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Создание </a:t>
            </a:r>
            <a:r>
              <a:rPr lang="ru-RU" sz="2000" dirty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украшения с учетом индивидуальных пожеланий</a:t>
            </a:r>
            <a:endParaRPr sz="20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lvl="0"/>
            <a:r>
              <a:rPr lang="en-US" sz="20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r>
              <a:rPr lang="ru-RU" sz="2000" dirty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ru-RU" sz="2000" dirty="0" err="1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Бюджетность</a:t>
            </a:r>
            <a:r>
              <a:rPr lang="ru-RU" sz="20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ru-RU" sz="2000" dirty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изделий</a:t>
            </a:r>
            <a:endParaRPr sz="20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78" name="Google Shape;78;p10"/>
          <p:cNvSpPr txBox="1"/>
          <p:nvPr/>
        </p:nvSpPr>
        <p:spPr>
          <a:xfrm>
            <a:off x="11361262" y="1878760"/>
            <a:ext cx="3069707" cy="3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 Чат-поддержка</a:t>
            </a:r>
          </a:p>
          <a:p>
            <a:pPr lvl="0"/>
            <a:r>
              <a:rPr lang="ru-RU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 Чаты в соц. сетях</a:t>
            </a:r>
            <a:endParaRPr sz="24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79" name="Google Shape;79;p10"/>
          <p:cNvSpPr txBox="1"/>
          <p:nvPr/>
        </p:nvSpPr>
        <p:spPr>
          <a:xfrm>
            <a:off x="15064478" y="1878760"/>
            <a:ext cx="3181084" cy="3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r>
              <a:rPr lang="ru-RU" sz="2400" dirty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ru-RU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Подростки, </a:t>
            </a:r>
            <a:r>
              <a:rPr lang="ru-RU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увлекающиеся </a:t>
            </a:r>
            <a:r>
              <a:rPr lang="ru-RU" sz="2400" dirty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изделиями из бисера</a:t>
            </a:r>
            <a:endParaRPr sz="24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80" name="Google Shape;80;p10"/>
          <p:cNvSpPr txBox="1"/>
          <p:nvPr/>
        </p:nvSpPr>
        <p:spPr>
          <a:xfrm>
            <a:off x="3234745" y="6320824"/>
            <a:ext cx="3368421" cy="3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20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r>
              <a:rPr lang="ru-RU" sz="20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Наличие </a:t>
            </a:r>
            <a:r>
              <a:rPr lang="ru-RU" sz="2000" dirty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знаний, которые помогают изготавливать украшения</a:t>
            </a:r>
            <a:endParaRPr sz="16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81" name="Google Shape;81;p10"/>
          <p:cNvSpPr txBox="1"/>
          <p:nvPr/>
        </p:nvSpPr>
        <p:spPr>
          <a:xfrm>
            <a:off x="11113918" y="6418160"/>
            <a:ext cx="3458169" cy="3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 Сайт</a:t>
            </a:r>
          </a:p>
          <a:p>
            <a:pPr lvl="0"/>
            <a:r>
              <a:rPr lang="ru-RU" sz="2400" dirty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r>
              <a:rPr lang="ru-RU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ru-RU" sz="2400" dirty="0" err="1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Маркетплейсы</a:t>
            </a:r>
            <a:r>
              <a:rPr lang="ru-RU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</a:p>
          <a:p>
            <a:pPr lvl="0"/>
            <a:r>
              <a:rPr lang="ru-RU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 Ярмарки</a:t>
            </a:r>
          </a:p>
        </p:txBody>
      </p:sp>
      <p:sp>
        <p:nvSpPr>
          <p:cNvPr id="82" name="Google Shape;82;p10"/>
          <p:cNvSpPr txBox="1"/>
          <p:nvPr/>
        </p:nvSpPr>
        <p:spPr>
          <a:xfrm>
            <a:off x="12974396" y="8523708"/>
            <a:ext cx="4928774" cy="3610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>
              <a:buFontTx/>
              <a:buChar char="-"/>
            </a:pPr>
            <a:r>
              <a:rPr lang="ru-RU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Плата </a:t>
            </a:r>
            <a:r>
              <a:rPr lang="ru-RU" sz="2400" dirty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за </a:t>
            </a:r>
            <a:r>
              <a:rPr lang="ru-RU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покупку изделия</a:t>
            </a:r>
          </a:p>
          <a:p>
            <a:pPr marL="342900" lvl="0" indent="-342900">
              <a:buFontTx/>
              <a:buChar char="-"/>
            </a:pPr>
            <a:r>
              <a:rPr lang="ru-RU" sz="2400" dirty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монетизация от проведения мастер-классов</a:t>
            </a:r>
            <a:endParaRPr sz="24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83" name="Google Shape;83;p10"/>
          <p:cNvSpPr txBox="1"/>
          <p:nvPr/>
        </p:nvSpPr>
        <p:spPr>
          <a:xfrm>
            <a:off x="3010411" y="8395120"/>
            <a:ext cx="5513443" cy="3773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r>
              <a:rPr lang="ru-RU" sz="2400" dirty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ru-RU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Зарплата </a:t>
            </a:r>
            <a:r>
              <a:rPr lang="ru-RU" sz="2400" dirty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персонала</a:t>
            </a:r>
            <a:endParaRPr sz="24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lvl="0"/>
            <a:r>
              <a:rPr lang="ru-RU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 Расходы </a:t>
            </a:r>
            <a:r>
              <a:rPr lang="ru-RU" sz="2400" dirty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на </a:t>
            </a:r>
            <a:r>
              <a:rPr lang="ru-RU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материалы</a:t>
            </a:r>
            <a:endParaRPr lang="ru-RU" sz="24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lvl="0"/>
            <a:r>
              <a:rPr lang="ru-RU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r>
              <a:rPr lang="ru-RU" sz="2400" dirty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ru-RU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Налоги</a:t>
            </a:r>
          </a:p>
          <a:p>
            <a:pPr lvl="0"/>
            <a:r>
              <a:rPr lang="ru-RU" sz="24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 Обслуживание сайта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81280" y="645768"/>
            <a:ext cx="18288000" cy="609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>
            <a:off x="3130900" y="676248"/>
            <a:ext cx="10500" cy="7654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6619860" y="706728"/>
            <a:ext cx="78227" cy="7685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881360" y="676248"/>
            <a:ext cx="91440" cy="78175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4572087" y="706728"/>
            <a:ext cx="119273" cy="7685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3090260" y="5303520"/>
            <a:ext cx="3607827" cy="20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10972800" y="5283200"/>
            <a:ext cx="3735254" cy="20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8818880" y="8392160"/>
            <a:ext cx="40640" cy="1894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17650" y="855982"/>
            <a:ext cx="2295600" cy="707886"/>
          </a:xfrm>
          <a:prstGeom prst="rect">
            <a:avLst/>
          </a:prstGeom>
          <a:noFill/>
          <a:ln>
            <a:solidFill>
              <a:srgbClr val="2329D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2329DB"/>
                </a:solidFill>
              </a:rPr>
              <a:t>Ключевые партнеры</a:t>
            </a:r>
            <a:endParaRPr lang="ru-RU" sz="2000" b="1" dirty="0">
              <a:solidFill>
                <a:srgbClr val="2329DB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714100" y="863314"/>
            <a:ext cx="2295600" cy="707886"/>
          </a:xfrm>
          <a:prstGeom prst="rect">
            <a:avLst/>
          </a:prstGeom>
          <a:noFill/>
          <a:ln>
            <a:solidFill>
              <a:srgbClr val="2329D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2329DB"/>
                </a:solidFill>
              </a:rPr>
              <a:t>Ключевые виды деятельности</a:t>
            </a:r>
            <a:endParaRPr lang="ru-RU" sz="2000" b="1" dirty="0">
              <a:solidFill>
                <a:srgbClr val="2329DB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671080" y="855982"/>
            <a:ext cx="2295600" cy="707886"/>
          </a:xfrm>
          <a:prstGeom prst="rect">
            <a:avLst/>
          </a:prstGeom>
          <a:noFill/>
          <a:ln>
            <a:solidFill>
              <a:srgbClr val="2329D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2329DB"/>
                </a:solidFill>
              </a:rPr>
              <a:t>Ценностные предложения</a:t>
            </a:r>
            <a:endParaRPr lang="ru-RU" sz="2000" b="1" dirty="0">
              <a:solidFill>
                <a:srgbClr val="2329DB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365741" y="863314"/>
            <a:ext cx="2813404" cy="707886"/>
          </a:xfrm>
          <a:prstGeom prst="rect">
            <a:avLst/>
          </a:prstGeom>
          <a:noFill/>
          <a:ln>
            <a:solidFill>
              <a:srgbClr val="2329D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2329DB"/>
                </a:solidFill>
              </a:rPr>
              <a:t>Взаимоотношения с клиентом</a:t>
            </a:r>
            <a:endParaRPr lang="ru-RU" sz="2000" b="1" dirty="0">
              <a:solidFill>
                <a:srgbClr val="2329DB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5406870" y="855982"/>
            <a:ext cx="2496300" cy="707886"/>
          </a:xfrm>
          <a:prstGeom prst="rect">
            <a:avLst/>
          </a:prstGeom>
          <a:noFill/>
          <a:ln>
            <a:solidFill>
              <a:srgbClr val="2329D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2329DB"/>
                </a:solidFill>
              </a:rPr>
              <a:t>Потребительский сегмент</a:t>
            </a:r>
            <a:endParaRPr lang="ru-RU" sz="2000" b="1" dirty="0">
              <a:solidFill>
                <a:srgbClr val="2329DB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4849" y="5510509"/>
            <a:ext cx="2295600" cy="707886"/>
          </a:xfrm>
          <a:prstGeom prst="rect">
            <a:avLst/>
          </a:prstGeom>
          <a:noFill/>
          <a:ln>
            <a:solidFill>
              <a:srgbClr val="2329D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2329DB"/>
                </a:solidFill>
              </a:rPr>
              <a:t>Ключевые ресурсы</a:t>
            </a:r>
            <a:endParaRPr lang="ru-RU" sz="2000" b="1" dirty="0">
              <a:solidFill>
                <a:srgbClr val="2329DB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1754992" y="5516294"/>
            <a:ext cx="2295600" cy="400110"/>
          </a:xfrm>
          <a:prstGeom prst="rect">
            <a:avLst/>
          </a:prstGeom>
          <a:noFill/>
          <a:ln>
            <a:solidFill>
              <a:srgbClr val="2329D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2329DB"/>
                </a:solidFill>
              </a:rPr>
              <a:t>Каналы сбыта</a:t>
            </a:r>
            <a:endParaRPr lang="ru-RU" sz="2000" b="1" dirty="0">
              <a:solidFill>
                <a:srgbClr val="2329DB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41842" y="8490522"/>
            <a:ext cx="2295600" cy="707886"/>
          </a:xfrm>
          <a:prstGeom prst="rect">
            <a:avLst/>
          </a:prstGeom>
          <a:noFill/>
          <a:ln>
            <a:solidFill>
              <a:srgbClr val="2329D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2329DB"/>
                </a:solidFill>
              </a:rPr>
              <a:t>Структура издержек</a:t>
            </a:r>
            <a:endParaRPr lang="ru-RU" sz="2000" b="1" dirty="0">
              <a:solidFill>
                <a:srgbClr val="2329DB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021510" y="8523491"/>
            <a:ext cx="3750933" cy="707886"/>
          </a:xfrm>
          <a:prstGeom prst="rect">
            <a:avLst/>
          </a:prstGeom>
          <a:noFill/>
          <a:ln>
            <a:solidFill>
              <a:srgbClr val="2329D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2329DB"/>
                </a:solidFill>
              </a:rPr>
              <a:t>Потоки поступления доходов</a:t>
            </a:r>
            <a:endParaRPr lang="ru-RU" sz="2000" b="1" dirty="0">
              <a:solidFill>
                <a:srgbClr val="2329DB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8177" y="79952"/>
            <a:ext cx="6477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2329DB"/>
                </a:solidFill>
              </a:rPr>
              <a:t>Бизнес модель по </a:t>
            </a:r>
            <a:r>
              <a:rPr lang="ru-RU" sz="2800" dirty="0" err="1" smtClean="0">
                <a:solidFill>
                  <a:srgbClr val="2329DB"/>
                </a:solidFill>
              </a:rPr>
              <a:t>Остервальдеру</a:t>
            </a:r>
            <a:endParaRPr lang="ru-RU" sz="2800" dirty="0">
              <a:solidFill>
                <a:srgbClr val="2329D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9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/>
          <p:nvPr/>
        </p:nvSpPr>
        <p:spPr>
          <a:xfrm>
            <a:off x="853006" y="367536"/>
            <a:ext cx="5172835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Raleway"/>
              <a:buNone/>
            </a:pPr>
            <a:r>
              <a:rPr lang="ru-RU" sz="7200" b="1" dirty="0" smtClean="0">
                <a:solidFill>
                  <a:srgbClr val="2329DB"/>
                </a:solidFill>
                <a:latin typeface="Raleway"/>
                <a:ea typeface="Raleway"/>
                <a:cs typeface="Raleway"/>
                <a:sym typeface="Raleway"/>
              </a:rPr>
              <a:t>Экономика</a:t>
            </a:r>
            <a:endParaRPr sz="7200" dirty="0">
              <a:solidFill>
                <a:srgbClr val="2329D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853006" y="9017410"/>
            <a:ext cx="3985437" cy="995680"/>
            <a:chOff x="1139970" y="8481271"/>
            <a:chExt cx="3985437" cy="995680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139970" y="8481271"/>
              <a:ext cx="3985437" cy="995680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7" name="Google Shape;57;p8" descr="preencoded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408586" y="8662177"/>
              <a:ext cx="3448204" cy="637031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383513"/>
              </p:ext>
            </p:extLst>
          </p:nvPr>
        </p:nvGraphicFramePr>
        <p:xfrm>
          <a:off x="1279726" y="1613893"/>
          <a:ext cx="15825748" cy="70799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11483">
                  <a:extLst>
                    <a:ext uri="{9D8B030D-6E8A-4147-A177-3AD203B41FA5}">
                      <a16:colId xmlns:a16="http://schemas.microsoft.com/office/drawing/2014/main" val="3126784955"/>
                    </a:ext>
                  </a:extLst>
                </a:gridCol>
                <a:gridCol w="2325538">
                  <a:extLst>
                    <a:ext uri="{9D8B030D-6E8A-4147-A177-3AD203B41FA5}">
                      <a16:colId xmlns:a16="http://schemas.microsoft.com/office/drawing/2014/main" val="2163559857"/>
                    </a:ext>
                  </a:extLst>
                </a:gridCol>
                <a:gridCol w="8788727">
                  <a:extLst>
                    <a:ext uri="{9D8B030D-6E8A-4147-A177-3AD203B41FA5}">
                      <a16:colId xmlns:a16="http://schemas.microsoft.com/office/drawing/2014/main" val="461351036"/>
                    </a:ext>
                  </a:extLst>
                </a:gridCol>
              </a:tblGrid>
              <a:tr h="73197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solidFill>
                            <a:srgbClr val="2329DB"/>
                          </a:solidFill>
                          <a:effectLst/>
                        </a:rPr>
                        <a:t>Средний чек</a:t>
                      </a:r>
                      <a:endParaRPr lang="ru-RU" sz="2800" b="1" i="0" u="none" strike="noStrike" dirty="0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>
                          <a:solidFill>
                            <a:srgbClr val="2329DB"/>
                          </a:solidFill>
                          <a:effectLst/>
                        </a:rPr>
                        <a:t>                500   </a:t>
                      </a:r>
                      <a:endParaRPr lang="ru-RU" sz="2800" b="1" i="0" u="none" strike="noStrike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>
                          <a:solidFill>
                            <a:srgbClr val="2329DB"/>
                          </a:solidFill>
                          <a:effectLst/>
                        </a:rPr>
                        <a:t> средняя цена изделия </a:t>
                      </a:r>
                      <a:endParaRPr lang="ru-RU" sz="2800" b="1" i="0" u="none" strike="noStrike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72649948"/>
                  </a:ext>
                </a:extLst>
              </a:tr>
              <a:tr h="73197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solidFill>
                            <a:srgbClr val="2329DB"/>
                          </a:solidFill>
                          <a:effectLst/>
                        </a:rPr>
                        <a:t>Переменные расходы</a:t>
                      </a:r>
                      <a:endParaRPr lang="ru-RU" sz="2800" b="1" i="0" u="none" strike="noStrike" dirty="0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>
                          <a:solidFill>
                            <a:srgbClr val="2329DB"/>
                          </a:solidFill>
                          <a:effectLst/>
                        </a:rPr>
                        <a:t>                150   </a:t>
                      </a:r>
                      <a:endParaRPr lang="ru-RU" sz="2800" b="1" i="0" u="none" strike="noStrike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>
                          <a:solidFill>
                            <a:srgbClr val="2329DB"/>
                          </a:solidFill>
                          <a:effectLst/>
                        </a:rPr>
                        <a:t> </a:t>
                      </a:r>
                      <a:endParaRPr lang="ru-RU" sz="2800" b="1" i="0" u="none" strike="noStrike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9870887"/>
                  </a:ext>
                </a:extLst>
              </a:tr>
              <a:tr h="1636385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solidFill>
                            <a:srgbClr val="2329DB"/>
                          </a:solidFill>
                          <a:effectLst/>
                        </a:rPr>
                        <a:t>САС (</a:t>
                      </a:r>
                      <a:r>
                        <a:rPr lang="ru-RU" sz="2800" u="none" strike="noStrike" dirty="0" smtClean="0">
                          <a:solidFill>
                            <a:srgbClr val="2329DB"/>
                          </a:solidFill>
                          <a:effectLst/>
                        </a:rPr>
                        <a:t>стоимость </a:t>
                      </a:r>
                      <a:r>
                        <a:rPr lang="ru-RU" sz="2800" u="none" strike="noStrike" dirty="0">
                          <a:solidFill>
                            <a:srgbClr val="2329DB"/>
                          </a:solidFill>
                          <a:effectLst/>
                        </a:rPr>
                        <a:t>привлечения клиента: реклама, </a:t>
                      </a:r>
                      <a:r>
                        <a:rPr lang="ru-RU" sz="2800" u="none" strike="noStrike" dirty="0" err="1" smtClean="0">
                          <a:solidFill>
                            <a:srgbClr val="2329DB"/>
                          </a:solidFill>
                          <a:effectLst/>
                        </a:rPr>
                        <a:t>соц.сети</a:t>
                      </a:r>
                      <a:r>
                        <a:rPr lang="ru-RU" sz="2800" u="none" strike="noStrike" dirty="0">
                          <a:solidFill>
                            <a:srgbClr val="2329DB"/>
                          </a:solidFill>
                          <a:effectLst/>
                        </a:rPr>
                        <a:t>, </a:t>
                      </a:r>
                      <a:r>
                        <a:rPr lang="ru-RU" sz="2800" u="none" strike="noStrike" dirty="0" err="1" smtClean="0">
                          <a:solidFill>
                            <a:srgbClr val="2329DB"/>
                          </a:solidFill>
                          <a:effectLst/>
                        </a:rPr>
                        <a:t>флаеры</a:t>
                      </a:r>
                      <a:r>
                        <a:rPr lang="ru-RU" sz="2800" u="none" strike="noStrike" baseline="0" dirty="0" smtClean="0">
                          <a:solidFill>
                            <a:srgbClr val="2329DB"/>
                          </a:solidFill>
                          <a:effectLst/>
                        </a:rPr>
                        <a:t> и </a:t>
                      </a:r>
                      <a:r>
                        <a:rPr lang="ru-RU" sz="2800" u="none" strike="noStrike" dirty="0" smtClean="0">
                          <a:solidFill>
                            <a:srgbClr val="2329DB"/>
                          </a:solidFill>
                          <a:effectLst/>
                        </a:rPr>
                        <a:t> пр.)</a:t>
                      </a:r>
                      <a:endParaRPr lang="ru-RU" sz="2800" b="0" i="0" u="none" strike="noStrike" dirty="0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 dirty="0">
                          <a:solidFill>
                            <a:srgbClr val="2329DB"/>
                          </a:solidFill>
                          <a:effectLst/>
                        </a:rPr>
                        <a:t>                 50   </a:t>
                      </a:r>
                      <a:endParaRPr lang="ru-RU" sz="2800" b="0" i="0" u="none" strike="noStrike" dirty="0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 dirty="0">
                          <a:solidFill>
                            <a:srgbClr val="2329DB"/>
                          </a:solidFill>
                          <a:effectLst/>
                        </a:rPr>
                        <a:t> </a:t>
                      </a:r>
                      <a:endParaRPr lang="ru-RU" sz="2800" b="0" i="0" u="none" strike="noStrike" dirty="0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03234671"/>
                  </a:ext>
                </a:extLst>
              </a:tr>
              <a:tr h="415907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>
                          <a:solidFill>
                            <a:srgbClr val="2329DB"/>
                          </a:solidFill>
                          <a:effectLst/>
                        </a:rPr>
                        <a:t>Налоги</a:t>
                      </a:r>
                      <a:endParaRPr lang="ru-RU" sz="2800" b="0" i="0" u="none" strike="noStrike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>
                          <a:solidFill>
                            <a:srgbClr val="2329DB"/>
                          </a:solidFill>
                          <a:effectLst/>
                        </a:rPr>
                        <a:t>                 30   </a:t>
                      </a:r>
                      <a:endParaRPr lang="ru-RU" sz="2800" b="0" i="0" u="none" strike="noStrike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 dirty="0">
                          <a:solidFill>
                            <a:srgbClr val="2329DB"/>
                          </a:solidFill>
                          <a:effectLst/>
                        </a:rPr>
                        <a:t> </a:t>
                      </a:r>
                      <a:endParaRPr lang="ru-RU" sz="2800" b="0" i="0" u="none" strike="noStrike" dirty="0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32270026"/>
                  </a:ext>
                </a:extLst>
              </a:tr>
              <a:tr h="53546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>
                          <a:solidFill>
                            <a:srgbClr val="2329DB"/>
                          </a:solidFill>
                          <a:effectLst/>
                        </a:rPr>
                        <a:t>материал</a:t>
                      </a:r>
                      <a:endParaRPr lang="ru-RU" sz="2800" b="0" i="0" u="none" strike="noStrike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>
                          <a:solidFill>
                            <a:srgbClr val="2329DB"/>
                          </a:solidFill>
                          <a:effectLst/>
                        </a:rPr>
                        <a:t>                 70   </a:t>
                      </a:r>
                      <a:endParaRPr lang="ru-RU" sz="2800" b="0" i="0" u="none" strike="noStrike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 dirty="0">
                          <a:solidFill>
                            <a:srgbClr val="2329DB"/>
                          </a:solidFill>
                          <a:effectLst/>
                        </a:rPr>
                        <a:t> </a:t>
                      </a:r>
                      <a:endParaRPr lang="ru-RU" sz="2800" b="0" i="0" u="none" strike="noStrike" dirty="0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27414584"/>
                  </a:ext>
                </a:extLst>
              </a:tr>
              <a:tr h="73197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>
                          <a:solidFill>
                            <a:srgbClr val="2329DB"/>
                          </a:solidFill>
                          <a:effectLst/>
                        </a:rPr>
                        <a:t>Маржа (</a:t>
                      </a:r>
                      <a:r>
                        <a:rPr lang="en-US" sz="2800" u="none" strike="noStrike">
                          <a:solidFill>
                            <a:srgbClr val="2329DB"/>
                          </a:solidFill>
                          <a:effectLst/>
                        </a:rPr>
                        <a:t>Gross margin)</a:t>
                      </a:r>
                      <a:endParaRPr lang="en-US" sz="2800" b="1" i="0" u="none" strike="noStrike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>
                          <a:solidFill>
                            <a:srgbClr val="2329DB"/>
                          </a:solidFill>
                          <a:effectLst/>
                        </a:rPr>
                        <a:t>                350   </a:t>
                      </a:r>
                      <a:endParaRPr lang="ru-RU" sz="2800" b="1" i="0" u="none" strike="noStrike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 dirty="0">
                          <a:solidFill>
                            <a:srgbClr val="2329DB"/>
                          </a:solidFill>
                          <a:effectLst/>
                        </a:rPr>
                        <a:t> </a:t>
                      </a:r>
                      <a:endParaRPr lang="ru-RU" sz="2800" b="1" i="0" u="none" strike="noStrike" dirty="0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82752932"/>
                  </a:ext>
                </a:extLst>
              </a:tr>
              <a:tr h="73197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>
                          <a:solidFill>
                            <a:srgbClr val="2329DB"/>
                          </a:solidFill>
                          <a:effectLst/>
                        </a:rPr>
                        <a:t>Постоянные расходы</a:t>
                      </a:r>
                      <a:endParaRPr lang="ru-RU" sz="2800" b="1" i="0" u="none" strike="noStrike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>
                          <a:solidFill>
                            <a:srgbClr val="2329DB"/>
                          </a:solidFill>
                          <a:effectLst/>
                        </a:rPr>
                        <a:t>           45 000   </a:t>
                      </a:r>
                      <a:endParaRPr lang="ru-RU" sz="2800" b="1" i="0" u="none" strike="noStrike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 dirty="0">
                          <a:solidFill>
                            <a:srgbClr val="2329DB"/>
                          </a:solidFill>
                          <a:effectLst/>
                        </a:rPr>
                        <a:t> </a:t>
                      </a:r>
                      <a:endParaRPr lang="ru-RU" sz="2800" b="1" i="0" u="none" strike="noStrike" dirty="0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19101689"/>
                  </a:ext>
                </a:extLst>
              </a:tr>
              <a:tr h="73197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>
                          <a:solidFill>
                            <a:srgbClr val="2329DB"/>
                          </a:solidFill>
                          <a:effectLst/>
                        </a:rPr>
                        <a:t>ФОТ </a:t>
                      </a:r>
                      <a:endParaRPr lang="ru-RU" sz="2800" b="0" i="0" u="none" strike="noStrike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>
                          <a:solidFill>
                            <a:srgbClr val="2329DB"/>
                          </a:solidFill>
                          <a:effectLst/>
                        </a:rPr>
                        <a:t>           45 000   </a:t>
                      </a:r>
                      <a:endParaRPr lang="ru-RU" sz="2800" b="0" i="0" u="none" strike="noStrike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 dirty="0">
                          <a:solidFill>
                            <a:srgbClr val="2329DB"/>
                          </a:solidFill>
                          <a:effectLst/>
                        </a:rPr>
                        <a:t> по 15 тысяч каждый сотрудник </a:t>
                      </a:r>
                      <a:endParaRPr lang="ru-RU" sz="2800" b="0" i="0" u="none" strike="noStrike" dirty="0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53778463"/>
                  </a:ext>
                </a:extLst>
              </a:tr>
              <a:tr h="731972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>
                          <a:solidFill>
                            <a:srgbClr val="2329DB"/>
                          </a:solidFill>
                          <a:effectLst/>
                        </a:rPr>
                        <a:t>Точка безубыточности</a:t>
                      </a:r>
                      <a:endParaRPr lang="ru-RU" sz="2800" b="1" i="0" u="none" strike="noStrike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>
                          <a:solidFill>
                            <a:srgbClr val="2329DB"/>
                          </a:solidFill>
                          <a:effectLst/>
                        </a:rPr>
                        <a:t>                129   </a:t>
                      </a:r>
                      <a:endParaRPr lang="ru-RU" sz="2800" b="1" i="0" u="none" strike="noStrike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 dirty="0">
                          <a:solidFill>
                            <a:srgbClr val="2329DB"/>
                          </a:solidFill>
                          <a:effectLst/>
                        </a:rPr>
                        <a:t> столько надо продать, чтобы выйти в ноль </a:t>
                      </a:r>
                      <a:endParaRPr lang="ru-RU" sz="2800" b="1" i="0" u="none" strike="noStrike" dirty="0">
                        <a:solidFill>
                          <a:srgbClr val="2329DB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4285768"/>
                  </a:ext>
                </a:extLst>
              </a:tr>
            </a:tbl>
          </a:graphicData>
        </a:graphic>
      </p:graphicFrame>
      <p:cxnSp>
        <p:nvCxnSpPr>
          <p:cNvPr id="31" name="Прямая соединительная линия 30"/>
          <p:cNvCxnSpPr/>
          <p:nvPr/>
        </p:nvCxnSpPr>
        <p:spPr>
          <a:xfrm>
            <a:off x="6360160" y="772160"/>
            <a:ext cx="12110720" cy="20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7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C51AD32-9392-474A-A51B-92DBCFB85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391" y="125094"/>
            <a:ext cx="15773400" cy="923330"/>
          </a:xfrm>
        </p:spPr>
        <p:txBody>
          <a:bodyPr/>
          <a:lstStyle/>
          <a:p>
            <a:r>
              <a:rPr lang="ru-RU" sz="5400" b="1" dirty="0" smtClean="0">
                <a:solidFill>
                  <a:srgbClr val="2329DB"/>
                </a:solidFill>
                <a:latin typeface="Raleway" panose="020B0604020202020204" charset="-52"/>
              </a:rPr>
              <a:t>Дорожная карта проекта</a:t>
            </a:r>
            <a:endParaRPr lang="ru-RU" sz="5400" b="1" dirty="0">
              <a:solidFill>
                <a:srgbClr val="2329DB"/>
              </a:solidFill>
              <a:latin typeface="Raleway" panose="020B0604020202020204" charset="-52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3795729" y="4725209"/>
            <a:ext cx="2483615" cy="3271558"/>
            <a:chOff x="726136" y="2075315"/>
            <a:chExt cx="2483615" cy="3271558"/>
          </a:xfrm>
        </p:grpSpPr>
        <p:sp>
          <p:nvSpPr>
            <p:cNvPr id="95" name="Title 3">
              <a:extLst>
                <a:ext uri="{FF2B5EF4-FFF2-40B4-BE49-F238E27FC236}">
                  <a16:creationId xmlns:a16="http://schemas.microsoft.com/office/drawing/2014/main" id="{DC6D4B9B-6D5B-CA4E-B17C-D9D5761DA599}"/>
                </a:ext>
              </a:extLst>
            </p:cNvPr>
            <p:cNvSpPr txBox="1">
              <a:spLocks/>
            </p:cNvSpPr>
            <p:nvPr/>
          </p:nvSpPr>
          <p:spPr>
            <a:xfrm>
              <a:off x="772215" y="4515876"/>
              <a:ext cx="2391456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i="0" kern="1200">
                  <a:solidFill>
                    <a:schemeClr val="accent2"/>
                  </a:solidFill>
                  <a:latin typeface="VTB Group Cond" panose="020B0506050504020204" pitchFamily="34" charset="0"/>
                  <a:ea typeface="VTB Group Cond" panose="020B0506050504020204" pitchFamily="34" charset="0"/>
                  <a:cs typeface="+mj-cs"/>
                </a:defRPr>
              </a:lvl1pPr>
            </a:lstStyle>
            <a:p>
              <a:pPr algn="ctr"/>
              <a:r>
                <a:rPr lang="ru-RU" sz="3000" b="0" dirty="0" smtClean="0">
                  <a:solidFill>
                    <a:srgbClr val="2329DB"/>
                  </a:solidFill>
                  <a:latin typeface="Raleway Medium" panose="020B0604020202020204" charset="-52"/>
                  <a:ea typeface="VTB Group Cond Book" panose="020B0506050504020204" pitchFamily="34" charset="77"/>
                </a:rPr>
                <a:t>Зарождение </a:t>
              </a:r>
              <a:r>
                <a:rPr lang="ru-RU" sz="3000" b="0" dirty="0">
                  <a:solidFill>
                    <a:srgbClr val="2329DB"/>
                  </a:solidFill>
                  <a:latin typeface="Raleway Medium" panose="020B0604020202020204" charset="-52"/>
                  <a:ea typeface="VTB Group Cond Book" panose="020B0506050504020204" pitchFamily="34" charset="77"/>
                </a:rPr>
                <a:t>идеи</a:t>
              </a:r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726136" y="2075315"/>
              <a:ext cx="2483615" cy="2396746"/>
              <a:chOff x="984119" y="2098433"/>
              <a:chExt cx="2483615" cy="2396746"/>
            </a:xfrm>
            <a:solidFill>
              <a:srgbClr val="9DC3E6"/>
            </a:solidFill>
          </p:grpSpPr>
          <p:sp>
            <p:nvSpPr>
              <p:cNvPr id="25" name="Овал 24"/>
              <p:cNvSpPr/>
              <p:nvPr/>
            </p:nvSpPr>
            <p:spPr>
              <a:xfrm>
                <a:off x="984119" y="2098433"/>
                <a:ext cx="2483615" cy="2396746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" name="Рисунок 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90446" y="2479927"/>
                <a:ext cx="1632145" cy="1632145"/>
              </a:xfrm>
              <a:prstGeom prst="rect">
                <a:avLst/>
              </a:prstGeom>
              <a:grpFill/>
            </p:spPr>
          </p:pic>
        </p:grpSp>
      </p:grpSp>
      <p:grpSp>
        <p:nvGrpSpPr>
          <p:cNvPr id="21" name="Группа 20"/>
          <p:cNvGrpSpPr/>
          <p:nvPr/>
        </p:nvGrpSpPr>
        <p:grpSpPr>
          <a:xfrm>
            <a:off x="264777" y="1715825"/>
            <a:ext cx="3658128" cy="3296459"/>
            <a:chOff x="2838796" y="5279547"/>
            <a:chExt cx="3658128" cy="3296459"/>
          </a:xfrm>
        </p:grpSpPr>
        <p:sp>
          <p:nvSpPr>
            <p:cNvPr id="31" name="Title 3">
              <a:extLst>
                <a:ext uri="{FF2B5EF4-FFF2-40B4-BE49-F238E27FC236}">
                  <a16:creationId xmlns:a16="http://schemas.microsoft.com/office/drawing/2014/main" id="{EC9D6D2A-EACC-214D-93A6-BE5F93FE0156}"/>
                </a:ext>
              </a:extLst>
            </p:cNvPr>
            <p:cNvSpPr txBox="1">
              <a:spLocks/>
            </p:cNvSpPr>
            <p:nvPr/>
          </p:nvSpPr>
          <p:spPr>
            <a:xfrm>
              <a:off x="2838796" y="7745009"/>
              <a:ext cx="3658128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i="0" kern="1200">
                  <a:solidFill>
                    <a:schemeClr val="accent2"/>
                  </a:solidFill>
                  <a:latin typeface="VTB Group Cond" panose="020B0506050504020204" pitchFamily="34" charset="0"/>
                  <a:ea typeface="VTB Group Cond" panose="020B0506050504020204" pitchFamily="34" charset="0"/>
                  <a:cs typeface="+mj-cs"/>
                </a:defRPr>
              </a:lvl1pPr>
            </a:lstStyle>
            <a:p>
              <a:pPr algn="ctr"/>
              <a:r>
                <a:rPr lang="ru-RU" sz="3000" b="0" dirty="0" smtClean="0">
                  <a:solidFill>
                    <a:srgbClr val="2329DB"/>
                  </a:solidFill>
                  <a:latin typeface="Raleway Medium" panose="020B0604020202020204" charset="-52"/>
                  <a:ea typeface="VTB Group Cond Book" panose="020B0506050504020204" pitchFamily="34" charset="77"/>
                </a:rPr>
                <a:t>Начало участия </a:t>
              </a:r>
              <a:r>
                <a:rPr lang="ru-RU" sz="3000" b="0" dirty="0">
                  <a:solidFill>
                    <a:srgbClr val="2329DB"/>
                  </a:solidFill>
                  <a:latin typeface="Raleway Medium" panose="020B0604020202020204" charset="-52"/>
                  <a:ea typeface="VTB Group Cond Book" panose="020B0506050504020204" pitchFamily="34" charset="77"/>
                </a:rPr>
                <a:t>в </a:t>
              </a:r>
              <a:r>
                <a:rPr lang="ru-RU" sz="3000" b="0" dirty="0" smtClean="0">
                  <a:solidFill>
                    <a:srgbClr val="2329DB"/>
                  </a:solidFill>
                  <a:latin typeface="Raleway Medium" panose="020B0604020202020204" charset="-52"/>
                  <a:ea typeface="VTB Group Cond Book" panose="020B0506050504020204" pitchFamily="34" charset="77"/>
                </a:rPr>
                <a:t>акселераторе</a:t>
              </a:r>
              <a:endParaRPr lang="ru-RU" sz="3000" b="0" dirty="0">
                <a:solidFill>
                  <a:srgbClr val="2329DB"/>
                </a:solidFill>
                <a:latin typeface="Raleway Medium" panose="020B0604020202020204" charset="-52"/>
                <a:ea typeface="VTB Group Cond Book" panose="020B0506050504020204" pitchFamily="34" charset="77"/>
              </a:endParaRPr>
            </a:p>
          </p:txBody>
        </p:sp>
        <p:grpSp>
          <p:nvGrpSpPr>
            <p:cNvPr id="12" name="Группа 11"/>
            <p:cNvGrpSpPr/>
            <p:nvPr/>
          </p:nvGrpSpPr>
          <p:grpSpPr>
            <a:xfrm>
              <a:off x="3345785" y="5279547"/>
              <a:ext cx="2483615" cy="2396746"/>
              <a:chOff x="4288466" y="4454952"/>
              <a:chExt cx="2483615" cy="2396746"/>
            </a:xfrm>
          </p:grpSpPr>
          <p:sp>
            <p:nvSpPr>
              <p:cNvPr id="50" name="Picture Placeholder 41">
                <a:extLst>
                  <a:ext uri="{FF2B5EF4-FFF2-40B4-BE49-F238E27FC236}">
                    <a16:creationId xmlns:a16="http://schemas.microsoft.com/office/drawing/2014/main" id="{C74003C8-48A6-E040-99F7-1D6F16D96FC9}"/>
                  </a:ext>
                </a:extLst>
              </p:cNvPr>
              <p:cNvSpPr/>
              <p:nvPr/>
            </p:nvSpPr>
            <p:spPr>
              <a:xfrm>
                <a:off x="5049633" y="4766492"/>
                <a:ext cx="1258962" cy="1155143"/>
              </a:xfrm>
              <a:custGeom>
                <a:avLst/>
                <a:gdLst>
                  <a:gd name="connsiteX0" fmla="*/ 645020 w 976083"/>
                  <a:gd name="connsiteY0" fmla="*/ 80590 h 895591"/>
                  <a:gd name="connsiteX1" fmla="*/ 590681 w 976083"/>
                  <a:gd name="connsiteY1" fmla="*/ 80590 h 895591"/>
                  <a:gd name="connsiteX2" fmla="*/ 462885 w 976083"/>
                  <a:gd name="connsiteY2" fmla="*/ 3106 h 895591"/>
                  <a:gd name="connsiteX3" fmla="*/ 385402 w 976083"/>
                  <a:gd name="connsiteY3" fmla="*/ 80590 h 895591"/>
                  <a:gd name="connsiteX4" fmla="*/ 331063 w 976083"/>
                  <a:gd name="connsiteY4" fmla="*/ 80590 h 895591"/>
                  <a:gd name="connsiteX5" fmla="*/ 305907 w 976083"/>
                  <a:gd name="connsiteY5" fmla="*/ 105747 h 895591"/>
                  <a:gd name="connsiteX6" fmla="*/ 305907 w 976083"/>
                  <a:gd name="connsiteY6" fmla="*/ 302979 h 895591"/>
                  <a:gd name="connsiteX7" fmla="*/ 331063 w 976083"/>
                  <a:gd name="connsiteY7" fmla="*/ 328136 h 895591"/>
                  <a:gd name="connsiteX8" fmla="*/ 646026 w 976083"/>
                  <a:gd name="connsiteY8" fmla="*/ 328136 h 895591"/>
                  <a:gd name="connsiteX9" fmla="*/ 671183 w 976083"/>
                  <a:gd name="connsiteY9" fmla="*/ 302979 h 895591"/>
                  <a:gd name="connsiteX10" fmla="*/ 671183 w 976083"/>
                  <a:gd name="connsiteY10" fmla="*/ 105747 h 895591"/>
                  <a:gd name="connsiteX11" fmla="*/ 645020 w 976083"/>
                  <a:gd name="connsiteY11" fmla="*/ 80590 h 895591"/>
                  <a:gd name="connsiteX12" fmla="*/ 645020 w 976083"/>
                  <a:gd name="connsiteY12" fmla="*/ 80590 h 895591"/>
                  <a:gd name="connsiteX13" fmla="*/ 619863 w 976083"/>
                  <a:gd name="connsiteY13" fmla="*/ 277822 h 895591"/>
                  <a:gd name="connsiteX14" fmla="*/ 356220 w 976083"/>
                  <a:gd name="connsiteY14" fmla="*/ 277822 h 895591"/>
                  <a:gd name="connsiteX15" fmla="*/ 356220 w 976083"/>
                  <a:gd name="connsiteY15" fmla="*/ 130904 h 895591"/>
                  <a:gd name="connsiteX16" fmla="*/ 407540 w 976083"/>
                  <a:gd name="connsiteY16" fmla="*/ 130904 h 895591"/>
                  <a:gd name="connsiteX17" fmla="*/ 432697 w 976083"/>
                  <a:gd name="connsiteY17" fmla="*/ 105747 h 895591"/>
                  <a:gd name="connsiteX18" fmla="*/ 486029 w 976083"/>
                  <a:gd name="connsiteY18" fmla="*/ 47383 h 895591"/>
                  <a:gd name="connsiteX19" fmla="*/ 544393 w 976083"/>
                  <a:gd name="connsiteY19" fmla="*/ 100716 h 895591"/>
                  <a:gd name="connsiteX20" fmla="*/ 544393 w 976083"/>
                  <a:gd name="connsiteY20" fmla="*/ 105747 h 895591"/>
                  <a:gd name="connsiteX21" fmla="*/ 569550 w 976083"/>
                  <a:gd name="connsiteY21" fmla="*/ 130904 h 895591"/>
                  <a:gd name="connsiteX22" fmla="*/ 620870 w 976083"/>
                  <a:gd name="connsiteY22" fmla="*/ 130904 h 895591"/>
                  <a:gd name="connsiteX23" fmla="*/ 619863 w 976083"/>
                  <a:gd name="connsiteY23" fmla="*/ 277822 h 895591"/>
                  <a:gd name="connsiteX24" fmla="*/ 976083 w 976083"/>
                  <a:gd name="connsiteY24" fmla="*/ 315054 h 895591"/>
                  <a:gd name="connsiteX25" fmla="*/ 976083 w 976083"/>
                  <a:gd name="connsiteY25" fmla="*/ 800082 h 895591"/>
                  <a:gd name="connsiteX26" fmla="*/ 880488 w 976083"/>
                  <a:gd name="connsiteY26" fmla="*/ 895679 h 895591"/>
                  <a:gd name="connsiteX27" fmla="*/ 880488 w 976083"/>
                  <a:gd name="connsiteY27" fmla="*/ 895679 h 895591"/>
                  <a:gd name="connsiteX28" fmla="*/ 95596 w 976083"/>
                  <a:gd name="connsiteY28" fmla="*/ 895679 h 895591"/>
                  <a:gd name="connsiteX29" fmla="*/ 0 w 976083"/>
                  <a:gd name="connsiteY29" fmla="*/ 800082 h 895591"/>
                  <a:gd name="connsiteX30" fmla="*/ 0 w 976083"/>
                  <a:gd name="connsiteY30" fmla="*/ 800082 h 895591"/>
                  <a:gd name="connsiteX31" fmla="*/ 0 w 976083"/>
                  <a:gd name="connsiteY31" fmla="*/ 315054 h 895591"/>
                  <a:gd name="connsiteX32" fmla="*/ 95596 w 976083"/>
                  <a:gd name="connsiteY32" fmla="*/ 219457 h 895591"/>
                  <a:gd name="connsiteX33" fmla="*/ 95596 w 976083"/>
                  <a:gd name="connsiteY33" fmla="*/ 219457 h 895591"/>
                  <a:gd name="connsiteX34" fmla="*/ 238486 w 976083"/>
                  <a:gd name="connsiteY34" fmla="*/ 219457 h 895591"/>
                  <a:gd name="connsiteX35" fmla="*/ 263643 w 976083"/>
                  <a:gd name="connsiteY35" fmla="*/ 244614 h 895591"/>
                  <a:gd name="connsiteX36" fmla="*/ 238486 w 976083"/>
                  <a:gd name="connsiteY36" fmla="*/ 269771 h 895591"/>
                  <a:gd name="connsiteX37" fmla="*/ 95596 w 976083"/>
                  <a:gd name="connsiteY37" fmla="*/ 269771 h 895591"/>
                  <a:gd name="connsiteX38" fmla="*/ 50314 w 976083"/>
                  <a:gd name="connsiteY38" fmla="*/ 314048 h 895591"/>
                  <a:gd name="connsiteX39" fmla="*/ 50314 w 976083"/>
                  <a:gd name="connsiteY39" fmla="*/ 314048 h 895591"/>
                  <a:gd name="connsiteX40" fmla="*/ 50314 w 976083"/>
                  <a:gd name="connsiteY40" fmla="*/ 799076 h 895591"/>
                  <a:gd name="connsiteX41" fmla="*/ 95596 w 976083"/>
                  <a:gd name="connsiteY41" fmla="*/ 844359 h 895591"/>
                  <a:gd name="connsiteX42" fmla="*/ 95596 w 976083"/>
                  <a:gd name="connsiteY42" fmla="*/ 844359 h 895591"/>
                  <a:gd name="connsiteX43" fmla="*/ 880488 w 976083"/>
                  <a:gd name="connsiteY43" fmla="*/ 844359 h 895591"/>
                  <a:gd name="connsiteX44" fmla="*/ 925770 w 976083"/>
                  <a:gd name="connsiteY44" fmla="*/ 799076 h 895591"/>
                  <a:gd name="connsiteX45" fmla="*/ 925770 w 976083"/>
                  <a:gd name="connsiteY45" fmla="*/ 799076 h 895591"/>
                  <a:gd name="connsiteX46" fmla="*/ 925770 w 976083"/>
                  <a:gd name="connsiteY46" fmla="*/ 315054 h 895591"/>
                  <a:gd name="connsiteX47" fmla="*/ 880488 w 976083"/>
                  <a:gd name="connsiteY47" fmla="*/ 269771 h 895591"/>
                  <a:gd name="connsiteX48" fmla="*/ 880488 w 976083"/>
                  <a:gd name="connsiteY48" fmla="*/ 269771 h 895591"/>
                  <a:gd name="connsiteX49" fmla="*/ 737597 w 976083"/>
                  <a:gd name="connsiteY49" fmla="*/ 269771 h 895591"/>
                  <a:gd name="connsiteX50" fmla="*/ 712440 w 976083"/>
                  <a:gd name="connsiteY50" fmla="*/ 244614 h 895591"/>
                  <a:gd name="connsiteX51" fmla="*/ 737597 w 976083"/>
                  <a:gd name="connsiteY51" fmla="*/ 219457 h 895591"/>
                  <a:gd name="connsiteX52" fmla="*/ 880488 w 976083"/>
                  <a:gd name="connsiteY52" fmla="*/ 219457 h 895591"/>
                  <a:gd name="connsiteX53" fmla="*/ 976083 w 976083"/>
                  <a:gd name="connsiteY53" fmla="*/ 315054 h 895591"/>
                  <a:gd name="connsiteX54" fmla="*/ 976083 w 976083"/>
                  <a:gd name="connsiteY54" fmla="*/ 315054 h 895591"/>
                  <a:gd name="connsiteX55" fmla="*/ 321001 w 976083"/>
                  <a:gd name="connsiteY55" fmla="*/ 584738 h 895591"/>
                  <a:gd name="connsiteX56" fmla="*/ 415590 w 976083"/>
                  <a:gd name="connsiteY56" fmla="*/ 488135 h 895591"/>
                  <a:gd name="connsiteX57" fmla="*/ 318988 w 976083"/>
                  <a:gd name="connsiteY57" fmla="*/ 393544 h 895591"/>
                  <a:gd name="connsiteX58" fmla="*/ 224399 w 976083"/>
                  <a:gd name="connsiteY58" fmla="*/ 489141 h 895591"/>
                  <a:gd name="connsiteX59" fmla="*/ 321001 w 976083"/>
                  <a:gd name="connsiteY59" fmla="*/ 584738 h 895591"/>
                  <a:gd name="connsiteX60" fmla="*/ 321001 w 976083"/>
                  <a:gd name="connsiteY60" fmla="*/ 443858 h 895591"/>
                  <a:gd name="connsiteX61" fmla="*/ 365277 w 976083"/>
                  <a:gd name="connsiteY61" fmla="*/ 490147 h 895591"/>
                  <a:gd name="connsiteX62" fmla="*/ 318988 w 976083"/>
                  <a:gd name="connsiteY62" fmla="*/ 534424 h 895591"/>
                  <a:gd name="connsiteX63" fmla="*/ 274712 w 976083"/>
                  <a:gd name="connsiteY63" fmla="*/ 489141 h 895591"/>
                  <a:gd name="connsiteX64" fmla="*/ 321001 w 976083"/>
                  <a:gd name="connsiteY64" fmla="*/ 443858 h 895591"/>
                  <a:gd name="connsiteX65" fmla="*/ 321001 w 976083"/>
                  <a:gd name="connsiteY65" fmla="*/ 443858 h 895591"/>
                  <a:gd name="connsiteX66" fmla="*/ 437728 w 976083"/>
                  <a:gd name="connsiteY66" fmla="*/ 742724 h 895591"/>
                  <a:gd name="connsiteX67" fmla="*/ 437728 w 976083"/>
                  <a:gd name="connsiteY67" fmla="*/ 693416 h 895591"/>
                  <a:gd name="connsiteX68" fmla="*/ 399490 w 976083"/>
                  <a:gd name="connsiteY68" fmla="*/ 657190 h 895591"/>
                  <a:gd name="connsiteX69" fmla="*/ 387415 w 976083"/>
                  <a:gd name="connsiteY69" fmla="*/ 657190 h 895591"/>
                  <a:gd name="connsiteX70" fmla="*/ 345151 w 976083"/>
                  <a:gd name="connsiteY70" fmla="*/ 699454 h 895591"/>
                  <a:gd name="connsiteX71" fmla="*/ 296850 w 976083"/>
                  <a:gd name="connsiteY71" fmla="*/ 699454 h 895591"/>
                  <a:gd name="connsiteX72" fmla="*/ 253580 w 976083"/>
                  <a:gd name="connsiteY72" fmla="*/ 657190 h 895591"/>
                  <a:gd name="connsiteX73" fmla="*/ 241505 w 976083"/>
                  <a:gd name="connsiteY73" fmla="*/ 657190 h 895591"/>
                  <a:gd name="connsiteX74" fmla="*/ 203267 w 976083"/>
                  <a:gd name="connsiteY74" fmla="*/ 693416 h 895591"/>
                  <a:gd name="connsiteX75" fmla="*/ 203267 w 976083"/>
                  <a:gd name="connsiteY75" fmla="*/ 742724 h 895591"/>
                  <a:gd name="connsiteX76" fmla="*/ 178110 w 976083"/>
                  <a:gd name="connsiteY76" fmla="*/ 767881 h 895591"/>
                  <a:gd name="connsiteX77" fmla="*/ 152953 w 976083"/>
                  <a:gd name="connsiteY77" fmla="*/ 742724 h 895591"/>
                  <a:gd name="connsiteX78" fmla="*/ 152953 w 976083"/>
                  <a:gd name="connsiteY78" fmla="*/ 693416 h 895591"/>
                  <a:gd name="connsiteX79" fmla="*/ 241505 w 976083"/>
                  <a:gd name="connsiteY79" fmla="*/ 606876 h 895591"/>
                  <a:gd name="connsiteX80" fmla="*/ 264649 w 976083"/>
                  <a:gd name="connsiteY80" fmla="*/ 606876 h 895591"/>
                  <a:gd name="connsiteX81" fmla="*/ 282762 w 976083"/>
                  <a:gd name="connsiteY81" fmla="*/ 613920 h 895591"/>
                  <a:gd name="connsiteX82" fmla="*/ 322007 w 976083"/>
                  <a:gd name="connsiteY82" fmla="*/ 652159 h 895591"/>
                  <a:gd name="connsiteX83" fmla="*/ 361251 w 976083"/>
                  <a:gd name="connsiteY83" fmla="*/ 613920 h 895591"/>
                  <a:gd name="connsiteX84" fmla="*/ 378358 w 976083"/>
                  <a:gd name="connsiteY84" fmla="*/ 606876 h 895591"/>
                  <a:gd name="connsiteX85" fmla="*/ 401502 w 976083"/>
                  <a:gd name="connsiteY85" fmla="*/ 606876 h 895591"/>
                  <a:gd name="connsiteX86" fmla="*/ 489048 w 976083"/>
                  <a:gd name="connsiteY86" fmla="*/ 693416 h 895591"/>
                  <a:gd name="connsiteX87" fmla="*/ 489048 w 976083"/>
                  <a:gd name="connsiteY87" fmla="*/ 742724 h 895591"/>
                  <a:gd name="connsiteX88" fmla="*/ 463891 w 976083"/>
                  <a:gd name="connsiteY88" fmla="*/ 767881 h 895591"/>
                  <a:gd name="connsiteX89" fmla="*/ 437728 w 976083"/>
                  <a:gd name="connsiteY89" fmla="*/ 742724 h 895591"/>
                  <a:gd name="connsiteX90" fmla="*/ 854325 w 976083"/>
                  <a:gd name="connsiteY90" fmla="*/ 446877 h 895591"/>
                  <a:gd name="connsiteX91" fmla="*/ 829168 w 976083"/>
                  <a:gd name="connsiteY91" fmla="*/ 472034 h 895591"/>
                  <a:gd name="connsiteX92" fmla="*/ 507161 w 976083"/>
                  <a:gd name="connsiteY92" fmla="*/ 472034 h 895591"/>
                  <a:gd name="connsiteX93" fmla="*/ 482004 w 976083"/>
                  <a:gd name="connsiteY93" fmla="*/ 446877 h 895591"/>
                  <a:gd name="connsiteX94" fmla="*/ 507161 w 976083"/>
                  <a:gd name="connsiteY94" fmla="*/ 421720 h 895591"/>
                  <a:gd name="connsiteX95" fmla="*/ 829168 w 976083"/>
                  <a:gd name="connsiteY95" fmla="*/ 421720 h 895591"/>
                  <a:gd name="connsiteX96" fmla="*/ 854325 w 976083"/>
                  <a:gd name="connsiteY96" fmla="*/ 446877 h 895591"/>
                  <a:gd name="connsiteX97" fmla="*/ 854325 w 976083"/>
                  <a:gd name="connsiteY97" fmla="*/ 557568 h 895591"/>
                  <a:gd name="connsiteX98" fmla="*/ 829168 w 976083"/>
                  <a:gd name="connsiteY98" fmla="*/ 582725 h 895591"/>
                  <a:gd name="connsiteX99" fmla="*/ 574581 w 976083"/>
                  <a:gd name="connsiteY99" fmla="*/ 582725 h 895591"/>
                  <a:gd name="connsiteX100" fmla="*/ 549424 w 976083"/>
                  <a:gd name="connsiteY100" fmla="*/ 557568 h 895591"/>
                  <a:gd name="connsiteX101" fmla="*/ 574581 w 976083"/>
                  <a:gd name="connsiteY101" fmla="*/ 532411 h 895591"/>
                  <a:gd name="connsiteX102" fmla="*/ 829168 w 976083"/>
                  <a:gd name="connsiteY102" fmla="*/ 532411 h 895591"/>
                  <a:gd name="connsiteX103" fmla="*/ 854325 w 976083"/>
                  <a:gd name="connsiteY103" fmla="*/ 557568 h 895591"/>
                  <a:gd name="connsiteX104" fmla="*/ 854325 w 976083"/>
                  <a:gd name="connsiteY104" fmla="*/ 557568 h 895591"/>
                  <a:gd name="connsiteX105" fmla="*/ 854325 w 976083"/>
                  <a:gd name="connsiteY105" fmla="*/ 557568 h 895591"/>
                  <a:gd name="connsiteX106" fmla="*/ 854325 w 976083"/>
                  <a:gd name="connsiteY106" fmla="*/ 668259 h 895591"/>
                  <a:gd name="connsiteX107" fmla="*/ 829168 w 976083"/>
                  <a:gd name="connsiteY107" fmla="*/ 693416 h 895591"/>
                  <a:gd name="connsiteX108" fmla="*/ 574581 w 976083"/>
                  <a:gd name="connsiteY108" fmla="*/ 693416 h 895591"/>
                  <a:gd name="connsiteX109" fmla="*/ 549424 w 976083"/>
                  <a:gd name="connsiteY109" fmla="*/ 668259 h 895591"/>
                  <a:gd name="connsiteX110" fmla="*/ 574581 w 976083"/>
                  <a:gd name="connsiteY110" fmla="*/ 643102 h 895591"/>
                  <a:gd name="connsiteX111" fmla="*/ 829168 w 976083"/>
                  <a:gd name="connsiteY111" fmla="*/ 643102 h 895591"/>
                  <a:gd name="connsiteX112" fmla="*/ 854325 w 976083"/>
                  <a:gd name="connsiteY112" fmla="*/ 668259 h 895591"/>
                  <a:gd name="connsiteX113" fmla="*/ 854325 w 976083"/>
                  <a:gd name="connsiteY113" fmla="*/ 668259 h 895591"/>
                  <a:gd name="connsiteX114" fmla="*/ 854325 w 976083"/>
                  <a:gd name="connsiteY114" fmla="*/ 668259 h 895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</a:cxnLst>
                <a:rect l="l" t="t" r="r" b="b"/>
                <a:pathLst>
                  <a:path w="976083" h="895591">
                    <a:moveTo>
                      <a:pt x="645020" y="80590"/>
                    </a:moveTo>
                    <a:lnTo>
                      <a:pt x="590681" y="80590"/>
                    </a:lnTo>
                    <a:cubicBezTo>
                      <a:pt x="576594" y="24238"/>
                      <a:pt x="519236" y="-10981"/>
                      <a:pt x="462885" y="3106"/>
                    </a:cubicBezTo>
                    <a:cubicBezTo>
                      <a:pt x="424647" y="12163"/>
                      <a:pt x="394458" y="42351"/>
                      <a:pt x="385402" y="80590"/>
                    </a:cubicBezTo>
                    <a:lnTo>
                      <a:pt x="331063" y="80590"/>
                    </a:lnTo>
                    <a:cubicBezTo>
                      <a:pt x="316976" y="80590"/>
                      <a:pt x="305907" y="91659"/>
                      <a:pt x="305907" y="105747"/>
                    </a:cubicBezTo>
                    <a:lnTo>
                      <a:pt x="305907" y="302979"/>
                    </a:lnTo>
                    <a:cubicBezTo>
                      <a:pt x="305907" y="317067"/>
                      <a:pt x="316976" y="328136"/>
                      <a:pt x="331063" y="328136"/>
                    </a:cubicBezTo>
                    <a:lnTo>
                      <a:pt x="646026" y="328136"/>
                    </a:lnTo>
                    <a:cubicBezTo>
                      <a:pt x="660114" y="328136"/>
                      <a:pt x="671183" y="317067"/>
                      <a:pt x="671183" y="302979"/>
                    </a:cubicBezTo>
                    <a:lnTo>
                      <a:pt x="671183" y="105747"/>
                    </a:lnTo>
                    <a:cubicBezTo>
                      <a:pt x="670177" y="91659"/>
                      <a:pt x="659108" y="80590"/>
                      <a:pt x="645020" y="80590"/>
                    </a:cubicBezTo>
                    <a:cubicBezTo>
                      <a:pt x="645020" y="80590"/>
                      <a:pt x="645020" y="80590"/>
                      <a:pt x="645020" y="80590"/>
                    </a:cubicBezTo>
                    <a:close/>
                    <a:moveTo>
                      <a:pt x="619863" y="277822"/>
                    </a:moveTo>
                    <a:lnTo>
                      <a:pt x="356220" y="277822"/>
                    </a:lnTo>
                    <a:lnTo>
                      <a:pt x="356220" y="130904"/>
                    </a:lnTo>
                    <a:lnTo>
                      <a:pt x="407540" y="130904"/>
                    </a:lnTo>
                    <a:cubicBezTo>
                      <a:pt x="421628" y="130904"/>
                      <a:pt x="432697" y="119835"/>
                      <a:pt x="432697" y="105747"/>
                    </a:cubicBezTo>
                    <a:cubicBezTo>
                      <a:pt x="431690" y="74553"/>
                      <a:pt x="454835" y="49395"/>
                      <a:pt x="486029" y="47383"/>
                    </a:cubicBezTo>
                    <a:cubicBezTo>
                      <a:pt x="517224" y="45370"/>
                      <a:pt x="542380" y="69521"/>
                      <a:pt x="544393" y="100716"/>
                    </a:cubicBezTo>
                    <a:cubicBezTo>
                      <a:pt x="544393" y="102728"/>
                      <a:pt x="544393" y="103735"/>
                      <a:pt x="544393" y="105747"/>
                    </a:cubicBezTo>
                    <a:cubicBezTo>
                      <a:pt x="544393" y="119835"/>
                      <a:pt x="555462" y="130904"/>
                      <a:pt x="569550" y="130904"/>
                    </a:cubicBezTo>
                    <a:lnTo>
                      <a:pt x="620870" y="130904"/>
                    </a:lnTo>
                    <a:lnTo>
                      <a:pt x="619863" y="277822"/>
                    </a:lnTo>
                    <a:close/>
                    <a:moveTo>
                      <a:pt x="976083" y="315054"/>
                    </a:moveTo>
                    <a:lnTo>
                      <a:pt x="976083" y="800082"/>
                    </a:lnTo>
                    <a:cubicBezTo>
                      <a:pt x="976083" y="852409"/>
                      <a:pt x="932814" y="895679"/>
                      <a:pt x="880488" y="895679"/>
                    </a:cubicBezTo>
                    <a:cubicBezTo>
                      <a:pt x="880488" y="895679"/>
                      <a:pt x="880488" y="895679"/>
                      <a:pt x="880488" y="895679"/>
                    </a:cubicBezTo>
                    <a:lnTo>
                      <a:pt x="95596" y="895679"/>
                    </a:lnTo>
                    <a:cubicBezTo>
                      <a:pt x="43270" y="895679"/>
                      <a:pt x="0" y="853415"/>
                      <a:pt x="0" y="800082"/>
                    </a:cubicBezTo>
                    <a:cubicBezTo>
                      <a:pt x="0" y="800082"/>
                      <a:pt x="0" y="800082"/>
                      <a:pt x="0" y="800082"/>
                    </a:cubicBezTo>
                    <a:lnTo>
                      <a:pt x="0" y="315054"/>
                    </a:lnTo>
                    <a:cubicBezTo>
                      <a:pt x="0" y="262727"/>
                      <a:pt x="43270" y="219457"/>
                      <a:pt x="95596" y="219457"/>
                    </a:cubicBezTo>
                    <a:cubicBezTo>
                      <a:pt x="95596" y="219457"/>
                      <a:pt x="95596" y="219457"/>
                      <a:pt x="95596" y="219457"/>
                    </a:cubicBezTo>
                    <a:lnTo>
                      <a:pt x="238486" y="219457"/>
                    </a:lnTo>
                    <a:cubicBezTo>
                      <a:pt x="252574" y="219457"/>
                      <a:pt x="263643" y="230526"/>
                      <a:pt x="263643" y="244614"/>
                    </a:cubicBezTo>
                    <a:cubicBezTo>
                      <a:pt x="263643" y="258702"/>
                      <a:pt x="252574" y="269771"/>
                      <a:pt x="238486" y="269771"/>
                    </a:cubicBezTo>
                    <a:lnTo>
                      <a:pt x="95596" y="269771"/>
                    </a:lnTo>
                    <a:cubicBezTo>
                      <a:pt x="70439" y="269771"/>
                      <a:pt x="50314" y="289897"/>
                      <a:pt x="50314" y="314048"/>
                    </a:cubicBezTo>
                    <a:cubicBezTo>
                      <a:pt x="50314" y="314048"/>
                      <a:pt x="50314" y="314048"/>
                      <a:pt x="50314" y="314048"/>
                    </a:cubicBezTo>
                    <a:lnTo>
                      <a:pt x="50314" y="799076"/>
                    </a:lnTo>
                    <a:cubicBezTo>
                      <a:pt x="50314" y="824233"/>
                      <a:pt x="70439" y="844359"/>
                      <a:pt x="95596" y="844359"/>
                    </a:cubicBezTo>
                    <a:cubicBezTo>
                      <a:pt x="95596" y="844359"/>
                      <a:pt x="95596" y="844359"/>
                      <a:pt x="95596" y="844359"/>
                    </a:cubicBezTo>
                    <a:lnTo>
                      <a:pt x="880488" y="844359"/>
                    </a:lnTo>
                    <a:cubicBezTo>
                      <a:pt x="905644" y="844359"/>
                      <a:pt x="925770" y="824233"/>
                      <a:pt x="925770" y="799076"/>
                    </a:cubicBezTo>
                    <a:lnTo>
                      <a:pt x="925770" y="799076"/>
                    </a:lnTo>
                    <a:lnTo>
                      <a:pt x="925770" y="315054"/>
                    </a:lnTo>
                    <a:cubicBezTo>
                      <a:pt x="925770" y="289897"/>
                      <a:pt x="905644" y="269771"/>
                      <a:pt x="880488" y="269771"/>
                    </a:cubicBezTo>
                    <a:lnTo>
                      <a:pt x="880488" y="269771"/>
                    </a:lnTo>
                    <a:lnTo>
                      <a:pt x="737597" y="269771"/>
                    </a:lnTo>
                    <a:cubicBezTo>
                      <a:pt x="723509" y="269771"/>
                      <a:pt x="712440" y="258702"/>
                      <a:pt x="712440" y="244614"/>
                    </a:cubicBezTo>
                    <a:cubicBezTo>
                      <a:pt x="712440" y="230526"/>
                      <a:pt x="723509" y="219457"/>
                      <a:pt x="737597" y="219457"/>
                    </a:cubicBezTo>
                    <a:lnTo>
                      <a:pt x="880488" y="219457"/>
                    </a:lnTo>
                    <a:cubicBezTo>
                      <a:pt x="932814" y="219457"/>
                      <a:pt x="976083" y="262727"/>
                      <a:pt x="976083" y="315054"/>
                    </a:cubicBezTo>
                    <a:cubicBezTo>
                      <a:pt x="976083" y="315054"/>
                      <a:pt x="976083" y="315054"/>
                      <a:pt x="976083" y="315054"/>
                    </a:cubicBezTo>
                    <a:close/>
                    <a:moveTo>
                      <a:pt x="321001" y="584738"/>
                    </a:moveTo>
                    <a:cubicBezTo>
                      <a:pt x="373327" y="583732"/>
                      <a:pt x="415590" y="540461"/>
                      <a:pt x="415590" y="488135"/>
                    </a:cubicBezTo>
                    <a:cubicBezTo>
                      <a:pt x="414584" y="435808"/>
                      <a:pt x="371314" y="393544"/>
                      <a:pt x="318988" y="393544"/>
                    </a:cubicBezTo>
                    <a:cubicBezTo>
                      <a:pt x="266662" y="394550"/>
                      <a:pt x="224399" y="436814"/>
                      <a:pt x="224399" y="489141"/>
                    </a:cubicBezTo>
                    <a:cubicBezTo>
                      <a:pt x="224399" y="542474"/>
                      <a:pt x="267668" y="584738"/>
                      <a:pt x="321001" y="584738"/>
                    </a:cubicBezTo>
                    <a:close/>
                    <a:moveTo>
                      <a:pt x="321001" y="443858"/>
                    </a:moveTo>
                    <a:cubicBezTo>
                      <a:pt x="346157" y="444865"/>
                      <a:pt x="365277" y="464990"/>
                      <a:pt x="365277" y="490147"/>
                    </a:cubicBezTo>
                    <a:cubicBezTo>
                      <a:pt x="364270" y="515304"/>
                      <a:pt x="344145" y="534424"/>
                      <a:pt x="318988" y="534424"/>
                    </a:cubicBezTo>
                    <a:cubicBezTo>
                      <a:pt x="294838" y="533417"/>
                      <a:pt x="274712" y="513292"/>
                      <a:pt x="274712" y="489141"/>
                    </a:cubicBezTo>
                    <a:cubicBezTo>
                      <a:pt x="274712" y="463984"/>
                      <a:pt x="295844" y="443858"/>
                      <a:pt x="321001" y="443858"/>
                    </a:cubicBezTo>
                    <a:lnTo>
                      <a:pt x="321001" y="443858"/>
                    </a:lnTo>
                    <a:close/>
                    <a:moveTo>
                      <a:pt x="437728" y="742724"/>
                    </a:moveTo>
                    <a:lnTo>
                      <a:pt x="437728" y="693416"/>
                    </a:lnTo>
                    <a:cubicBezTo>
                      <a:pt x="437728" y="673291"/>
                      <a:pt x="420621" y="656184"/>
                      <a:pt x="399490" y="657190"/>
                    </a:cubicBezTo>
                    <a:lnTo>
                      <a:pt x="387415" y="657190"/>
                    </a:lnTo>
                    <a:lnTo>
                      <a:pt x="345151" y="699454"/>
                    </a:lnTo>
                    <a:cubicBezTo>
                      <a:pt x="332070" y="712536"/>
                      <a:pt x="309932" y="712536"/>
                      <a:pt x="296850" y="699454"/>
                    </a:cubicBezTo>
                    <a:lnTo>
                      <a:pt x="253580" y="657190"/>
                    </a:lnTo>
                    <a:lnTo>
                      <a:pt x="241505" y="657190"/>
                    </a:lnTo>
                    <a:cubicBezTo>
                      <a:pt x="221380" y="657190"/>
                      <a:pt x="204273" y="673291"/>
                      <a:pt x="203267" y="693416"/>
                    </a:cubicBezTo>
                    <a:lnTo>
                      <a:pt x="203267" y="742724"/>
                    </a:lnTo>
                    <a:cubicBezTo>
                      <a:pt x="203267" y="756812"/>
                      <a:pt x="192198" y="767881"/>
                      <a:pt x="178110" y="767881"/>
                    </a:cubicBezTo>
                    <a:cubicBezTo>
                      <a:pt x="164022" y="767881"/>
                      <a:pt x="152953" y="756812"/>
                      <a:pt x="152953" y="742724"/>
                    </a:cubicBezTo>
                    <a:lnTo>
                      <a:pt x="152953" y="693416"/>
                    </a:lnTo>
                    <a:cubicBezTo>
                      <a:pt x="152953" y="645115"/>
                      <a:pt x="193204" y="605870"/>
                      <a:pt x="241505" y="606876"/>
                    </a:cubicBezTo>
                    <a:lnTo>
                      <a:pt x="264649" y="606876"/>
                    </a:lnTo>
                    <a:cubicBezTo>
                      <a:pt x="271693" y="606876"/>
                      <a:pt x="277731" y="609895"/>
                      <a:pt x="282762" y="613920"/>
                    </a:cubicBezTo>
                    <a:lnTo>
                      <a:pt x="322007" y="652159"/>
                    </a:lnTo>
                    <a:lnTo>
                      <a:pt x="361251" y="613920"/>
                    </a:lnTo>
                    <a:cubicBezTo>
                      <a:pt x="366283" y="608889"/>
                      <a:pt x="372320" y="606876"/>
                      <a:pt x="378358" y="606876"/>
                    </a:cubicBezTo>
                    <a:lnTo>
                      <a:pt x="401502" y="606876"/>
                    </a:lnTo>
                    <a:cubicBezTo>
                      <a:pt x="449803" y="606876"/>
                      <a:pt x="489048" y="645115"/>
                      <a:pt x="489048" y="693416"/>
                    </a:cubicBezTo>
                    <a:lnTo>
                      <a:pt x="489048" y="742724"/>
                    </a:lnTo>
                    <a:cubicBezTo>
                      <a:pt x="489048" y="756812"/>
                      <a:pt x="477979" y="767881"/>
                      <a:pt x="463891" y="767881"/>
                    </a:cubicBezTo>
                    <a:cubicBezTo>
                      <a:pt x="449803" y="767881"/>
                      <a:pt x="437728" y="756812"/>
                      <a:pt x="437728" y="742724"/>
                    </a:cubicBezTo>
                    <a:close/>
                    <a:moveTo>
                      <a:pt x="854325" y="446877"/>
                    </a:moveTo>
                    <a:cubicBezTo>
                      <a:pt x="854325" y="460965"/>
                      <a:pt x="843256" y="472034"/>
                      <a:pt x="829168" y="472034"/>
                    </a:cubicBezTo>
                    <a:lnTo>
                      <a:pt x="507161" y="472034"/>
                    </a:lnTo>
                    <a:cubicBezTo>
                      <a:pt x="493073" y="472034"/>
                      <a:pt x="482004" y="460965"/>
                      <a:pt x="482004" y="446877"/>
                    </a:cubicBezTo>
                    <a:cubicBezTo>
                      <a:pt x="482004" y="432789"/>
                      <a:pt x="493073" y="421720"/>
                      <a:pt x="507161" y="421720"/>
                    </a:cubicBezTo>
                    <a:lnTo>
                      <a:pt x="829168" y="421720"/>
                    </a:lnTo>
                    <a:cubicBezTo>
                      <a:pt x="843256" y="421720"/>
                      <a:pt x="854325" y="432789"/>
                      <a:pt x="854325" y="446877"/>
                    </a:cubicBezTo>
                    <a:close/>
                    <a:moveTo>
                      <a:pt x="854325" y="557568"/>
                    </a:moveTo>
                    <a:cubicBezTo>
                      <a:pt x="854325" y="571656"/>
                      <a:pt x="843256" y="582725"/>
                      <a:pt x="829168" y="582725"/>
                    </a:cubicBezTo>
                    <a:lnTo>
                      <a:pt x="574581" y="582725"/>
                    </a:lnTo>
                    <a:cubicBezTo>
                      <a:pt x="560493" y="582725"/>
                      <a:pt x="549424" y="571656"/>
                      <a:pt x="549424" y="557568"/>
                    </a:cubicBezTo>
                    <a:cubicBezTo>
                      <a:pt x="549424" y="543480"/>
                      <a:pt x="560493" y="532411"/>
                      <a:pt x="574581" y="532411"/>
                    </a:cubicBezTo>
                    <a:lnTo>
                      <a:pt x="829168" y="532411"/>
                    </a:lnTo>
                    <a:cubicBezTo>
                      <a:pt x="843256" y="532411"/>
                      <a:pt x="854325" y="543480"/>
                      <a:pt x="854325" y="557568"/>
                    </a:cubicBezTo>
                    <a:cubicBezTo>
                      <a:pt x="854325" y="557568"/>
                      <a:pt x="854325" y="558574"/>
                      <a:pt x="854325" y="557568"/>
                    </a:cubicBezTo>
                    <a:lnTo>
                      <a:pt x="854325" y="557568"/>
                    </a:lnTo>
                    <a:close/>
                    <a:moveTo>
                      <a:pt x="854325" y="668259"/>
                    </a:moveTo>
                    <a:cubicBezTo>
                      <a:pt x="854325" y="682347"/>
                      <a:pt x="843256" y="693416"/>
                      <a:pt x="829168" y="693416"/>
                    </a:cubicBezTo>
                    <a:lnTo>
                      <a:pt x="574581" y="693416"/>
                    </a:lnTo>
                    <a:cubicBezTo>
                      <a:pt x="560493" y="693416"/>
                      <a:pt x="549424" y="682347"/>
                      <a:pt x="549424" y="668259"/>
                    </a:cubicBezTo>
                    <a:cubicBezTo>
                      <a:pt x="549424" y="654171"/>
                      <a:pt x="560493" y="643102"/>
                      <a:pt x="574581" y="643102"/>
                    </a:cubicBezTo>
                    <a:lnTo>
                      <a:pt x="829168" y="643102"/>
                    </a:lnTo>
                    <a:cubicBezTo>
                      <a:pt x="843256" y="643102"/>
                      <a:pt x="854325" y="654171"/>
                      <a:pt x="854325" y="668259"/>
                    </a:cubicBezTo>
                    <a:cubicBezTo>
                      <a:pt x="854325" y="668259"/>
                      <a:pt x="854325" y="669266"/>
                      <a:pt x="854325" y="668259"/>
                    </a:cubicBezTo>
                    <a:lnTo>
                      <a:pt x="854325" y="668259"/>
                    </a:lnTo>
                    <a:close/>
                  </a:path>
                </a:pathLst>
              </a:custGeom>
              <a:solidFill>
                <a:schemeClr val="bg1"/>
              </a:solidFill>
              <a:ln w="188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3000"/>
              </a:p>
            </p:txBody>
          </p:sp>
          <p:sp>
            <p:nvSpPr>
              <p:cNvPr id="4" name="Овал 3"/>
              <p:cNvSpPr/>
              <p:nvPr/>
            </p:nvSpPr>
            <p:spPr>
              <a:xfrm>
                <a:off x="4288466" y="4454952"/>
                <a:ext cx="2483615" cy="2396746"/>
              </a:xfrm>
              <a:prstGeom prst="ellipse">
                <a:avLst/>
              </a:prstGeom>
              <a:solidFill>
                <a:srgbClr val="9DC3E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8" name="Рисунок 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25497" y="4693108"/>
                <a:ext cx="1809551" cy="1809551"/>
              </a:xfrm>
              <a:prstGeom prst="rect">
                <a:avLst/>
              </a:prstGeom>
            </p:spPr>
          </p:pic>
        </p:grpSp>
      </p:grpSp>
      <p:grpSp>
        <p:nvGrpSpPr>
          <p:cNvPr id="15" name="Группа 14"/>
          <p:cNvGrpSpPr/>
          <p:nvPr/>
        </p:nvGrpSpPr>
        <p:grpSpPr>
          <a:xfrm>
            <a:off x="6266947" y="2764266"/>
            <a:ext cx="4162736" cy="3781756"/>
            <a:chOff x="7240485" y="5777274"/>
            <a:chExt cx="4162736" cy="3781756"/>
          </a:xfrm>
        </p:grpSpPr>
        <p:sp>
          <p:nvSpPr>
            <p:cNvPr id="52" name="Picture Placeholder 43">
              <a:extLst>
                <a:ext uri="{FF2B5EF4-FFF2-40B4-BE49-F238E27FC236}">
                  <a16:creationId xmlns:a16="http://schemas.microsoft.com/office/drawing/2014/main" id="{858A810A-1961-AA4A-BBA4-2357539421B1}"/>
                </a:ext>
              </a:extLst>
            </p:cNvPr>
            <p:cNvSpPr/>
            <p:nvPr/>
          </p:nvSpPr>
          <p:spPr>
            <a:xfrm>
              <a:off x="8508771" y="6331336"/>
              <a:ext cx="1109178" cy="1288622"/>
            </a:xfrm>
            <a:custGeom>
              <a:avLst/>
              <a:gdLst>
                <a:gd name="connsiteX0" fmla="*/ 429977 w 859954"/>
                <a:gd name="connsiteY0" fmla="*/ 226936 h 999078"/>
                <a:gd name="connsiteX1" fmla="*/ 547435 w 859954"/>
                <a:gd name="connsiteY1" fmla="*/ 112458 h 999078"/>
                <a:gd name="connsiteX2" fmla="*/ 426831 w 859954"/>
                <a:gd name="connsiteY2" fmla="*/ 62 h 999078"/>
                <a:gd name="connsiteX3" fmla="*/ 312520 w 859954"/>
                <a:gd name="connsiteY3" fmla="*/ 112458 h 999078"/>
                <a:gd name="connsiteX4" fmla="*/ 429977 w 859954"/>
                <a:gd name="connsiteY4" fmla="*/ 226936 h 999078"/>
                <a:gd name="connsiteX5" fmla="*/ 429977 w 859954"/>
                <a:gd name="connsiteY5" fmla="*/ 50015 h 999078"/>
                <a:gd name="connsiteX6" fmla="*/ 494998 w 859954"/>
                <a:gd name="connsiteY6" fmla="*/ 112458 h 999078"/>
                <a:gd name="connsiteX7" fmla="*/ 427880 w 859954"/>
                <a:gd name="connsiteY7" fmla="*/ 173860 h 999078"/>
                <a:gd name="connsiteX8" fmla="*/ 366005 w 859954"/>
                <a:gd name="connsiteY8" fmla="*/ 112458 h 999078"/>
                <a:gd name="connsiteX9" fmla="*/ 429977 w 859954"/>
                <a:gd name="connsiteY9" fmla="*/ 50015 h 999078"/>
                <a:gd name="connsiteX10" fmla="*/ 429977 w 859954"/>
                <a:gd name="connsiteY10" fmla="*/ 50015 h 999078"/>
                <a:gd name="connsiteX11" fmla="*/ 429977 w 859954"/>
                <a:gd name="connsiteY11" fmla="*/ 50015 h 999078"/>
                <a:gd name="connsiteX12" fmla="*/ 329300 w 859954"/>
                <a:gd name="connsiteY12" fmla="*/ 247750 h 999078"/>
                <a:gd name="connsiteX13" fmla="*/ 358664 w 859954"/>
                <a:gd name="connsiteY13" fmla="*/ 247750 h 999078"/>
                <a:gd name="connsiteX14" fmla="*/ 377541 w 859954"/>
                <a:gd name="connsiteY14" fmla="*/ 255035 h 999078"/>
                <a:gd name="connsiteX15" fmla="*/ 431026 w 859954"/>
                <a:gd name="connsiteY15" fmla="*/ 307070 h 999078"/>
                <a:gd name="connsiteX16" fmla="*/ 484511 w 859954"/>
                <a:gd name="connsiteY16" fmla="*/ 255035 h 999078"/>
                <a:gd name="connsiteX17" fmla="*/ 503388 w 859954"/>
                <a:gd name="connsiteY17" fmla="*/ 247750 h 999078"/>
                <a:gd name="connsiteX18" fmla="*/ 532753 w 859954"/>
                <a:gd name="connsiteY18" fmla="*/ 247750 h 999078"/>
                <a:gd name="connsiteX19" fmla="*/ 638674 w 859954"/>
                <a:gd name="connsiteY19" fmla="*/ 351821 h 999078"/>
                <a:gd name="connsiteX20" fmla="*/ 638674 w 859954"/>
                <a:gd name="connsiteY20" fmla="*/ 449647 h 999078"/>
                <a:gd name="connsiteX21" fmla="*/ 612456 w 859954"/>
                <a:gd name="connsiteY21" fmla="*/ 475665 h 999078"/>
                <a:gd name="connsiteX22" fmla="*/ 586238 w 859954"/>
                <a:gd name="connsiteY22" fmla="*/ 449647 h 999078"/>
                <a:gd name="connsiteX23" fmla="*/ 586238 w 859954"/>
                <a:gd name="connsiteY23" fmla="*/ 350780 h 999078"/>
                <a:gd name="connsiteX24" fmla="*/ 532753 w 859954"/>
                <a:gd name="connsiteY24" fmla="*/ 298745 h 999078"/>
                <a:gd name="connsiteX25" fmla="*/ 514924 w 859954"/>
                <a:gd name="connsiteY25" fmla="*/ 298745 h 999078"/>
                <a:gd name="connsiteX26" fmla="*/ 459342 w 859954"/>
                <a:gd name="connsiteY26" fmla="*/ 352861 h 999078"/>
                <a:gd name="connsiteX27" fmla="*/ 404808 w 859954"/>
                <a:gd name="connsiteY27" fmla="*/ 352861 h 999078"/>
                <a:gd name="connsiteX28" fmla="*/ 349226 w 859954"/>
                <a:gd name="connsiteY28" fmla="*/ 298745 h 999078"/>
                <a:gd name="connsiteX29" fmla="*/ 331397 w 859954"/>
                <a:gd name="connsiteY29" fmla="*/ 298745 h 999078"/>
                <a:gd name="connsiteX30" fmla="*/ 277912 w 859954"/>
                <a:gd name="connsiteY30" fmla="*/ 350780 h 999078"/>
                <a:gd name="connsiteX31" fmla="*/ 277912 w 859954"/>
                <a:gd name="connsiteY31" fmla="*/ 448606 h 999078"/>
                <a:gd name="connsiteX32" fmla="*/ 251694 w 859954"/>
                <a:gd name="connsiteY32" fmla="*/ 474624 h 999078"/>
                <a:gd name="connsiteX33" fmla="*/ 225476 w 859954"/>
                <a:gd name="connsiteY33" fmla="*/ 448606 h 999078"/>
                <a:gd name="connsiteX34" fmla="*/ 225476 w 859954"/>
                <a:gd name="connsiteY34" fmla="*/ 350780 h 999078"/>
                <a:gd name="connsiteX35" fmla="*/ 329300 w 859954"/>
                <a:gd name="connsiteY35" fmla="*/ 247750 h 999078"/>
                <a:gd name="connsiteX36" fmla="*/ 329300 w 859954"/>
                <a:gd name="connsiteY36" fmla="*/ 247750 h 999078"/>
                <a:gd name="connsiteX37" fmla="*/ 735157 w 859954"/>
                <a:gd name="connsiteY37" fmla="*/ 732719 h 999078"/>
                <a:gd name="connsiteX38" fmla="*/ 735157 w 859954"/>
                <a:gd name="connsiteY38" fmla="*/ 635934 h 999078"/>
                <a:gd name="connsiteX39" fmla="*/ 456196 w 859954"/>
                <a:gd name="connsiteY39" fmla="*/ 635934 h 999078"/>
                <a:gd name="connsiteX40" fmla="*/ 456196 w 859954"/>
                <a:gd name="connsiteY40" fmla="*/ 732719 h 999078"/>
                <a:gd name="connsiteX41" fmla="*/ 429977 w 859954"/>
                <a:gd name="connsiteY41" fmla="*/ 758737 h 999078"/>
                <a:gd name="connsiteX42" fmla="*/ 403759 w 859954"/>
                <a:gd name="connsiteY42" fmla="*/ 732719 h 999078"/>
                <a:gd name="connsiteX43" fmla="*/ 403759 w 859954"/>
                <a:gd name="connsiteY43" fmla="*/ 635934 h 999078"/>
                <a:gd name="connsiteX44" fmla="*/ 124798 w 859954"/>
                <a:gd name="connsiteY44" fmla="*/ 635934 h 999078"/>
                <a:gd name="connsiteX45" fmla="*/ 124798 w 859954"/>
                <a:gd name="connsiteY45" fmla="*/ 732719 h 999078"/>
                <a:gd name="connsiteX46" fmla="*/ 98580 w 859954"/>
                <a:gd name="connsiteY46" fmla="*/ 758737 h 999078"/>
                <a:gd name="connsiteX47" fmla="*/ 72362 w 859954"/>
                <a:gd name="connsiteY47" fmla="*/ 732719 h 999078"/>
                <a:gd name="connsiteX48" fmla="*/ 72362 w 859954"/>
                <a:gd name="connsiteY48" fmla="*/ 609916 h 999078"/>
                <a:gd name="connsiteX49" fmla="*/ 98580 w 859954"/>
                <a:gd name="connsiteY49" fmla="*/ 583898 h 999078"/>
                <a:gd name="connsiteX50" fmla="*/ 403759 w 859954"/>
                <a:gd name="connsiteY50" fmla="*/ 583898 h 999078"/>
                <a:gd name="connsiteX51" fmla="*/ 403759 w 859954"/>
                <a:gd name="connsiteY51" fmla="*/ 487113 h 999078"/>
                <a:gd name="connsiteX52" fmla="*/ 429977 w 859954"/>
                <a:gd name="connsiteY52" fmla="*/ 461095 h 999078"/>
                <a:gd name="connsiteX53" fmla="*/ 456196 w 859954"/>
                <a:gd name="connsiteY53" fmla="*/ 487113 h 999078"/>
                <a:gd name="connsiteX54" fmla="*/ 456196 w 859954"/>
                <a:gd name="connsiteY54" fmla="*/ 583898 h 999078"/>
                <a:gd name="connsiteX55" fmla="*/ 761375 w 859954"/>
                <a:gd name="connsiteY55" fmla="*/ 583898 h 999078"/>
                <a:gd name="connsiteX56" fmla="*/ 787593 w 859954"/>
                <a:gd name="connsiteY56" fmla="*/ 609916 h 999078"/>
                <a:gd name="connsiteX57" fmla="*/ 787593 w 859954"/>
                <a:gd name="connsiteY57" fmla="*/ 732719 h 999078"/>
                <a:gd name="connsiteX58" fmla="*/ 761375 w 859954"/>
                <a:gd name="connsiteY58" fmla="*/ 758737 h 999078"/>
                <a:gd name="connsiteX59" fmla="*/ 735157 w 859954"/>
                <a:gd name="connsiteY59" fmla="*/ 732719 h 999078"/>
                <a:gd name="connsiteX60" fmla="*/ 761375 w 859954"/>
                <a:gd name="connsiteY60" fmla="*/ 811813 h 999078"/>
                <a:gd name="connsiteX61" fmla="*/ 663843 w 859954"/>
                <a:gd name="connsiteY61" fmla="*/ 909640 h 999078"/>
                <a:gd name="connsiteX62" fmla="*/ 762423 w 859954"/>
                <a:gd name="connsiteY62" fmla="*/ 1006425 h 999078"/>
                <a:gd name="connsiteX63" fmla="*/ 859955 w 859954"/>
                <a:gd name="connsiteY63" fmla="*/ 908599 h 999078"/>
                <a:gd name="connsiteX64" fmla="*/ 761375 w 859954"/>
                <a:gd name="connsiteY64" fmla="*/ 811813 h 999078"/>
                <a:gd name="connsiteX65" fmla="*/ 761375 w 859954"/>
                <a:gd name="connsiteY65" fmla="*/ 811813 h 999078"/>
                <a:gd name="connsiteX66" fmla="*/ 761375 w 859954"/>
                <a:gd name="connsiteY66" fmla="*/ 955431 h 999078"/>
                <a:gd name="connsiteX67" fmla="*/ 716279 w 859954"/>
                <a:gd name="connsiteY67" fmla="*/ 909640 h 999078"/>
                <a:gd name="connsiteX68" fmla="*/ 762423 w 859954"/>
                <a:gd name="connsiteY68" fmla="*/ 864889 h 999078"/>
                <a:gd name="connsiteX69" fmla="*/ 807519 w 859954"/>
                <a:gd name="connsiteY69" fmla="*/ 910680 h 999078"/>
                <a:gd name="connsiteX70" fmla="*/ 761375 w 859954"/>
                <a:gd name="connsiteY70" fmla="*/ 955431 h 999078"/>
                <a:gd name="connsiteX71" fmla="*/ 761375 w 859954"/>
                <a:gd name="connsiteY71" fmla="*/ 955431 h 999078"/>
                <a:gd name="connsiteX72" fmla="*/ 429977 w 859954"/>
                <a:gd name="connsiteY72" fmla="*/ 811813 h 999078"/>
                <a:gd name="connsiteX73" fmla="*/ 331397 w 859954"/>
                <a:gd name="connsiteY73" fmla="*/ 909640 h 999078"/>
                <a:gd name="connsiteX74" fmla="*/ 429977 w 859954"/>
                <a:gd name="connsiteY74" fmla="*/ 1007466 h 999078"/>
                <a:gd name="connsiteX75" fmla="*/ 528558 w 859954"/>
                <a:gd name="connsiteY75" fmla="*/ 909640 h 999078"/>
                <a:gd name="connsiteX76" fmla="*/ 528558 w 859954"/>
                <a:gd name="connsiteY76" fmla="*/ 909640 h 999078"/>
                <a:gd name="connsiteX77" fmla="*/ 429977 w 859954"/>
                <a:gd name="connsiteY77" fmla="*/ 811813 h 999078"/>
                <a:gd name="connsiteX78" fmla="*/ 429977 w 859954"/>
                <a:gd name="connsiteY78" fmla="*/ 955431 h 999078"/>
                <a:gd name="connsiteX79" fmla="*/ 383833 w 859954"/>
                <a:gd name="connsiteY79" fmla="*/ 909640 h 999078"/>
                <a:gd name="connsiteX80" fmla="*/ 429977 w 859954"/>
                <a:gd name="connsiteY80" fmla="*/ 863849 h 999078"/>
                <a:gd name="connsiteX81" fmla="*/ 476121 w 859954"/>
                <a:gd name="connsiteY81" fmla="*/ 909640 h 999078"/>
                <a:gd name="connsiteX82" fmla="*/ 476121 w 859954"/>
                <a:gd name="connsiteY82" fmla="*/ 909640 h 999078"/>
                <a:gd name="connsiteX83" fmla="*/ 429977 w 859954"/>
                <a:gd name="connsiteY83" fmla="*/ 955431 h 999078"/>
                <a:gd name="connsiteX84" fmla="*/ 98580 w 859954"/>
                <a:gd name="connsiteY84" fmla="*/ 811813 h 999078"/>
                <a:gd name="connsiteX85" fmla="*/ 0 w 859954"/>
                <a:gd name="connsiteY85" fmla="*/ 909640 h 999078"/>
                <a:gd name="connsiteX86" fmla="*/ 98580 w 859954"/>
                <a:gd name="connsiteY86" fmla="*/ 1007466 h 999078"/>
                <a:gd name="connsiteX87" fmla="*/ 197160 w 859954"/>
                <a:gd name="connsiteY87" fmla="*/ 909640 h 999078"/>
                <a:gd name="connsiteX88" fmla="*/ 197160 w 859954"/>
                <a:gd name="connsiteY88" fmla="*/ 909640 h 999078"/>
                <a:gd name="connsiteX89" fmla="*/ 98580 w 859954"/>
                <a:gd name="connsiteY89" fmla="*/ 811813 h 999078"/>
                <a:gd name="connsiteX90" fmla="*/ 98580 w 859954"/>
                <a:gd name="connsiteY90" fmla="*/ 955431 h 999078"/>
                <a:gd name="connsiteX91" fmla="*/ 52436 w 859954"/>
                <a:gd name="connsiteY91" fmla="*/ 909640 h 999078"/>
                <a:gd name="connsiteX92" fmla="*/ 98580 w 859954"/>
                <a:gd name="connsiteY92" fmla="*/ 863849 h 999078"/>
                <a:gd name="connsiteX93" fmla="*/ 144724 w 859954"/>
                <a:gd name="connsiteY93" fmla="*/ 909640 h 999078"/>
                <a:gd name="connsiteX94" fmla="*/ 144724 w 859954"/>
                <a:gd name="connsiteY94" fmla="*/ 909640 h 999078"/>
                <a:gd name="connsiteX95" fmla="*/ 98580 w 859954"/>
                <a:gd name="connsiteY95" fmla="*/ 955431 h 999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859954" h="999078">
                  <a:moveTo>
                    <a:pt x="429977" y="226936"/>
                  </a:moveTo>
                  <a:cubicBezTo>
                    <a:pt x="493950" y="226936"/>
                    <a:pt x="546386" y="175941"/>
                    <a:pt x="547435" y="112458"/>
                  </a:cubicBezTo>
                  <a:cubicBezTo>
                    <a:pt x="545337" y="48975"/>
                    <a:pt x="490803" y="-2020"/>
                    <a:pt x="426831" y="62"/>
                  </a:cubicBezTo>
                  <a:cubicBezTo>
                    <a:pt x="364956" y="2143"/>
                    <a:pt x="314618" y="51056"/>
                    <a:pt x="312520" y="112458"/>
                  </a:cubicBezTo>
                  <a:cubicBezTo>
                    <a:pt x="313569" y="176982"/>
                    <a:pt x="366005" y="227976"/>
                    <a:pt x="429977" y="226936"/>
                  </a:cubicBezTo>
                  <a:close/>
                  <a:moveTo>
                    <a:pt x="429977" y="50015"/>
                  </a:moveTo>
                  <a:cubicBezTo>
                    <a:pt x="465634" y="50015"/>
                    <a:pt x="493950" y="77074"/>
                    <a:pt x="494998" y="112458"/>
                  </a:cubicBezTo>
                  <a:cubicBezTo>
                    <a:pt x="493950" y="147842"/>
                    <a:pt x="463537" y="175941"/>
                    <a:pt x="427880" y="173860"/>
                  </a:cubicBezTo>
                  <a:cubicBezTo>
                    <a:pt x="394321" y="172819"/>
                    <a:pt x="367054" y="145761"/>
                    <a:pt x="366005" y="112458"/>
                  </a:cubicBezTo>
                  <a:cubicBezTo>
                    <a:pt x="366005" y="78115"/>
                    <a:pt x="394321" y="50015"/>
                    <a:pt x="429977" y="50015"/>
                  </a:cubicBezTo>
                  <a:cubicBezTo>
                    <a:pt x="429977" y="50015"/>
                    <a:pt x="429977" y="50015"/>
                    <a:pt x="429977" y="50015"/>
                  </a:cubicBezTo>
                  <a:lnTo>
                    <a:pt x="429977" y="50015"/>
                  </a:lnTo>
                  <a:close/>
                  <a:moveTo>
                    <a:pt x="329300" y="247750"/>
                  </a:moveTo>
                  <a:lnTo>
                    <a:pt x="358664" y="247750"/>
                  </a:lnTo>
                  <a:cubicBezTo>
                    <a:pt x="366005" y="247750"/>
                    <a:pt x="372298" y="250872"/>
                    <a:pt x="377541" y="255035"/>
                  </a:cubicBezTo>
                  <a:lnTo>
                    <a:pt x="431026" y="307070"/>
                  </a:lnTo>
                  <a:lnTo>
                    <a:pt x="484511" y="255035"/>
                  </a:lnTo>
                  <a:cubicBezTo>
                    <a:pt x="489755" y="249831"/>
                    <a:pt x="496047" y="247750"/>
                    <a:pt x="503388" y="247750"/>
                  </a:cubicBezTo>
                  <a:lnTo>
                    <a:pt x="532753" y="247750"/>
                  </a:lnTo>
                  <a:cubicBezTo>
                    <a:pt x="591481" y="247750"/>
                    <a:pt x="638674" y="293541"/>
                    <a:pt x="638674" y="351821"/>
                  </a:cubicBezTo>
                  <a:lnTo>
                    <a:pt x="638674" y="449647"/>
                  </a:lnTo>
                  <a:cubicBezTo>
                    <a:pt x="638674" y="464217"/>
                    <a:pt x="627138" y="475665"/>
                    <a:pt x="612456" y="475665"/>
                  </a:cubicBezTo>
                  <a:cubicBezTo>
                    <a:pt x="597773" y="475665"/>
                    <a:pt x="586238" y="464217"/>
                    <a:pt x="586238" y="449647"/>
                  </a:cubicBezTo>
                  <a:lnTo>
                    <a:pt x="586238" y="350780"/>
                  </a:lnTo>
                  <a:cubicBezTo>
                    <a:pt x="586238" y="321640"/>
                    <a:pt x="562117" y="298745"/>
                    <a:pt x="532753" y="298745"/>
                  </a:cubicBezTo>
                  <a:lnTo>
                    <a:pt x="514924" y="298745"/>
                  </a:lnTo>
                  <a:lnTo>
                    <a:pt x="459342" y="352861"/>
                  </a:lnTo>
                  <a:cubicBezTo>
                    <a:pt x="444660" y="367431"/>
                    <a:pt x="420539" y="367431"/>
                    <a:pt x="404808" y="352861"/>
                  </a:cubicBezTo>
                  <a:lnTo>
                    <a:pt x="349226" y="298745"/>
                  </a:lnTo>
                  <a:lnTo>
                    <a:pt x="331397" y="298745"/>
                  </a:lnTo>
                  <a:cubicBezTo>
                    <a:pt x="302033" y="298745"/>
                    <a:pt x="277912" y="321640"/>
                    <a:pt x="277912" y="350780"/>
                  </a:cubicBezTo>
                  <a:lnTo>
                    <a:pt x="277912" y="448606"/>
                  </a:lnTo>
                  <a:cubicBezTo>
                    <a:pt x="277912" y="463176"/>
                    <a:pt x="266376" y="474624"/>
                    <a:pt x="251694" y="474624"/>
                  </a:cubicBezTo>
                  <a:cubicBezTo>
                    <a:pt x="237012" y="474624"/>
                    <a:pt x="225476" y="463176"/>
                    <a:pt x="225476" y="448606"/>
                  </a:cubicBezTo>
                  <a:lnTo>
                    <a:pt x="225476" y="350780"/>
                  </a:lnTo>
                  <a:cubicBezTo>
                    <a:pt x="223379" y="293541"/>
                    <a:pt x="270571" y="246709"/>
                    <a:pt x="329300" y="247750"/>
                  </a:cubicBezTo>
                  <a:lnTo>
                    <a:pt x="329300" y="247750"/>
                  </a:lnTo>
                  <a:close/>
                  <a:moveTo>
                    <a:pt x="735157" y="732719"/>
                  </a:moveTo>
                  <a:lnTo>
                    <a:pt x="735157" y="635934"/>
                  </a:lnTo>
                  <a:lnTo>
                    <a:pt x="456196" y="635934"/>
                  </a:lnTo>
                  <a:lnTo>
                    <a:pt x="456196" y="732719"/>
                  </a:lnTo>
                  <a:cubicBezTo>
                    <a:pt x="456196" y="747289"/>
                    <a:pt x="444660" y="758737"/>
                    <a:pt x="429977" y="758737"/>
                  </a:cubicBezTo>
                  <a:cubicBezTo>
                    <a:pt x="415295" y="758737"/>
                    <a:pt x="403759" y="747289"/>
                    <a:pt x="403759" y="732719"/>
                  </a:cubicBezTo>
                  <a:lnTo>
                    <a:pt x="403759" y="635934"/>
                  </a:lnTo>
                  <a:lnTo>
                    <a:pt x="124798" y="635934"/>
                  </a:lnTo>
                  <a:lnTo>
                    <a:pt x="124798" y="732719"/>
                  </a:lnTo>
                  <a:cubicBezTo>
                    <a:pt x="124798" y="747289"/>
                    <a:pt x="113262" y="758737"/>
                    <a:pt x="98580" y="758737"/>
                  </a:cubicBezTo>
                  <a:cubicBezTo>
                    <a:pt x="83898" y="758737"/>
                    <a:pt x="72362" y="747289"/>
                    <a:pt x="72362" y="732719"/>
                  </a:cubicBezTo>
                  <a:lnTo>
                    <a:pt x="72362" y="609916"/>
                  </a:lnTo>
                  <a:cubicBezTo>
                    <a:pt x="72362" y="595346"/>
                    <a:pt x="83898" y="583898"/>
                    <a:pt x="98580" y="583898"/>
                  </a:cubicBezTo>
                  <a:lnTo>
                    <a:pt x="403759" y="583898"/>
                  </a:lnTo>
                  <a:lnTo>
                    <a:pt x="403759" y="487113"/>
                  </a:lnTo>
                  <a:cubicBezTo>
                    <a:pt x="403759" y="472543"/>
                    <a:pt x="415295" y="461095"/>
                    <a:pt x="429977" y="461095"/>
                  </a:cubicBezTo>
                  <a:cubicBezTo>
                    <a:pt x="444660" y="461095"/>
                    <a:pt x="456196" y="472543"/>
                    <a:pt x="456196" y="487113"/>
                  </a:cubicBezTo>
                  <a:lnTo>
                    <a:pt x="456196" y="583898"/>
                  </a:lnTo>
                  <a:lnTo>
                    <a:pt x="761375" y="583898"/>
                  </a:lnTo>
                  <a:cubicBezTo>
                    <a:pt x="776057" y="583898"/>
                    <a:pt x="787593" y="595346"/>
                    <a:pt x="787593" y="609916"/>
                  </a:cubicBezTo>
                  <a:lnTo>
                    <a:pt x="787593" y="732719"/>
                  </a:lnTo>
                  <a:cubicBezTo>
                    <a:pt x="787593" y="747289"/>
                    <a:pt x="776057" y="758737"/>
                    <a:pt x="761375" y="758737"/>
                  </a:cubicBezTo>
                  <a:cubicBezTo>
                    <a:pt x="746692" y="758737"/>
                    <a:pt x="735157" y="747289"/>
                    <a:pt x="735157" y="732719"/>
                  </a:cubicBezTo>
                  <a:close/>
                  <a:moveTo>
                    <a:pt x="761375" y="811813"/>
                  </a:moveTo>
                  <a:cubicBezTo>
                    <a:pt x="706841" y="811813"/>
                    <a:pt x="662794" y="855523"/>
                    <a:pt x="663843" y="909640"/>
                  </a:cubicBezTo>
                  <a:cubicBezTo>
                    <a:pt x="663843" y="963756"/>
                    <a:pt x="707890" y="1007466"/>
                    <a:pt x="762423" y="1006425"/>
                  </a:cubicBezTo>
                  <a:cubicBezTo>
                    <a:pt x="816957" y="1006425"/>
                    <a:pt x="861004" y="962716"/>
                    <a:pt x="859955" y="908599"/>
                  </a:cubicBezTo>
                  <a:cubicBezTo>
                    <a:pt x="859955" y="855523"/>
                    <a:pt x="815908" y="811813"/>
                    <a:pt x="761375" y="811813"/>
                  </a:cubicBezTo>
                  <a:cubicBezTo>
                    <a:pt x="761375" y="811813"/>
                    <a:pt x="761375" y="811813"/>
                    <a:pt x="761375" y="811813"/>
                  </a:cubicBezTo>
                  <a:close/>
                  <a:moveTo>
                    <a:pt x="761375" y="955431"/>
                  </a:moveTo>
                  <a:cubicBezTo>
                    <a:pt x="736205" y="955431"/>
                    <a:pt x="715231" y="934617"/>
                    <a:pt x="716279" y="909640"/>
                  </a:cubicBezTo>
                  <a:cubicBezTo>
                    <a:pt x="716279" y="884663"/>
                    <a:pt x="737254" y="863849"/>
                    <a:pt x="762423" y="864889"/>
                  </a:cubicBezTo>
                  <a:cubicBezTo>
                    <a:pt x="787593" y="864889"/>
                    <a:pt x="807519" y="885703"/>
                    <a:pt x="807519" y="910680"/>
                  </a:cubicBezTo>
                  <a:cubicBezTo>
                    <a:pt x="807519" y="934617"/>
                    <a:pt x="786544" y="955431"/>
                    <a:pt x="761375" y="955431"/>
                  </a:cubicBezTo>
                  <a:cubicBezTo>
                    <a:pt x="761375" y="955431"/>
                    <a:pt x="761375" y="955431"/>
                    <a:pt x="761375" y="955431"/>
                  </a:cubicBezTo>
                  <a:close/>
                  <a:moveTo>
                    <a:pt x="429977" y="811813"/>
                  </a:moveTo>
                  <a:cubicBezTo>
                    <a:pt x="375444" y="811813"/>
                    <a:pt x="331397" y="855523"/>
                    <a:pt x="331397" y="909640"/>
                  </a:cubicBezTo>
                  <a:cubicBezTo>
                    <a:pt x="331397" y="963756"/>
                    <a:pt x="375444" y="1007466"/>
                    <a:pt x="429977" y="1007466"/>
                  </a:cubicBezTo>
                  <a:cubicBezTo>
                    <a:pt x="484511" y="1007466"/>
                    <a:pt x="528558" y="963756"/>
                    <a:pt x="528558" y="909640"/>
                  </a:cubicBezTo>
                  <a:lnTo>
                    <a:pt x="528558" y="909640"/>
                  </a:lnTo>
                  <a:cubicBezTo>
                    <a:pt x="528558" y="855523"/>
                    <a:pt x="484511" y="811813"/>
                    <a:pt x="429977" y="811813"/>
                  </a:cubicBezTo>
                  <a:close/>
                  <a:moveTo>
                    <a:pt x="429977" y="955431"/>
                  </a:moveTo>
                  <a:cubicBezTo>
                    <a:pt x="404808" y="955431"/>
                    <a:pt x="383833" y="934617"/>
                    <a:pt x="383833" y="909640"/>
                  </a:cubicBezTo>
                  <a:cubicBezTo>
                    <a:pt x="383833" y="884663"/>
                    <a:pt x="404808" y="863849"/>
                    <a:pt x="429977" y="863849"/>
                  </a:cubicBezTo>
                  <a:cubicBezTo>
                    <a:pt x="455147" y="863849"/>
                    <a:pt x="476121" y="884663"/>
                    <a:pt x="476121" y="909640"/>
                  </a:cubicBezTo>
                  <a:lnTo>
                    <a:pt x="476121" y="909640"/>
                  </a:lnTo>
                  <a:cubicBezTo>
                    <a:pt x="476121" y="934617"/>
                    <a:pt x="455147" y="955431"/>
                    <a:pt x="429977" y="955431"/>
                  </a:cubicBezTo>
                  <a:close/>
                  <a:moveTo>
                    <a:pt x="98580" y="811813"/>
                  </a:moveTo>
                  <a:cubicBezTo>
                    <a:pt x="44046" y="811813"/>
                    <a:pt x="0" y="855523"/>
                    <a:pt x="0" y="909640"/>
                  </a:cubicBezTo>
                  <a:cubicBezTo>
                    <a:pt x="0" y="963756"/>
                    <a:pt x="44046" y="1007466"/>
                    <a:pt x="98580" y="1007466"/>
                  </a:cubicBezTo>
                  <a:cubicBezTo>
                    <a:pt x="153114" y="1007466"/>
                    <a:pt x="197160" y="963756"/>
                    <a:pt x="197160" y="909640"/>
                  </a:cubicBezTo>
                  <a:lnTo>
                    <a:pt x="197160" y="909640"/>
                  </a:lnTo>
                  <a:cubicBezTo>
                    <a:pt x="197160" y="855523"/>
                    <a:pt x="153114" y="811813"/>
                    <a:pt x="98580" y="811813"/>
                  </a:cubicBezTo>
                  <a:close/>
                  <a:moveTo>
                    <a:pt x="98580" y="955431"/>
                  </a:moveTo>
                  <a:cubicBezTo>
                    <a:pt x="73411" y="955431"/>
                    <a:pt x="52436" y="934617"/>
                    <a:pt x="52436" y="909640"/>
                  </a:cubicBezTo>
                  <a:cubicBezTo>
                    <a:pt x="52436" y="884663"/>
                    <a:pt x="73411" y="863849"/>
                    <a:pt x="98580" y="863849"/>
                  </a:cubicBezTo>
                  <a:cubicBezTo>
                    <a:pt x="123750" y="863849"/>
                    <a:pt x="144724" y="884663"/>
                    <a:pt x="144724" y="909640"/>
                  </a:cubicBezTo>
                  <a:lnTo>
                    <a:pt x="144724" y="909640"/>
                  </a:lnTo>
                  <a:cubicBezTo>
                    <a:pt x="144724" y="934617"/>
                    <a:pt x="124798" y="955431"/>
                    <a:pt x="98580" y="955431"/>
                  </a:cubicBezTo>
                  <a:close/>
                </a:path>
              </a:pathLst>
            </a:custGeom>
            <a:solidFill>
              <a:schemeClr val="bg1"/>
            </a:solidFill>
            <a:ln w="18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3000"/>
            </a:p>
          </p:txBody>
        </p:sp>
        <p:sp>
          <p:nvSpPr>
            <p:cNvPr id="32" name="Title 3">
              <a:extLst>
                <a:ext uri="{FF2B5EF4-FFF2-40B4-BE49-F238E27FC236}">
                  <a16:creationId xmlns:a16="http://schemas.microsoft.com/office/drawing/2014/main" id="{66363BCE-AABD-4B4B-8FCE-06548683CFBF}"/>
                </a:ext>
              </a:extLst>
            </p:cNvPr>
            <p:cNvSpPr txBox="1">
              <a:spLocks/>
            </p:cNvSpPr>
            <p:nvPr/>
          </p:nvSpPr>
          <p:spPr>
            <a:xfrm>
              <a:off x="7240485" y="8312535"/>
              <a:ext cx="4162736" cy="12464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i="0" kern="1200">
                  <a:solidFill>
                    <a:schemeClr val="accent2"/>
                  </a:solidFill>
                  <a:latin typeface="VTB Group Cond" panose="020B0506050504020204" pitchFamily="34" charset="0"/>
                  <a:ea typeface="VTB Group Cond" panose="020B0506050504020204" pitchFamily="34" charset="0"/>
                  <a:cs typeface="+mj-cs"/>
                </a:defRPr>
              </a:lvl1pPr>
            </a:lstStyle>
            <a:p>
              <a:pPr algn="ctr"/>
              <a:r>
                <a:rPr lang="ru-RU" sz="3000" b="0" dirty="0" smtClean="0">
                  <a:solidFill>
                    <a:srgbClr val="2329DB"/>
                  </a:solidFill>
                  <a:latin typeface="Raleway Medium" panose="020B0604020202020204" charset="-52"/>
                  <a:ea typeface="VTB Group Cond Book" panose="020B0506050504020204" pitchFamily="34" charset="77"/>
                </a:rPr>
                <a:t>Проработка концепции </a:t>
              </a:r>
              <a:r>
                <a:rPr lang="ru-RU" sz="3000" b="0" dirty="0" err="1" smtClean="0">
                  <a:solidFill>
                    <a:srgbClr val="2329DB"/>
                  </a:solidFill>
                  <a:latin typeface="Raleway Medium" panose="020B0604020202020204" charset="-52"/>
                  <a:ea typeface="VTB Group Cond Book" panose="020B0506050504020204" pitchFamily="34" charset="77"/>
                </a:rPr>
                <a:t>стартап</a:t>
              </a:r>
              <a:r>
                <a:rPr lang="ru-RU" sz="3000" b="0" dirty="0" smtClean="0">
                  <a:solidFill>
                    <a:srgbClr val="2329DB"/>
                  </a:solidFill>
                  <a:latin typeface="Raleway Medium" panose="020B0604020202020204" charset="-52"/>
                  <a:ea typeface="VTB Group Cond Book" panose="020B0506050504020204" pitchFamily="34" charset="77"/>
                </a:rPr>
                <a:t>-проекта</a:t>
              </a:r>
              <a:endParaRPr lang="ru-RU" sz="3000" b="0" dirty="0">
                <a:solidFill>
                  <a:srgbClr val="2329DB"/>
                </a:solidFill>
                <a:latin typeface="Raleway Medium" panose="020B0604020202020204" charset="-52"/>
                <a:ea typeface="VTB Group Cond Book" panose="020B0506050504020204" pitchFamily="34" charset="77"/>
              </a:endParaRPr>
            </a:p>
          </p:txBody>
        </p:sp>
        <p:sp>
          <p:nvSpPr>
            <p:cNvPr id="27" name="Овал 26"/>
            <p:cNvSpPr/>
            <p:nvPr/>
          </p:nvSpPr>
          <p:spPr>
            <a:xfrm>
              <a:off x="7897486" y="5777274"/>
              <a:ext cx="2483615" cy="2396746"/>
            </a:xfrm>
            <a:prstGeom prst="ellipse">
              <a:avLst/>
            </a:prstGeom>
            <a:solidFill>
              <a:srgbClr val="9DC3E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26717" y="6070446"/>
              <a:ext cx="1825151" cy="1825151"/>
            </a:xfrm>
            <a:prstGeom prst="rect">
              <a:avLst/>
            </a:prstGeom>
          </p:spPr>
        </p:pic>
      </p:grpSp>
      <p:grpSp>
        <p:nvGrpSpPr>
          <p:cNvPr id="20" name="Группа 19"/>
          <p:cNvGrpSpPr/>
          <p:nvPr/>
        </p:nvGrpSpPr>
        <p:grpSpPr>
          <a:xfrm>
            <a:off x="12285740" y="1157821"/>
            <a:ext cx="3353438" cy="3293463"/>
            <a:chOff x="10867268" y="2386030"/>
            <a:chExt cx="3353438" cy="3293463"/>
          </a:xfrm>
        </p:grpSpPr>
        <p:sp>
          <p:nvSpPr>
            <p:cNvPr id="33" name="Title 3">
              <a:extLst>
                <a:ext uri="{FF2B5EF4-FFF2-40B4-BE49-F238E27FC236}">
                  <a16:creationId xmlns:a16="http://schemas.microsoft.com/office/drawing/2014/main" id="{5F6CE22E-CAAD-0D4B-97E1-F54610FF7B53}"/>
                </a:ext>
              </a:extLst>
            </p:cNvPr>
            <p:cNvSpPr txBox="1">
              <a:spLocks/>
            </p:cNvSpPr>
            <p:nvPr/>
          </p:nvSpPr>
          <p:spPr>
            <a:xfrm>
              <a:off x="10867268" y="4848496"/>
              <a:ext cx="3353438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i="0" kern="1200">
                  <a:solidFill>
                    <a:schemeClr val="accent2"/>
                  </a:solidFill>
                  <a:latin typeface="VTB Group Cond" panose="020B0506050504020204" pitchFamily="34" charset="0"/>
                  <a:ea typeface="VTB Group Cond" panose="020B0506050504020204" pitchFamily="34" charset="0"/>
                  <a:cs typeface="+mj-cs"/>
                </a:defRPr>
              </a:lvl1pPr>
            </a:lstStyle>
            <a:p>
              <a:pPr algn="ctr"/>
              <a:r>
                <a:rPr lang="ru-RU" sz="3000" b="0" dirty="0" smtClean="0">
                  <a:solidFill>
                    <a:srgbClr val="2329DB"/>
                  </a:solidFill>
                  <a:latin typeface="Raleway Medium" panose="020B0604020202020204" charset="-52"/>
                  <a:ea typeface="VTB Group Cond Book" panose="020B0506050504020204" pitchFamily="34" charset="77"/>
                </a:rPr>
                <a:t>Привлечение клиентов</a:t>
              </a:r>
              <a:endParaRPr lang="ru-RU" sz="3000" b="0" dirty="0">
                <a:solidFill>
                  <a:srgbClr val="2329DB"/>
                </a:solidFill>
                <a:latin typeface="Raleway Medium" panose="020B0604020202020204" charset="-52"/>
                <a:ea typeface="VTB Group Cond Book" panose="020B0506050504020204" pitchFamily="34" charset="77"/>
              </a:endParaRPr>
            </a:p>
          </p:txBody>
        </p:sp>
        <p:grpSp>
          <p:nvGrpSpPr>
            <p:cNvPr id="17" name="Группа 16"/>
            <p:cNvGrpSpPr/>
            <p:nvPr/>
          </p:nvGrpSpPr>
          <p:grpSpPr>
            <a:xfrm>
              <a:off x="11183804" y="2386030"/>
              <a:ext cx="2483615" cy="2396746"/>
              <a:chOff x="11141693" y="4145690"/>
              <a:chExt cx="2483615" cy="2396746"/>
            </a:xfrm>
          </p:grpSpPr>
          <p:sp>
            <p:nvSpPr>
              <p:cNvPr id="53" name="Picture Placeholder 45">
                <a:extLst>
                  <a:ext uri="{FF2B5EF4-FFF2-40B4-BE49-F238E27FC236}">
                    <a16:creationId xmlns:a16="http://schemas.microsoft.com/office/drawing/2014/main" id="{440C0190-46C8-954A-A8C5-8E661A19F87A}"/>
                  </a:ext>
                </a:extLst>
              </p:cNvPr>
              <p:cNvSpPr/>
              <p:nvPr/>
            </p:nvSpPr>
            <p:spPr>
              <a:xfrm>
                <a:off x="11897325" y="4726749"/>
                <a:ext cx="1209102" cy="1265076"/>
              </a:xfrm>
              <a:custGeom>
                <a:avLst/>
                <a:gdLst>
                  <a:gd name="connsiteX0" fmla="*/ 87629 w 937426"/>
                  <a:gd name="connsiteY0" fmla="*/ 120328 h 980824"/>
                  <a:gd name="connsiteX1" fmla="*/ 208883 w 937426"/>
                  <a:gd name="connsiteY1" fmla="*/ 240656 h 980824"/>
                  <a:gd name="connsiteX2" fmla="*/ 330137 w 937426"/>
                  <a:gd name="connsiteY2" fmla="*/ 120328 h 980824"/>
                  <a:gd name="connsiteX3" fmla="*/ 208883 w 937426"/>
                  <a:gd name="connsiteY3" fmla="*/ 0 h 980824"/>
                  <a:gd name="connsiteX4" fmla="*/ 208883 w 937426"/>
                  <a:gd name="connsiteY4" fmla="*/ 0 h 980824"/>
                  <a:gd name="connsiteX5" fmla="*/ 87629 w 937426"/>
                  <a:gd name="connsiteY5" fmla="*/ 120328 h 980824"/>
                  <a:gd name="connsiteX6" fmla="*/ 279190 w 937426"/>
                  <a:gd name="connsiteY6" fmla="*/ 120328 h 980824"/>
                  <a:gd name="connsiteX7" fmla="*/ 208883 w 937426"/>
                  <a:gd name="connsiteY7" fmla="*/ 190098 h 980824"/>
                  <a:gd name="connsiteX8" fmla="*/ 138576 w 937426"/>
                  <a:gd name="connsiteY8" fmla="*/ 120328 h 980824"/>
                  <a:gd name="connsiteX9" fmla="*/ 208883 w 937426"/>
                  <a:gd name="connsiteY9" fmla="*/ 50558 h 980824"/>
                  <a:gd name="connsiteX10" fmla="*/ 279190 w 937426"/>
                  <a:gd name="connsiteY10" fmla="*/ 120328 h 980824"/>
                  <a:gd name="connsiteX11" fmla="*/ 279190 w 937426"/>
                  <a:gd name="connsiteY11" fmla="*/ 120328 h 980824"/>
                  <a:gd name="connsiteX12" fmla="*/ 76421 w 937426"/>
                  <a:gd name="connsiteY12" fmla="*/ 638041 h 980824"/>
                  <a:gd name="connsiteX13" fmla="*/ 116159 w 937426"/>
                  <a:gd name="connsiteY13" fmla="*/ 929255 h 980824"/>
                  <a:gd name="connsiteX14" fmla="*/ 174239 w 937426"/>
                  <a:gd name="connsiteY14" fmla="*/ 980824 h 980824"/>
                  <a:gd name="connsiteX15" fmla="*/ 240470 w 937426"/>
                  <a:gd name="connsiteY15" fmla="*/ 980824 h 980824"/>
                  <a:gd name="connsiteX16" fmla="*/ 298550 w 937426"/>
                  <a:gd name="connsiteY16" fmla="*/ 929255 h 980824"/>
                  <a:gd name="connsiteX17" fmla="*/ 318929 w 937426"/>
                  <a:gd name="connsiteY17" fmla="*/ 751291 h 980824"/>
                  <a:gd name="connsiteX18" fmla="*/ 357649 w 937426"/>
                  <a:gd name="connsiteY18" fmla="*/ 454010 h 980824"/>
                  <a:gd name="connsiteX19" fmla="*/ 401463 w 937426"/>
                  <a:gd name="connsiteY19" fmla="*/ 490412 h 980824"/>
                  <a:gd name="connsiteX20" fmla="*/ 490111 w 937426"/>
                  <a:gd name="connsiteY20" fmla="*/ 491423 h 980824"/>
                  <a:gd name="connsiteX21" fmla="*/ 622574 w 937426"/>
                  <a:gd name="connsiteY21" fmla="*/ 388285 h 980824"/>
                  <a:gd name="connsiteX22" fmla="*/ 640915 w 937426"/>
                  <a:gd name="connsiteY22" fmla="*/ 295258 h 980824"/>
                  <a:gd name="connsiteX23" fmla="*/ 544115 w 937426"/>
                  <a:gd name="connsiteY23" fmla="*/ 272002 h 980824"/>
                  <a:gd name="connsiteX24" fmla="*/ 536983 w 937426"/>
                  <a:gd name="connsiteY24" fmla="*/ 277058 h 980824"/>
                  <a:gd name="connsiteX25" fmla="*/ 447316 w 937426"/>
                  <a:gd name="connsiteY25" fmla="*/ 346828 h 980824"/>
                  <a:gd name="connsiteX26" fmla="*/ 357649 w 937426"/>
                  <a:gd name="connsiteY26" fmla="*/ 273013 h 980824"/>
                  <a:gd name="connsiteX27" fmla="*/ 312815 w 937426"/>
                  <a:gd name="connsiteY27" fmla="*/ 256834 h 980824"/>
                  <a:gd name="connsiteX28" fmla="*/ 272058 w 937426"/>
                  <a:gd name="connsiteY28" fmla="*/ 256834 h 980824"/>
                  <a:gd name="connsiteX29" fmla="*/ 247603 w 937426"/>
                  <a:gd name="connsiteY29" fmla="*/ 267957 h 980824"/>
                  <a:gd name="connsiteX30" fmla="*/ 206845 w 937426"/>
                  <a:gd name="connsiteY30" fmla="*/ 318515 h 980824"/>
                  <a:gd name="connsiteX31" fmla="*/ 166088 w 937426"/>
                  <a:gd name="connsiteY31" fmla="*/ 267957 h 980824"/>
                  <a:gd name="connsiteX32" fmla="*/ 142652 w 937426"/>
                  <a:gd name="connsiteY32" fmla="*/ 256834 h 980824"/>
                  <a:gd name="connsiteX33" fmla="*/ 111065 w 937426"/>
                  <a:gd name="connsiteY33" fmla="*/ 256834 h 980824"/>
                  <a:gd name="connsiteX34" fmla="*/ 0 w 937426"/>
                  <a:gd name="connsiteY34" fmla="*/ 367051 h 980824"/>
                  <a:gd name="connsiteX35" fmla="*/ 1019 w 937426"/>
                  <a:gd name="connsiteY35" fmla="*/ 380196 h 980824"/>
                  <a:gd name="connsiteX36" fmla="*/ 25474 w 937426"/>
                  <a:gd name="connsiteY36" fmla="*/ 565238 h 980824"/>
                  <a:gd name="connsiteX37" fmla="*/ 76421 w 937426"/>
                  <a:gd name="connsiteY37" fmla="*/ 638041 h 980824"/>
                  <a:gd name="connsiteX38" fmla="*/ 67250 w 937426"/>
                  <a:gd name="connsiteY38" fmla="*/ 326604 h 980824"/>
                  <a:gd name="connsiteX39" fmla="*/ 112084 w 937426"/>
                  <a:gd name="connsiteY39" fmla="*/ 306381 h 980824"/>
                  <a:gd name="connsiteX40" fmla="*/ 133481 w 937426"/>
                  <a:gd name="connsiteY40" fmla="*/ 306381 h 980824"/>
                  <a:gd name="connsiteX41" fmla="*/ 179334 w 937426"/>
                  <a:gd name="connsiteY41" fmla="*/ 363006 h 980824"/>
                  <a:gd name="connsiteX42" fmla="*/ 229262 w 937426"/>
                  <a:gd name="connsiteY42" fmla="*/ 369073 h 980824"/>
                  <a:gd name="connsiteX43" fmla="*/ 235376 w 937426"/>
                  <a:gd name="connsiteY43" fmla="*/ 363006 h 980824"/>
                  <a:gd name="connsiteX44" fmla="*/ 281228 w 937426"/>
                  <a:gd name="connsiteY44" fmla="*/ 306381 h 980824"/>
                  <a:gd name="connsiteX45" fmla="*/ 312815 w 937426"/>
                  <a:gd name="connsiteY45" fmla="*/ 306381 h 980824"/>
                  <a:gd name="connsiteX46" fmla="*/ 325043 w 937426"/>
                  <a:gd name="connsiteY46" fmla="*/ 310426 h 980824"/>
                  <a:gd name="connsiteX47" fmla="*/ 431013 w 937426"/>
                  <a:gd name="connsiteY47" fmla="*/ 397385 h 980824"/>
                  <a:gd name="connsiteX48" fmla="*/ 462600 w 937426"/>
                  <a:gd name="connsiteY48" fmla="*/ 397385 h 980824"/>
                  <a:gd name="connsiteX49" fmla="*/ 567551 w 937426"/>
                  <a:gd name="connsiteY49" fmla="*/ 314470 h 980824"/>
                  <a:gd name="connsiteX50" fmla="*/ 579778 w 937426"/>
                  <a:gd name="connsiteY50" fmla="*/ 310426 h 980824"/>
                  <a:gd name="connsiteX51" fmla="*/ 597100 w 937426"/>
                  <a:gd name="connsiteY51" fmla="*/ 319526 h 980824"/>
                  <a:gd name="connsiteX52" fmla="*/ 590987 w 937426"/>
                  <a:gd name="connsiteY52" fmla="*/ 345816 h 980824"/>
                  <a:gd name="connsiteX53" fmla="*/ 459543 w 937426"/>
                  <a:gd name="connsiteY53" fmla="*/ 449966 h 980824"/>
                  <a:gd name="connsiteX54" fmla="*/ 435088 w 937426"/>
                  <a:gd name="connsiteY54" fmla="*/ 449966 h 980824"/>
                  <a:gd name="connsiteX55" fmla="*/ 355611 w 937426"/>
                  <a:gd name="connsiteY55" fmla="*/ 385252 h 980824"/>
                  <a:gd name="connsiteX56" fmla="*/ 319948 w 937426"/>
                  <a:gd name="connsiteY56" fmla="*/ 388285 h 980824"/>
                  <a:gd name="connsiteX57" fmla="*/ 313834 w 937426"/>
                  <a:gd name="connsiteY57" fmla="*/ 401430 h 980824"/>
                  <a:gd name="connsiteX58" fmla="*/ 267982 w 937426"/>
                  <a:gd name="connsiteY58" fmla="*/ 745224 h 980824"/>
                  <a:gd name="connsiteX59" fmla="*/ 248622 w 937426"/>
                  <a:gd name="connsiteY59" fmla="*/ 924199 h 980824"/>
                  <a:gd name="connsiteX60" fmla="*/ 240470 w 937426"/>
                  <a:gd name="connsiteY60" fmla="*/ 931277 h 980824"/>
                  <a:gd name="connsiteX61" fmla="*/ 174239 w 937426"/>
                  <a:gd name="connsiteY61" fmla="*/ 931277 h 980824"/>
                  <a:gd name="connsiteX62" fmla="*/ 166088 w 937426"/>
                  <a:gd name="connsiteY62" fmla="*/ 924199 h 980824"/>
                  <a:gd name="connsiteX63" fmla="*/ 125330 w 937426"/>
                  <a:gd name="connsiteY63" fmla="*/ 617818 h 980824"/>
                  <a:gd name="connsiteX64" fmla="*/ 109027 w 937426"/>
                  <a:gd name="connsiteY64" fmla="*/ 597595 h 980824"/>
                  <a:gd name="connsiteX65" fmla="*/ 78459 w 937426"/>
                  <a:gd name="connsiteY65" fmla="*/ 558160 h 980824"/>
                  <a:gd name="connsiteX66" fmla="*/ 52985 w 937426"/>
                  <a:gd name="connsiteY66" fmla="*/ 373118 h 980824"/>
                  <a:gd name="connsiteX67" fmla="*/ 67250 w 937426"/>
                  <a:gd name="connsiteY67" fmla="*/ 326604 h 980824"/>
                  <a:gd name="connsiteX68" fmla="*/ 732620 w 937426"/>
                  <a:gd name="connsiteY68" fmla="*/ 410531 h 980824"/>
                  <a:gd name="connsiteX69" fmla="*/ 732620 w 937426"/>
                  <a:gd name="connsiteY69" fmla="*/ 410531 h 980824"/>
                  <a:gd name="connsiteX70" fmla="*/ 684729 w 937426"/>
                  <a:gd name="connsiteY70" fmla="*/ 458055 h 980824"/>
                  <a:gd name="connsiteX71" fmla="*/ 685748 w 937426"/>
                  <a:gd name="connsiteY71" fmla="*/ 617818 h 980824"/>
                  <a:gd name="connsiteX72" fmla="*/ 733639 w 937426"/>
                  <a:gd name="connsiteY72" fmla="*/ 665343 h 980824"/>
                  <a:gd name="connsiteX73" fmla="*/ 733639 w 937426"/>
                  <a:gd name="connsiteY73" fmla="*/ 665343 h 980824"/>
                  <a:gd name="connsiteX74" fmla="*/ 895650 w 937426"/>
                  <a:gd name="connsiteY74" fmla="*/ 664331 h 980824"/>
                  <a:gd name="connsiteX75" fmla="*/ 943541 w 937426"/>
                  <a:gd name="connsiteY75" fmla="*/ 616807 h 980824"/>
                  <a:gd name="connsiteX76" fmla="*/ 732620 w 937426"/>
                  <a:gd name="connsiteY76" fmla="*/ 410531 h 980824"/>
                  <a:gd name="connsiteX77" fmla="*/ 732620 w 937426"/>
                  <a:gd name="connsiteY77" fmla="*/ 410531 h 980824"/>
                  <a:gd name="connsiteX78" fmla="*/ 736695 w 937426"/>
                  <a:gd name="connsiteY78" fmla="*/ 614785 h 980824"/>
                  <a:gd name="connsiteX79" fmla="*/ 736695 w 937426"/>
                  <a:gd name="connsiteY79" fmla="*/ 461088 h 980824"/>
                  <a:gd name="connsiteX80" fmla="*/ 891575 w 937426"/>
                  <a:gd name="connsiteY80" fmla="*/ 613774 h 980824"/>
                  <a:gd name="connsiteX81" fmla="*/ 736695 w 937426"/>
                  <a:gd name="connsiteY81" fmla="*/ 614785 h 980824"/>
                  <a:gd name="connsiteX82" fmla="*/ 829419 w 937426"/>
                  <a:gd name="connsiteY82" fmla="*/ 716912 h 980824"/>
                  <a:gd name="connsiteX83" fmla="*/ 801908 w 937426"/>
                  <a:gd name="connsiteY83" fmla="*/ 704778 h 980824"/>
                  <a:gd name="connsiteX84" fmla="*/ 801908 w 937426"/>
                  <a:gd name="connsiteY84" fmla="*/ 704778 h 980824"/>
                  <a:gd name="connsiteX85" fmla="*/ 644991 w 937426"/>
                  <a:gd name="connsiteY85" fmla="*/ 705789 h 980824"/>
                  <a:gd name="connsiteX86" fmla="*/ 644991 w 937426"/>
                  <a:gd name="connsiteY86" fmla="*/ 550071 h 980824"/>
                  <a:gd name="connsiteX87" fmla="*/ 632763 w 937426"/>
                  <a:gd name="connsiteY87" fmla="*/ 522769 h 980824"/>
                  <a:gd name="connsiteX88" fmla="*/ 605252 w 937426"/>
                  <a:gd name="connsiteY88" fmla="*/ 512658 h 980824"/>
                  <a:gd name="connsiteX89" fmla="*/ 400444 w 937426"/>
                  <a:gd name="connsiteY89" fmla="*/ 745224 h 980824"/>
                  <a:gd name="connsiteX90" fmla="*/ 610346 w 937426"/>
                  <a:gd name="connsiteY90" fmla="*/ 949478 h 980824"/>
                  <a:gd name="connsiteX91" fmla="*/ 619517 w 937426"/>
                  <a:gd name="connsiteY91" fmla="*/ 949478 h 980824"/>
                  <a:gd name="connsiteX92" fmla="*/ 838590 w 937426"/>
                  <a:gd name="connsiteY92" fmla="*/ 744213 h 980824"/>
                  <a:gd name="connsiteX93" fmla="*/ 829419 w 937426"/>
                  <a:gd name="connsiteY93" fmla="*/ 716912 h 980824"/>
                  <a:gd name="connsiteX94" fmla="*/ 829419 w 937426"/>
                  <a:gd name="connsiteY94" fmla="*/ 716912 h 980824"/>
                  <a:gd name="connsiteX95" fmla="*/ 611365 w 937426"/>
                  <a:gd name="connsiteY95" fmla="*/ 898920 h 980824"/>
                  <a:gd name="connsiteX96" fmla="*/ 451391 w 937426"/>
                  <a:gd name="connsiteY96" fmla="*/ 720956 h 980824"/>
                  <a:gd name="connsiteX97" fmla="*/ 592006 w 937426"/>
                  <a:gd name="connsiteY97" fmla="*/ 565238 h 980824"/>
                  <a:gd name="connsiteX98" fmla="*/ 592006 w 937426"/>
                  <a:gd name="connsiteY98" fmla="*/ 717923 h 980824"/>
                  <a:gd name="connsiteX99" fmla="*/ 631744 w 937426"/>
                  <a:gd name="connsiteY99" fmla="*/ 757358 h 980824"/>
                  <a:gd name="connsiteX100" fmla="*/ 631744 w 937426"/>
                  <a:gd name="connsiteY100" fmla="*/ 757358 h 980824"/>
                  <a:gd name="connsiteX101" fmla="*/ 785605 w 937426"/>
                  <a:gd name="connsiteY101" fmla="*/ 757358 h 980824"/>
                  <a:gd name="connsiteX102" fmla="*/ 611365 w 937426"/>
                  <a:gd name="connsiteY102" fmla="*/ 898920 h 980824"/>
                  <a:gd name="connsiteX103" fmla="*/ 611365 w 937426"/>
                  <a:gd name="connsiteY103" fmla="*/ 898920 h 980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937426" h="980824">
                    <a:moveTo>
                      <a:pt x="87629" y="120328"/>
                    </a:moveTo>
                    <a:cubicBezTo>
                      <a:pt x="87629" y="187064"/>
                      <a:pt x="141633" y="240656"/>
                      <a:pt x="208883" y="240656"/>
                    </a:cubicBezTo>
                    <a:cubicBezTo>
                      <a:pt x="276133" y="240656"/>
                      <a:pt x="330137" y="187064"/>
                      <a:pt x="330137" y="120328"/>
                    </a:cubicBezTo>
                    <a:cubicBezTo>
                      <a:pt x="330137" y="53591"/>
                      <a:pt x="276133" y="0"/>
                      <a:pt x="208883" y="0"/>
                    </a:cubicBezTo>
                    <a:cubicBezTo>
                      <a:pt x="208883" y="0"/>
                      <a:pt x="208883" y="0"/>
                      <a:pt x="208883" y="0"/>
                    </a:cubicBezTo>
                    <a:cubicBezTo>
                      <a:pt x="141633" y="0"/>
                      <a:pt x="87629" y="53591"/>
                      <a:pt x="87629" y="120328"/>
                    </a:cubicBezTo>
                    <a:close/>
                    <a:moveTo>
                      <a:pt x="279190" y="120328"/>
                    </a:moveTo>
                    <a:cubicBezTo>
                      <a:pt x="279190" y="158752"/>
                      <a:pt x="247603" y="190098"/>
                      <a:pt x="208883" y="190098"/>
                    </a:cubicBezTo>
                    <a:cubicBezTo>
                      <a:pt x="170163" y="190098"/>
                      <a:pt x="138576" y="158752"/>
                      <a:pt x="138576" y="120328"/>
                    </a:cubicBezTo>
                    <a:cubicBezTo>
                      <a:pt x="138576" y="81904"/>
                      <a:pt x="170163" y="50558"/>
                      <a:pt x="208883" y="50558"/>
                    </a:cubicBezTo>
                    <a:cubicBezTo>
                      <a:pt x="247603" y="50558"/>
                      <a:pt x="279190" y="81904"/>
                      <a:pt x="279190" y="120328"/>
                    </a:cubicBezTo>
                    <a:lnTo>
                      <a:pt x="279190" y="120328"/>
                    </a:lnTo>
                    <a:close/>
                    <a:moveTo>
                      <a:pt x="76421" y="638041"/>
                    </a:moveTo>
                    <a:lnTo>
                      <a:pt x="116159" y="929255"/>
                    </a:lnTo>
                    <a:cubicBezTo>
                      <a:pt x="119216" y="958579"/>
                      <a:pt x="144690" y="980824"/>
                      <a:pt x="174239" y="980824"/>
                    </a:cubicBezTo>
                    <a:lnTo>
                      <a:pt x="240470" y="980824"/>
                    </a:lnTo>
                    <a:cubicBezTo>
                      <a:pt x="270020" y="980824"/>
                      <a:pt x="295493" y="958579"/>
                      <a:pt x="298550" y="929255"/>
                    </a:cubicBezTo>
                    <a:lnTo>
                      <a:pt x="318929" y="751291"/>
                    </a:lnTo>
                    <a:lnTo>
                      <a:pt x="357649" y="454010"/>
                    </a:lnTo>
                    <a:lnTo>
                      <a:pt x="401463" y="490412"/>
                    </a:lnTo>
                    <a:cubicBezTo>
                      <a:pt x="426937" y="511646"/>
                      <a:pt x="463619" y="511646"/>
                      <a:pt x="490111" y="491423"/>
                    </a:cubicBezTo>
                    <a:lnTo>
                      <a:pt x="622574" y="388285"/>
                    </a:lnTo>
                    <a:cubicBezTo>
                      <a:pt x="651104" y="366040"/>
                      <a:pt x="659256" y="326604"/>
                      <a:pt x="640915" y="295258"/>
                    </a:cubicBezTo>
                    <a:cubicBezTo>
                      <a:pt x="620536" y="261890"/>
                      <a:pt x="577740" y="251779"/>
                      <a:pt x="544115" y="272002"/>
                    </a:cubicBezTo>
                    <a:cubicBezTo>
                      <a:pt x="542077" y="273013"/>
                      <a:pt x="539021" y="275035"/>
                      <a:pt x="536983" y="277058"/>
                    </a:cubicBezTo>
                    <a:lnTo>
                      <a:pt x="447316" y="346828"/>
                    </a:lnTo>
                    <a:lnTo>
                      <a:pt x="357649" y="273013"/>
                    </a:lnTo>
                    <a:cubicBezTo>
                      <a:pt x="345421" y="262901"/>
                      <a:pt x="329118" y="256834"/>
                      <a:pt x="312815" y="256834"/>
                    </a:cubicBezTo>
                    <a:lnTo>
                      <a:pt x="272058" y="256834"/>
                    </a:lnTo>
                    <a:cubicBezTo>
                      <a:pt x="262887" y="256834"/>
                      <a:pt x="253717" y="260879"/>
                      <a:pt x="247603" y="267957"/>
                    </a:cubicBezTo>
                    <a:lnTo>
                      <a:pt x="206845" y="318515"/>
                    </a:lnTo>
                    <a:lnTo>
                      <a:pt x="166088" y="267957"/>
                    </a:lnTo>
                    <a:cubicBezTo>
                      <a:pt x="159974" y="260879"/>
                      <a:pt x="151822" y="256834"/>
                      <a:pt x="142652" y="256834"/>
                    </a:cubicBezTo>
                    <a:lnTo>
                      <a:pt x="111065" y="256834"/>
                    </a:lnTo>
                    <a:cubicBezTo>
                      <a:pt x="49928" y="256834"/>
                      <a:pt x="0" y="306381"/>
                      <a:pt x="0" y="367051"/>
                    </a:cubicBezTo>
                    <a:cubicBezTo>
                      <a:pt x="0" y="371095"/>
                      <a:pt x="0" y="376151"/>
                      <a:pt x="1019" y="380196"/>
                    </a:cubicBezTo>
                    <a:lnTo>
                      <a:pt x="25474" y="565238"/>
                    </a:lnTo>
                    <a:cubicBezTo>
                      <a:pt x="30568" y="595573"/>
                      <a:pt x="48909" y="622874"/>
                      <a:pt x="76421" y="638041"/>
                    </a:cubicBezTo>
                    <a:close/>
                    <a:moveTo>
                      <a:pt x="67250" y="326604"/>
                    </a:moveTo>
                    <a:cubicBezTo>
                      <a:pt x="78459" y="313459"/>
                      <a:pt x="94762" y="306381"/>
                      <a:pt x="112084" y="306381"/>
                    </a:cubicBezTo>
                    <a:lnTo>
                      <a:pt x="133481" y="306381"/>
                    </a:lnTo>
                    <a:lnTo>
                      <a:pt x="179334" y="363006"/>
                    </a:lnTo>
                    <a:cubicBezTo>
                      <a:pt x="191561" y="378173"/>
                      <a:pt x="213978" y="381207"/>
                      <a:pt x="229262" y="369073"/>
                    </a:cubicBezTo>
                    <a:cubicBezTo>
                      <a:pt x="231300" y="367051"/>
                      <a:pt x="233338" y="366040"/>
                      <a:pt x="235376" y="363006"/>
                    </a:cubicBezTo>
                    <a:lnTo>
                      <a:pt x="281228" y="306381"/>
                    </a:lnTo>
                    <a:lnTo>
                      <a:pt x="312815" y="306381"/>
                    </a:lnTo>
                    <a:cubicBezTo>
                      <a:pt x="316891" y="306381"/>
                      <a:pt x="321986" y="308403"/>
                      <a:pt x="325043" y="310426"/>
                    </a:cubicBezTo>
                    <a:lnTo>
                      <a:pt x="431013" y="397385"/>
                    </a:lnTo>
                    <a:cubicBezTo>
                      <a:pt x="440183" y="404464"/>
                      <a:pt x="453429" y="404464"/>
                      <a:pt x="462600" y="397385"/>
                    </a:cubicBezTo>
                    <a:lnTo>
                      <a:pt x="567551" y="314470"/>
                    </a:lnTo>
                    <a:cubicBezTo>
                      <a:pt x="570608" y="311437"/>
                      <a:pt x="575702" y="310426"/>
                      <a:pt x="579778" y="310426"/>
                    </a:cubicBezTo>
                    <a:cubicBezTo>
                      <a:pt x="586911" y="310426"/>
                      <a:pt x="593025" y="314470"/>
                      <a:pt x="597100" y="319526"/>
                    </a:cubicBezTo>
                    <a:cubicBezTo>
                      <a:pt x="602195" y="328627"/>
                      <a:pt x="599138" y="339749"/>
                      <a:pt x="590987" y="345816"/>
                    </a:cubicBezTo>
                    <a:lnTo>
                      <a:pt x="459543" y="449966"/>
                    </a:lnTo>
                    <a:cubicBezTo>
                      <a:pt x="452410" y="455022"/>
                      <a:pt x="442221" y="455022"/>
                      <a:pt x="435088" y="449966"/>
                    </a:cubicBezTo>
                    <a:lnTo>
                      <a:pt x="355611" y="385252"/>
                    </a:lnTo>
                    <a:cubicBezTo>
                      <a:pt x="344403" y="376151"/>
                      <a:pt x="329118" y="378173"/>
                      <a:pt x="319948" y="388285"/>
                    </a:cubicBezTo>
                    <a:cubicBezTo>
                      <a:pt x="316891" y="392330"/>
                      <a:pt x="314853" y="396374"/>
                      <a:pt x="313834" y="401430"/>
                    </a:cubicBezTo>
                    <a:lnTo>
                      <a:pt x="267982" y="745224"/>
                    </a:lnTo>
                    <a:lnTo>
                      <a:pt x="248622" y="924199"/>
                    </a:lnTo>
                    <a:cubicBezTo>
                      <a:pt x="248622" y="928244"/>
                      <a:pt x="244546" y="931277"/>
                      <a:pt x="240470" y="931277"/>
                    </a:cubicBezTo>
                    <a:lnTo>
                      <a:pt x="174239" y="931277"/>
                    </a:lnTo>
                    <a:cubicBezTo>
                      <a:pt x="170163" y="931277"/>
                      <a:pt x="167107" y="928244"/>
                      <a:pt x="166088" y="924199"/>
                    </a:cubicBezTo>
                    <a:lnTo>
                      <a:pt x="125330" y="617818"/>
                    </a:lnTo>
                    <a:cubicBezTo>
                      <a:pt x="124311" y="608718"/>
                      <a:pt x="117178" y="600628"/>
                      <a:pt x="109027" y="597595"/>
                    </a:cubicBezTo>
                    <a:cubicBezTo>
                      <a:pt x="91705" y="591528"/>
                      <a:pt x="80496" y="576361"/>
                      <a:pt x="78459" y="558160"/>
                    </a:cubicBezTo>
                    <a:lnTo>
                      <a:pt x="52985" y="373118"/>
                    </a:lnTo>
                    <a:cubicBezTo>
                      <a:pt x="50947" y="355928"/>
                      <a:pt x="56042" y="338738"/>
                      <a:pt x="67250" y="326604"/>
                    </a:cubicBezTo>
                    <a:close/>
                    <a:moveTo>
                      <a:pt x="732620" y="410531"/>
                    </a:moveTo>
                    <a:lnTo>
                      <a:pt x="732620" y="410531"/>
                    </a:lnTo>
                    <a:cubicBezTo>
                      <a:pt x="706127" y="410531"/>
                      <a:pt x="684729" y="431765"/>
                      <a:pt x="684729" y="458055"/>
                    </a:cubicBezTo>
                    <a:lnTo>
                      <a:pt x="685748" y="617818"/>
                    </a:lnTo>
                    <a:cubicBezTo>
                      <a:pt x="685748" y="644108"/>
                      <a:pt x="707146" y="665343"/>
                      <a:pt x="733639" y="665343"/>
                    </a:cubicBezTo>
                    <a:lnTo>
                      <a:pt x="733639" y="665343"/>
                    </a:lnTo>
                    <a:lnTo>
                      <a:pt x="895650" y="664331"/>
                    </a:lnTo>
                    <a:cubicBezTo>
                      <a:pt x="922143" y="664331"/>
                      <a:pt x="943541" y="643097"/>
                      <a:pt x="943541" y="616807"/>
                    </a:cubicBezTo>
                    <a:cubicBezTo>
                      <a:pt x="941503" y="502546"/>
                      <a:pt x="848779" y="410531"/>
                      <a:pt x="732620" y="410531"/>
                    </a:cubicBezTo>
                    <a:lnTo>
                      <a:pt x="732620" y="410531"/>
                    </a:lnTo>
                    <a:close/>
                    <a:moveTo>
                      <a:pt x="736695" y="614785"/>
                    </a:moveTo>
                    <a:lnTo>
                      <a:pt x="736695" y="461088"/>
                    </a:lnTo>
                    <a:cubicBezTo>
                      <a:pt x="821268" y="463111"/>
                      <a:pt x="889537" y="530858"/>
                      <a:pt x="891575" y="613774"/>
                    </a:cubicBezTo>
                    <a:lnTo>
                      <a:pt x="736695" y="614785"/>
                    </a:lnTo>
                    <a:close/>
                    <a:moveTo>
                      <a:pt x="829419" y="716912"/>
                    </a:moveTo>
                    <a:cubicBezTo>
                      <a:pt x="822287" y="709834"/>
                      <a:pt x="812097" y="705789"/>
                      <a:pt x="801908" y="704778"/>
                    </a:cubicBezTo>
                    <a:lnTo>
                      <a:pt x="801908" y="704778"/>
                    </a:lnTo>
                    <a:lnTo>
                      <a:pt x="644991" y="705789"/>
                    </a:lnTo>
                    <a:lnTo>
                      <a:pt x="644991" y="550071"/>
                    </a:lnTo>
                    <a:cubicBezTo>
                      <a:pt x="644991" y="539959"/>
                      <a:pt x="640915" y="529847"/>
                      <a:pt x="632763" y="522769"/>
                    </a:cubicBezTo>
                    <a:cubicBezTo>
                      <a:pt x="625631" y="515691"/>
                      <a:pt x="615441" y="511646"/>
                      <a:pt x="605252" y="512658"/>
                    </a:cubicBezTo>
                    <a:cubicBezTo>
                      <a:pt x="483998" y="520747"/>
                      <a:pt x="392293" y="624896"/>
                      <a:pt x="400444" y="745224"/>
                    </a:cubicBezTo>
                    <a:cubicBezTo>
                      <a:pt x="407577" y="856452"/>
                      <a:pt x="498263" y="944423"/>
                      <a:pt x="610346" y="949478"/>
                    </a:cubicBezTo>
                    <a:lnTo>
                      <a:pt x="619517" y="949478"/>
                    </a:lnTo>
                    <a:cubicBezTo>
                      <a:pt x="735676" y="948467"/>
                      <a:pt x="830438" y="858474"/>
                      <a:pt x="838590" y="744213"/>
                    </a:cubicBezTo>
                    <a:cubicBezTo>
                      <a:pt x="839609" y="734101"/>
                      <a:pt x="835533" y="725001"/>
                      <a:pt x="829419" y="716912"/>
                    </a:cubicBezTo>
                    <a:lnTo>
                      <a:pt x="829419" y="716912"/>
                    </a:lnTo>
                    <a:close/>
                    <a:moveTo>
                      <a:pt x="611365" y="898920"/>
                    </a:moveTo>
                    <a:cubicBezTo>
                      <a:pt x="517623" y="893865"/>
                      <a:pt x="446297" y="813983"/>
                      <a:pt x="451391" y="720956"/>
                    </a:cubicBezTo>
                    <a:cubicBezTo>
                      <a:pt x="455467" y="643097"/>
                      <a:pt x="514566" y="577372"/>
                      <a:pt x="592006" y="565238"/>
                    </a:cubicBezTo>
                    <a:lnTo>
                      <a:pt x="592006" y="717923"/>
                    </a:lnTo>
                    <a:cubicBezTo>
                      <a:pt x="592006" y="739157"/>
                      <a:pt x="609328" y="757358"/>
                      <a:pt x="631744" y="757358"/>
                    </a:cubicBezTo>
                    <a:lnTo>
                      <a:pt x="631744" y="757358"/>
                    </a:lnTo>
                    <a:lnTo>
                      <a:pt x="785605" y="757358"/>
                    </a:lnTo>
                    <a:cubicBezTo>
                      <a:pt x="773377" y="841284"/>
                      <a:pt x="697976" y="902965"/>
                      <a:pt x="611365" y="898920"/>
                    </a:cubicBezTo>
                    <a:lnTo>
                      <a:pt x="611365" y="898920"/>
                    </a:lnTo>
                    <a:close/>
                  </a:path>
                </a:pathLst>
              </a:custGeom>
              <a:solidFill>
                <a:schemeClr val="bg1"/>
              </a:solidFill>
              <a:ln w="188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3000" dirty="0"/>
              </a:p>
            </p:txBody>
          </p:sp>
          <p:sp>
            <p:nvSpPr>
              <p:cNvPr id="35" name="Овал 34"/>
              <p:cNvSpPr/>
              <p:nvPr/>
            </p:nvSpPr>
            <p:spPr>
              <a:xfrm>
                <a:off x="11141693" y="4145690"/>
                <a:ext cx="2483615" cy="2396746"/>
              </a:xfrm>
              <a:prstGeom prst="ellipse">
                <a:avLst/>
              </a:prstGeom>
              <a:solidFill>
                <a:srgbClr val="9DC3E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" name="Рисунок 9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457100" y="4483039"/>
                <a:ext cx="1752496" cy="1752496"/>
              </a:xfrm>
              <a:prstGeom prst="rect">
                <a:avLst/>
              </a:prstGeom>
            </p:spPr>
          </p:pic>
        </p:grpSp>
      </p:grpSp>
      <p:grpSp>
        <p:nvGrpSpPr>
          <p:cNvPr id="19" name="Группа 18"/>
          <p:cNvGrpSpPr/>
          <p:nvPr/>
        </p:nvGrpSpPr>
        <p:grpSpPr>
          <a:xfrm>
            <a:off x="15356045" y="4442740"/>
            <a:ext cx="2719929" cy="4583636"/>
            <a:chOff x="15151338" y="2060031"/>
            <a:chExt cx="2719929" cy="4583636"/>
          </a:xfrm>
        </p:grpSpPr>
        <p:sp>
          <p:nvSpPr>
            <p:cNvPr id="54" name="Picture Placeholder 47">
              <a:extLst>
                <a:ext uri="{FF2B5EF4-FFF2-40B4-BE49-F238E27FC236}">
                  <a16:creationId xmlns:a16="http://schemas.microsoft.com/office/drawing/2014/main" id="{BC6BDC4E-C240-3A4F-BC4F-39F3A56B3106}"/>
                </a:ext>
              </a:extLst>
            </p:cNvPr>
            <p:cNvSpPr/>
            <p:nvPr/>
          </p:nvSpPr>
          <p:spPr>
            <a:xfrm>
              <a:off x="15853626" y="2642756"/>
              <a:ext cx="1161504" cy="1252850"/>
            </a:xfrm>
            <a:custGeom>
              <a:avLst/>
              <a:gdLst>
                <a:gd name="connsiteX0" fmla="*/ 99159 w 900523"/>
                <a:gd name="connsiteY0" fmla="*/ 711543 h 971344"/>
                <a:gd name="connsiteX1" fmla="*/ 166951 w 900523"/>
                <a:gd name="connsiteY1" fmla="*/ 711543 h 971344"/>
                <a:gd name="connsiteX2" fmla="*/ 166951 w 900523"/>
                <a:gd name="connsiteY2" fmla="*/ 733803 h 971344"/>
                <a:gd name="connsiteX3" fmla="*/ 221589 w 900523"/>
                <a:gd name="connsiteY3" fmla="*/ 788441 h 971344"/>
                <a:gd name="connsiteX4" fmla="*/ 260039 w 900523"/>
                <a:gd name="connsiteY4" fmla="*/ 772252 h 971344"/>
                <a:gd name="connsiteX5" fmla="*/ 320748 w 900523"/>
                <a:gd name="connsiteY5" fmla="*/ 711543 h 971344"/>
                <a:gd name="connsiteX6" fmla="*/ 514007 w 900523"/>
                <a:gd name="connsiteY6" fmla="*/ 711543 h 971344"/>
                <a:gd name="connsiteX7" fmla="*/ 613165 w 900523"/>
                <a:gd name="connsiteY7" fmla="*/ 612385 h 971344"/>
                <a:gd name="connsiteX8" fmla="*/ 613165 w 900523"/>
                <a:gd name="connsiteY8" fmla="*/ 381690 h 971344"/>
                <a:gd name="connsiteX9" fmla="*/ 514007 w 900523"/>
                <a:gd name="connsiteY9" fmla="*/ 282532 h 971344"/>
                <a:gd name="connsiteX10" fmla="*/ 99159 w 900523"/>
                <a:gd name="connsiteY10" fmla="*/ 282532 h 971344"/>
                <a:gd name="connsiteX11" fmla="*/ 0 w 900523"/>
                <a:gd name="connsiteY11" fmla="*/ 381690 h 971344"/>
                <a:gd name="connsiteX12" fmla="*/ 0 w 900523"/>
                <a:gd name="connsiteY12" fmla="*/ 612385 h 971344"/>
                <a:gd name="connsiteX13" fmla="*/ 99159 w 900523"/>
                <a:gd name="connsiteY13" fmla="*/ 711543 h 971344"/>
                <a:gd name="connsiteX14" fmla="*/ 50591 w 900523"/>
                <a:gd name="connsiteY14" fmla="*/ 381690 h 971344"/>
                <a:gd name="connsiteX15" fmla="*/ 99159 w 900523"/>
                <a:gd name="connsiteY15" fmla="*/ 333123 h 971344"/>
                <a:gd name="connsiteX16" fmla="*/ 514007 w 900523"/>
                <a:gd name="connsiteY16" fmla="*/ 333123 h 971344"/>
                <a:gd name="connsiteX17" fmla="*/ 562574 w 900523"/>
                <a:gd name="connsiteY17" fmla="*/ 381690 h 971344"/>
                <a:gd name="connsiteX18" fmla="*/ 562574 w 900523"/>
                <a:gd name="connsiteY18" fmla="*/ 612385 h 971344"/>
                <a:gd name="connsiteX19" fmla="*/ 514007 w 900523"/>
                <a:gd name="connsiteY19" fmla="*/ 660952 h 971344"/>
                <a:gd name="connsiteX20" fmla="*/ 514007 w 900523"/>
                <a:gd name="connsiteY20" fmla="*/ 660952 h 971344"/>
                <a:gd name="connsiteX21" fmla="*/ 309618 w 900523"/>
                <a:gd name="connsiteY21" fmla="*/ 660952 h 971344"/>
                <a:gd name="connsiteX22" fmla="*/ 291405 w 900523"/>
                <a:gd name="connsiteY22" fmla="*/ 668035 h 971344"/>
                <a:gd name="connsiteX23" fmla="*/ 223613 w 900523"/>
                <a:gd name="connsiteY23" fmla="*/ 735826 h 971344"/>
                <a:gd name="connsiteX24" fmla="*/ 219566 w 900523"/>
                <a:gd name="connsiteY24" fmla="*/ 736838 h 971344"/>
                <a:gd name="connsiteX25" fmla="*/ 217542 w 900523"/>
                <a:gd name="connsiteY25" fmla="*/ 733803 h 971344"/>
                <a:gd name="connsiteX26" fmla="*/ 217542 w 900523"/>
                <a:gd name="connsiteY26" fmla="*/ 686247 h 971344"/>
                <a:gd name="connsiteX27" fmla="*/ 192247 w 900523"/>
                <a:gd name="connsiteY27" fmla="*/ 660952 h 971344"/>
                <a:gd name="connsiteX28" fmla="*/ 99159 w 900523"/>
                <a:gd name="connsiteY28" fmla="*/ 660952 h 971344"/>
                <a:gd name="connsiteX29" fmla="*/ 50591 w 900523"/>
                <a:gd name="connsiteY29" fmla="*/ 612385 h 971344"/>
                <a:gd name="connsiteX30" fmla="*/ 50591 w 900523"/>
                <a:gd name="connsiteY30" fmla="*/ 381690 h 971344"/>
                <a:gd name="connsiteX31" fmla="*/ 77910 w 900523"/>
                <a:gd name="connsiteY31" fmla="*/ 196528 h 971344"/>
                <a:gd name="connsiteX32" fmla="*/ 111301 w 900523"/>
                <a:gd name="connsiteY32" fmla="*/ 153020 h 971344"/>
                <a:gd name="connsiteX33" fmla="*/ 530196 w 900523"/>
                <a:gd name="connsiteY33" fmla="*/ 9342 h 971344"/>
                <a:gd name="connsiteX34" fmla="*/ 760892 w 900523"/>
                <a:gd name="connsiteY34" fmla="*/ 140878 h 971344"/>
                <a:gd name="connsiteX35" fmla="*/ 874216 w 900523"/>
                <a:gd name="connsiteY35" fmla="*/ 432281 h 971344"/>
                <a:gd name="connsiteX36" fmla="*/ 900523 w 900523"/>
                <a:gd name="connsiteY36" fmla="*/ 498049 h 971344"/>
                <a:gd name="connsiteX37" fmla="*/ 900523 w 900523"/>
                <a:gd name="connsiteY37" fmla="*/ 609349 h 971344"/>
                <a:gd name="connsiteX38" fmla="*/ 857015 w 900523"/>
                <a:gd name="connsiteY38" fmla="*/ 688271 h 971344"/>
                <a:gd name="connsiteX39" fmla="*/ 853980 w 900523"/>
                <a:gd name="connsiteY39" fmla="*/ 690295 h 971344"/>
                <a:gd name="connsiteX40" fmla="*/ 555491 w 900523"/>
                <a:gd name="connsiteY40" fmla="*/ 957414 h 971344"/>
                <a:gd name="connsiteX41" fmla="*/ 547397 w 900523"/>
                <a:gd name="connsiteY41" fmla="*/ 957414 h 971344"/>
                <a:gd name="connsiteX42" fmla="*/ 492758 w 900523"/>
                <a:gd name="connsiteY42" fmla="*/ 980686 h 971344"/>
                <a:gd name="connsiteX43" fmla="*/ 404730 w 900523"/>
                <a:gd name="connsiteY43" fmla="*/ 980686 h 971344"/>
                <a:gd name="connsiteX44" fmla="*/ 327831 w 900523"/>
                <a:gd name="connsiteY44" fmla="*/ 904800 h 971344"/>
                <a:gd name="connsiteX45" fmla="*/ 327831 w 900523"/>
                <a:gd name="connsiteY45" fmla="*/ 856233 h 971344"/>
                <a:gd name="connsiteX46" fmla="*/ 403718 w 900523"/>
                <a:gd name="connsiteY46" fmla="*/ 780346 h 971344"/>
                <a:gd name="connsiteX47" fmla="*/ 491747 w 900523"/>
                <a:gd name="connsiteY47" fmla="*/ 780346 h 971344"/>
                <a:gd name="connsiteX48" fmla="*/ 547397 w 900523"/>
                <a:gd name="connsiteY48" fmla="*/ 803618 h 971344"/>
                <a:gd name="connsiteX49" fmla="*/ 555491 w 900523"/>
                <a:gd name="connsiteY49" fmla="*/ 803618 h 971344"/>
                <a:gd name="connsiteX50" fmla="*/ 699170 w 900523"/>
                <a:gd name="connsiteY50" fmla="*/ 683212 h 971344"/>
                <a:gd name="connsiteX51" fmla="*/ 678934 w 900523"/>
                <a:gd name="connsiteY51" fmla="*/ 646787 h 971344"/>
                <a:gd name="connsiteX52" fmla="*/ 671851 w 900523"/>
                <a:gd name="connsiteY52" fmla="*/ 605302 h 971344"/>
                <a:gd name="connsiteX53" fmla="*/ 671851 w 900523"/>
                <a:gd name="connsiteY53" fmla="*/ 500073 h 971344"/>
                <a:gd name="connsiteX54" fmla="*/ 677922 w 900523"/>
                <a:gd name="connsiteY54" fmla="*/ 459600 h 971344"/>
                <a:gd name="connsiteX55" fmla="*/ 718395 w 900523"/>
                <a:gd name="connsiteY55" fmla="*/ 404962 h 971344"/>
                <a:gd name="connsiteX56" fmla="*/ 716372 w 900523"/>
                <a:gd name="connsiteY56" fmla="*/ 382702 h 971344"/>
                <a:gd name="connsiteX57" fmla="*/ 401694 w 900523"/>
                <a:gd name="connsiteY57" fmla="*/ 155043 h 971344"/>
                <a:gd name="connsiteX58" fmla="*/ 246885 w 900523"/>
                <a:gd name="connsiteY58" fmla="*/ 228906 h 971344"/>
                <a:gd name="connsiteX59" fmla="*/ 211471 w 900523"/>
                <a:gd name="connsiteY59" fmla="*/ 228906 h 971344"/>
                <a:gd name="connsiteX60" fmla="*/ 211471 w 900523"/>
                <a:gd name="connsiteY60" fmla="*/ 193492 h 971344"/>
                <a:gd name="connsiteX61" fmla="*/ 211471 w 900523"/>
                <a:gd name="connsiteY61" fmla="*/ 193492 h 971344"/>
                <a:gd name="connsiteX62" fmla="*/ 393600 w 900523"/>
                <a:gd name="connsiteY62" fmla="*/ 105464 h 971344"/>
                <a:gd name="connsiteX63" fmla="*/ 766963 w 900523"/>
                <a:gd name="connsiteY63" fmla="*/ 375619 h 971344"/>
                <a:gd name="connsiteX64" fmla="*/ 771010 w 900523"/>
                <a:gd name="connsiteY64" fmla="*/ 418116 h 971344"/>
                <a:gd name="connsiteX65" fmla="*/ 771010 w 900523"/>
                <a:gd name="connsiteY65" fmla="*/ 420139 h 971344"/>
                <a:gd name="connsiteX66" fmla="*/ 754821 w 900523"/>
                <a:gd name="connsiteY66" fmla="*/ 445435 h 971344"/>
                <a:gd name="connsiteX67" fmla="*/ 727502 w 900523"/>
                <a:gd name="connsiteY67" fmla="*/ 475789 h 971344"/>
                <a:gd name="connsiteX68" fmla="*/ 723454 w 900523"/>
                <a:gd name="connsiteY68" fmla="*/ 501085 h 971344"/>
                <a:gd name="connsiteX69" fmla="*/ 723454 w 900523"/>
                <a:gd name="connsiteY69" fmla="*/ 605302 h 971344"/>
                <a:gd name="connsiteX70" fmla="*/ 727502 w 900523"/>
                <a:gd name="connsiteY70" fmla="*/ 632621 h 971344"/>
                <a:gd name="connsiteX71" fmla="*/ 742679 w 900523"/>
                <a:gd name="connsiteY71" fmla="*/ 655893 h 971344"/>
                <a:gd name="connsiteX72" fmla="*/ 751785 w 900523"/>
                <a:gd name="connsiteY72" fmla="*/ 678153 h 971344"/>
                <a:gd name="connsiteX73" fmla="*/ 556503 w 900523"/>
                <a:gd name="connsiteY73" fmla="*/ 856233 h 971344"/>
                <a:gd name="connsiteX74" fmla="*/ 536267 w 900523"/>
                <a:gd name="connsiteY74" fmla="*/ 856233 h 971344"/>
                <a:gd name="connsiteX75" fmla="*/ 515019 w 900523"/>
                <a:gd name="connsiteY75" fmla="*/ 844091 h 971344"/>
                <a:gd name="connsiteX76" fmla="*/ 493770 w 900523"/>
                <a:gd name="connsiteY76" fmla="*/ 831949 h 971344"/>
                <a:gd name="connsiteX77" fmla="*/ 405741 w 900523"/>
                <a:gd name="connsiteY77" fmla="*/ 831949 h 971344"/>
                <a:gd name="connsiteX78" fmla="*/ 379434 w 900523"/>
                <a:gd name="connsiteY78" fmla="*/ 857244 h 971344"/>
                <a:gd name="connsiteX79" fmla="*/ 379434 w 900523"/>
                <a:gd name="connsiteY79" fmla="*/ 857244 h 971344"/>
                <a:gd name="connsiteX80" fmla="*/ 379434 w 900523"/>
                <a:gd name="connsiteY80" fmla="*/ 905812 h 971344"/>
                <a:gd name="connsiteX81" fmla="*/ 404730 w 900523"/>
                <a:gd name="connsiteY81" fmla="*/ 931107 h 971344"/>
                <a:gd name="connsiteX82" fmla="*/ 492758 w 900523"/>
                <a:gd name="connsiteY82" fmla="*/ 931107 h 971344"/>
                <a:gd name="connsiteX83" fmla="*/ 514007 w 900523"/>
                <a:gd name="connsiteY83" fmla="*/ 918965 h 971344"/>
                <a:gd name="connsiteX84" fmla="*/ 535255 w 900523"/>
                <a:gd name="connsiteY84" fmla="*/ 906824 h 971344"/>
                <a:gd name="connsiteX85" fmla="*/ 555491 w 900523"/>
                <a:gd name="connsiteY85" fmla="*/ 906824 h 971344"/>
                <a:gd name="connsiteX86" fmla="*/ 804400 w 900523"/>
                <a:gd name="connsiteY86" fmla="*/ 674106 h 971344"/>
                <a:gd name="connsiteX87" fmla="*/ 817554 w 900523"/>
                <a:gd name="connsiteY87" fmla="*/ 653869 h 971344"/>
                <a:gd name="connsiteX88" fmla="*/ 826660 w 900523"/>
                <a:gd name="connsiteY88" fmla="*/ 647798 h 971344"/>
                <a:gd name="connsiteX89" fmla="*/ 848920 w 900523"/>
                <a:gd name="connsiteY89" fmla="*/ 608337 h 971344"/>
                <a:gd name="connsiteX90" fmla="*/ 848920 w 900523"/>
                <a:gd name="connsiteY90" fmla="*/ 498049 h 971344"/>
                <a:gd name="connsiteX91" fmla="*/ 830708 w 900523"/>
                <a:gd name="connsiteY91" fmla="*/ 461624 h 971344"/>
                <a:gd name="connsiteX92" fmla="*/ 821601 w 900523"/>
                <a:gd name="connsiteY92" fmla="*/ 441388 h 971344"/>
                <a:gd name="connsiteX93" fmla="*/ 722442 w 900523"/>
                <a:gd name="connsiteY93" fmla="*/ 174268 h 971344"/>
                <a:gd name="connsiteX94" fmla="*/ 521089 w 900523"/>
                <a:gd name="connsiteY94" fmla="*/ 58921 h 971344"/>
                <a:gd name="connsiteX95" fmla="*/ 149750 w 900523"/>
                <a:gd name="connsiteY95" fmla="*/ 186410 h 971344"/>
                <a:gd name="connsiteX96" fmla="*/ 120407 w 900523"/>
                <a:gd name="connsiteY96" fmla="*/ 224859 h 971344"/>
                <a:gd name="connsiteX97" fmla="*/ 84993 w 900523"/>
                <a:gd name="connsiteY97" fmla="*/ 231941 h 971344"/>
                <a:gd name="connsiteX98" fmla="*/ 77910 w 900523"/>
                <a:gd name="connsiteY98" fmla="*/ 196528 h 971344"/>
                <a:gd name="connsiteX99" fmla="*/ 77910 w 900523"/>
                <a:gd name="connsiteY99" fmla="*/ 196528 h 971344"/>
                <a:gd name="connsiteX100" fmla="*/ 77910 w 900523"/>
                <a:gd name="connsiteY100" fmla="*/ 196528 h 971344"/>
                <a:gd name="connsiteX101" fmla="*/ 331878 w 900523"/>
                <a:gd name="connsiteY101" fmla="*/ 510191 h 971344"/>
                <a:gd name="connsiteX102" fmla="*/ 357174 w 900523"/>
                <a:gd name="connsiteY102" fmla="*/ 484896 h 971344"/>
                <a:gd name="connsiteX103" fmla="*/ 382470 w 900523"/>
                <a:gd name="connsiteY103" fmla="*/ 510191 h 971344"/>
                <a:gd name="connsiteX104" fmla="*/ 357174 w 900523"/>
                <a:gd name="connsiteY104" fmla="*/ 535487 h 971344"/>
                <a:gd name="connsiteX105" fmla="*/ 331878 w 900523"/>
                <a:gd name="connsiteY105" fmla="*/ 510191 h 971344"/>
                <a:gd name="connsiteX106" fmla="*/ 331878 w 900523"/>
                <a:gd name="connsiteY106" fmla="*/ 510191 h 971344"/>
                <a:gd name="connsiteX107" fmla="*/ 230696 w 900523"/>
                <a:gd name="connsiteY107" fmla="*/ 510191 h 971344"/>
                <a:gd name="connsiteX108" fmla="*/ 255991 w 900523"/>
                <a:gd name="connsiteY108" fmla="*/ 484896 h 971344"/>
                <a:gd name="connsiteX109" fmla="*/ 281287 w 900523"/>
                <a:gd name="connsiteY109" fmla="*/ 510191 h 971344"/>
                <a:gd name="connsiteX110" fmla="*/ 255991 w 900523"/>
                <a:gd name="connsiteY110" fmla="*/ 535487 h 971344"/>
                <a:gd name="connsiteX111" fmla="*/ 230696 w 900523"/>
                <a:gd name="connsiteY111" fmla="*/ 510191 h 971344"/>
                <a:gd name="connsiteX112" fmla="*/ 230696 w 900523"/>
                <a:gd name="connsiteY112" fmla="*/ 510191 h 971344"/>
                <a:gd name="connsiteX113" fmla="*/ 230696 w 900523"/>
                <a:gd name="connsiteY113" fmla="*/ 510191 h 971344"/>
                <a:gd name="connsiteX114" fmla="*/ 434073 w 900523"/>
                <a:gd name="connsiteY114" fmla="*/ 510191 h 971344"/>
                <a:gd name="connsiteX115" fmla="*/ 459368 w 900523"/>
                <a:gd name="connsiteY115" fmla="*/ 484896 h 971344"/>
                <a:gd name="connsiteX116" fmla="*/ 484664 w 900523"/>
                <a:gd name="connsiteY116" fmla="*/ 510191 h 971344"/>
                <a:gd name="connsiteX117" fmla="*/ 459368 w 900523"/>
                <a:gd name="connsiteY117" fmla="*/ 535487 h 971344"/>
                <a:gd name="connsiteX118" fmla="*/ 434073 w 900523"/>
                <a:gd name="connsiteY118" fmla="*/ 510191 h 971344"/>
                <a:gd name="connsiteX119" fmla="*/ 434073 w 900523"/>
                <a:gd name="connsiteY119" fmla="*/ 510191 h 971344"/>
                <a:gd name="connsiteX120" fmla="*/ 434073 w 900523"/>
                <a:gd name="connsiteY120" fmla="*/ 510191 h 971344"/>
                <a:gd name="connsiteX121" fmla="*/ 129513 w 900523"/>
                <a:gd name="connsiteY121" fmla="*/ 510191 h 971344"/>
                <a:gd name="connsiteX122" fmla="*/ 154809 w 900523"/>
                <a:gd name="connsiteY122" fmla="*/ 484896 h 971344"/>
                <a:gd name="connsiteX123" fmla="*/ 180105 w 900523"/>
                <a:gd name="connsiteY123" fmla="*/ 510191 h 971344"/>
                <a:gd name="connsiteX124" fmla="*/ 154809 w 900523"/>
                <a:gd name="connsiteY124" fmla="*/ 535487 h 971344"/>
                <a:gd name="connsiteX125" fmla="*/ 129513 w 900523"/>
                <a:gd name="connsiteY125" fmla="*/ 510191 h 971344"/>
                <a:gd name="connsiteX126" fmla="*/ 129513 w 900523"/>
                <a:gd name="connsiteY126" fmla="*/ 510191 h 971344"/>
                <a:gd name="connsiteX127" fmla="*/ 129513 w 900523"/>
                <a:gd name="connsiteY127" fmla="*/ 510191 h 97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900523" h="971344">
                  <a:moveTo>
                    <a:pt x="99159" y="711543"/>
                  </a:moveTo>
                  <a:lnTo>
                    <a:pt x="166951" y="711543"/>
                  </a:lnTo>
                  <a:lnTo>
                    <a:pt x="166951" y="733803"/>
                  </a:lnTo>
                  <a:cubicBezTo>
                    <a:pt x="166951" y="764157"/>
                    <a:pt x="191235" y="788441"/>
                    <a:pt x="221589" y="788441"/>
                  </a:cubicBezTo>
                  <a:cubicBezTo>
                    <a:pt x="235755" y="788441"/>
                    <a:pt x="249921" y="782370"/>
                    <a:pt x="260039" y="772252"/>
                  </a:cubicBezTo>
                  <a:lnTo>
                    <a:pt x="320748" y="711543"/>
                  </a:lnTo>
                  <a:lnTo>
                    <a:pt x="514007" y="711543"/>
                  </a:lnTo>
                  <a:cubicBezTo>
                    <a:pt x="568645" y="711543"/>
                    <a:pt x="613165" y="667023"/>
                    <a:pt x="613165" y="612385"/>
                  </a:cubicBezTo>
                  <a:lnTo>
                    <a:pt x="613165" y="381690"/>
                  </a:lnTo>
                  <a:cubicBezTo>
                    <a:pt x="613165" y="327052"/>
                    <a:pt x="568645" y="282532"/>
                    <a:pt x="514007" y="282532"/>
                  </a:cubicBezTo>
                  <a:lnTo>
                    <a:pt x="99159" y="282532"/>
                  </a:lnTo>
                  <a:cubicBezTo>
                    <a:pt x="44520" y="282532"/>
                    <a:pt x="0" y="327052"/>
                    <a:pt x="0" y="381690"/>
                  </a:cubicBezTo>
                  <a:lnTo>
                    <a:pt x="0" y="612385"/>
                  </a:lnTo>
                  <a:cubicBezTo>
                    <a:pt x="0" y="667023"/>
                    <a:pt x="44520" y="711543"/>
                    <a:pt x="99159" y="711543"/>
                  </a:cubicBezTo>
                  <a:close/>
                  <a:moveTo>
                    <a:pt x="50591" y="381690"/>
                  </a:moveTo>
                  <a:cubicBezTo>
                    <a:pt x="50591" y="354371"/>
                    <a:pt x="71840" y="333123"/>
                    <a:pt x="99159" y="333123"/>
                  </a:cubicBezTo>
                  <a:lnTo>
                    <a:pt x="514007" y="333123"/>
                  </a:lnTo>
                  <a:cubicBezTo>
                    <a:pt x="541326" y="333123"/>
                    <a:pt x="562574" y="354371"/>
                    <a:pt x="562574" y="381690"/>
                  </a:cubicBezTo>
                  <a:lnTo>
                    <a:pt x="562574" y="612385"/>
                  </a:lnTo>
                  <a:cubicBezTo>
                    <a:pt x="562574" y="639704"/>
                    <a:pt x="541326" y="660952"/>
                    <a:pt x="514007" y="660952"/>
                  </a:cubicBezTo>
                  <a:cubicBezTo>
                    <a:pt x="514007" y="660952"/>
                    <a:pt x="514007" y="660952"/>
                    <a:pt x="514007" y="660952"/>
                  </a:cubicBezTo>
                  <a:lnTo>
                    <a:pt x="309618" y="660952"/>
                  </a:lnTo>
                  <a:cubicBezTo>
                    <a:pt x="302535" y="660952"/>
                    <a:pt x="296464" y="663987"/>
                    <a:pt x="291405" y="668035"/>
                  </a:cubicBezTo>
                  <a:lnTo>
                    <a:pt x="223613" y="735826"/>
                  </a:lnTo>
                  <a:cubicBezTo>
                    <a:pt x="222601" y="736838"/>
                    <a:pt x="220578" y="736838"/>
                    <a:pt x="219566" y="736838"/>
                  </a:cubicBezTo>
                  <a:cubicBezTo>
                    <a:pt x="218554" y="735826"/>
                    <a:pt x="217542" y="734815"/>
                    <a:pt x="217542" y="733803"/>
                  </a:cubicBezTo>
                  <a:lnTo>
                    <a:pt x="217542" y="686247"/>
                  </a:lnTo>
                  <a:cubicBezTo>
                    <a:pt x="217542" y="672082"/>
                    <a:pt x="206412" y="660952"/>
                    <a:pt x="192247" y="660952"/>
                  </a:cubicBezTo>
                  <a:lnTo>
                    <a:pt x="99159" y="660952"/>
                  </a:lnTo>
                  <a:cubicBezTo>
                    <a:pt x="71840" y="660952"/>
                    <a:pt x="50591" y="639704"/>
                    <a:pt x="50591" y="612385"/>
                  </a:cubicBezTo>
                  <a:lnTo>
                    <a:pt x="50591" y="381690"/>
                  </a:lnTo>
                  <a:close/>
                  <a:moveTo>
                    <a:pt x="77910" y="196528"/>
                  </a:moveTo>
                  <a:cubicBezTo>
                    <a:pt x="88029" y="181351"/>
                    <a:pt x="99159" y="166173"/>
                    <a:pt x="111301" y="153020"/>
                  </a:cubicBezTo>
                  <a:cubicBezTo>
                    <a:pt x="222601" y="25531"/>
                    <a:pt x="363245" y="-22025"/>
                    <a:pt x="530196" y="9342"/>
                  </a:cubicBezTo>
                  <a:cubicBezTo>
                    <a:pt x="619236" y="26543"/>
                    <a:pt x="700182" y="72074"/>
                    <a:pt x="760892" y="140878"/>
                  </a:cubicBezTo>
                  <a:cubicBezTo>
                    <a:pt x="833743" y="219800"/>
                    <a:pt x="874216" y="324017"/>
                    <a:pt x="874216" y="432281"/>
                  </a:cubicBezTo>
                  <a:cubicBezTo>
                    <a:pt x="891417" y="450494"/>
                    <a:pt x="900523" y="473766"/>
                    <a:pt x="900523" y="498049"/>
                  </a:cubicBezTo>
                  <a:cubicBezTo>
                    <a:pt x="900523" y="536498"/>
                    <a:pt x="900523" y="573936"/>
                    <a:pt x="900523" y="609349"/>
                  </a:cubicBezTo>
                  <a:cubicBezTo>
                    <a:pt x="899512" y="640716"/>
                    <a:pt x="883323" y="671070"/>
                    <a:pt x="857015" y="688271"/>
                  </a:cubicBezTo>
                  <a:lnTo>
                    <a:pt x="853980" y="690295"/>
                  </a:lnTo>
                  <a:cubicBezTo>
                    <a:pt x="836779" y="842067"/>
                    <a:pt x="708277" y="956403"/>
                    <a:pt x="555491" y="957414"/>
                  </a:cubicBezTo>
                  <a:lnTo>
                    <a:pt x="547397" y="957414"/>
                  </a:lnTo>
                  <a:cubicBezTo>
                    <a:pt x="533231" y="972592"/>
                    <a:pt x="512995" y="980686"/>
                    <a:pt x="492758" y="980686"/>
                  </a:cubicBezTo>
                  <a:lnTo>
                    <a:pt x="404730" y="980686"/>
                  </a:lnTo>
                  <a:cubicBezTo>
                    <a:pt x="362233" y="980686"/>
                    <a:pt x="328843" y="947296"/>
                    <a:pt x="327831" y="904800"/>
                  </a:cubicBezTo>
                  <a:lnTo>
                    <a:pt x="327831" y="856233"/>
                  </a:lnTo>
                  <a:cubicBezTo>
                    <a:pt x="327831" y="813736"/>
                    <a:pt x="362233" y="780346"/>
                    <a:pt x="403718" y="780346"/>
                  </a:cubicBezTo>
                  <a:lnTo>
                    <a:pt x="491747" y="780346"/>
                  </a:lnTo>
                  <a:cubicBezTo>
                    <a:pt x="512995" y="780346"/>
                    <a:pt x="532219" y="788441"/>
                    <a:pt x="547397" y="803618"/>
                  </a:cubicBezTo>
                  <a:lnTo>
                    <a:pt x="555491" y="803618"/>
                  </a:lnTo>
                  <a:cubicBezTo>
                    <a:pt x="626319" y="802606"/>
                    <a:pt x="686017" y="752016"/>
                    <a:pt x="699170" y="683212"/>
                  </a:cubicBezTo>
                  <a:cubicBezTo>
                    <a:pt x="690064" y="673094"/>
                    <a:pt x="682981" y="660952"/>
                    <a:pt x="678934" y="646787"/>
                  </a:cubicBezTo>
                  <a:cubicBezTo>
                    <a:pt x="674887" y="633633"/>
                    <a:pt x="671851" y="619467"/>
                    <a:pt x="671851" y="605302"/>
                  </a:cubicBezTo>
                  <a:cubicBezTo>
                    <a:pt x="671851" y="572924"/>
                    <a:pt x="671851" y="537510"/>
                    <a:pt x="671851" y="500073"/>
                  </a:cubicBezTo>
                  <a:cubicBezTo>
                    <a:pt x="671851" y="485908"/>
                    <a:pt x="673875" y="472754"/>
                    <a:pt x="677922" y="459600"/>
                  </a:cubicBezTo>
                  <a:cubicBezTo>
                    <a:pt x="683993" y="437340"/>
                    <a:pt x="699170" y="418116"/>
                    <a:pt x="718395" y="404962"/>
                  </a:cubicBezTo>
                  <a:cubicBezTo>
                    <a:pt x="718395" y="397879"/>
                    <a:pt x="717383" y="390797"/>
                    <a:pt x="716372" y="382702"/>
                  </a:cubicBezTo>
                  <a:cubicBezTo>
                    <a:pt x="692088" y="234977"/>
                    <a:pt x="551444" y="132783"/>
                    <a:pt x="401694" y="155043"/>
                  </a:cubicBezTo>
                  <a:cubicBezTo>
                    <a:pt x="344020" y="162126"/>
                    <a:pt x="289382" y="188433"/>
                    <a:pt x="246885" y="228906"/>
                  </a:cubicBezTo>
                  <a:cubicBezTo>
                    <a:pt x="236767" y="239024"/>
                    <a:pt x="220578" y="239024"/>
                    <a:pt x="211471" y="228906"/>
                  </a:cubicBezTo>
                  <a:cubicBezTo>
                    <a:pt x="201353" y="218788"/>
                    <a:pt x="201353" y="202599"/>
                    <a:pt x="211471" y="193492"/>
                  </a:cubicBezTo>
                  <a:cubicBezTo>
                    <a:pt x="211471" y="193492"/>
                    <a:pt x="211471" y="193492"/>
                    <a:pt x="211471" y="193492"/>
                  </a:cubicBezTo>
                  <a:cubicBezTo>
                    <a:pt x="261051" y="145937"/>
                    <a:pt x="324796" y="114571"/>
                    <a:pt x="393600" y="105464"/>
                  </a:cubicBezTo>
                  <a:cubicBezTo>
                    <a:pt x="571681" y="78145"/>
                    <a:pt x="737620" y="199563"/>
                    <a:pt x="766963" y="375619"/>
                  </a:cubicBezTo>
                  <a:cubicBezTo>
                    <a:pt x="768986" y="389785"/>
                    <a:pt x="769998" y="403950"/>
                    <a:pt x="771010" y="418116"/>
                  </a:cubicBezTo>
                  <a:lnTo>
                    <a:pt x="771010" y="420139"/>
                  </a:lnTo>
                  <a:cubicBezTo>
                    <a:pt x="772022" y="431269"/>
                    <a:pt x="764939" y="441388"/>
                    <a:pt x="754821" y="445435"/>
                  </a:cubicBezTo>
                  <a:cubicBezTo>
                    <a:pt x="741667" y="450494"/>
                    <a:pt x="731549" y="461624"/>
                    <a:pt x="727502" y="475789"/>
                  </a:cubicBezTo>
                  <a:cubicBezTo>
                    <a:pt x="724466" y="483884"/>
                    <a:pt x="723454" y="491978"/>
                    <a:pt x="723454" y="501085"/>
                  </a:cubicBezTo>
                  <a:cubicBezTo>
                    <a:pt x="723454" y="538522"/>
                    <a:pt x="723454" y="572924"/>
                    <a:pt x="723454" y="605302"/>
                  </a:cubicBezTo>
                  <a:cubicBezTo>
                    <a:pt x="723454" y="614408"/>
                    <a:pt x="724466" y="623515"/>
                    <a:pt x="727502" y="632621"/>
                  </a:cubicBezTo>
                  <a:cubicBezTo>
                    <a:pt x="730537" y="641727"/>
                    <a:pt x="735596" y="649822"/>
                    <a:pt x="742679" y="655893"/>
                  </a:cubicBezTo>
                  <a:cubicBezTo>
                    <a:pt x="748750" y="660952"/>
                    <a:pt x="752797" y="669046"/>
                    <a:pt x="751785" y="678153"/>
                  </a:cubicBezTo>
                  <a:cubicBezTo>
                    <a:pt x="741667" y="778323"/>
                    <a:pt x="656674" y="855221"/>
                    <a:pt x="556503" y="856233"/>
                  </a:cubicBezTo>
                  <a:lnTo>
                    <a:pt x="536267" y="856233"/>
                  </a:lnTo>
                  <a:cubicBezTo>
                    <a:pt x="528172" y="856233"/>
                    <a:pt x="520078" y="852185"/>
                    <a:pt x="515019" y="844091"/>
                  </a:cubicBezTo>
                  <a:cubicBezTo>
                    <a:pt x="509959" y="837008"/>
                    <a:pt x="502877" y="831949"/>
                    <a:pt x="493770" y="831949"/>
                  </a:cubicBezTo>
                  <a:lnTo>
                    <a:pt x="405741" y="831949"/>
                  </a:lnTo>
                  <a:cubicBezTo>
                    <a:pt x="391576" y="831949"/>
                    <a:pt x="380446" y="843079"/>
                    <a:pt x="379434" y="857244"/>
                  </a:cubicBezTo>
                  <a:cubicBezTo>
                    <a:pt x="379434" y="857244"/>
                    <a:pt x="379434" y="857244"/>
                    <a:pt x="379434" y="857244"/>
                  </a:cubicBezTo>
                  <a:lnTo>
                    <a:pt x="379434" y="905812"/>
                  </a:lnTo>
                  <a:cubicBezTo>
                    <a:pt x="379434" y="919977"/>
                    <a:pt x="390564" y="931107"/>
                    <a:pt x="404730" y="931107"/>
                  </a:cubicBezTo>
                  <a:lnTo>
                    <a:pt x="492758" y="931107"/>
                  </a:lnTo>
                  <a:cubicBezTo>
                    <a:pt x="501865" y="931107"/>
                    <a:pt x="508948" y="926048"/>
                    <a:pt x="514007" y="918965"/>
                  </a:cubicBezTo>
                  <a:cubicBezTo>
                    <a:pt x="519066" y="911883"/>
                    <a:pt x="527160" y="907835"/>
                    <a:pt x="535255" y="906824"/>
                  </a:cubicBezTo>
                  <a:lnTo>
                    <a:pt x="555491" y="906824"/>
                  </a:lnTo>
                  <a:cubicBezTo>
                    <a:pt x="687029" y="906824"/>
                    <a:pt x="795294" y="804630"/>
                    <a:pt x="804400" y="674106"/>
                  </a:cubicBezTo>
                  <a:cubicBezTo>
                    <a:pt x="805412" y="666011"/>
                    <a:pt x="810471" y="657917"/>
                    <a:pt x="817554" y="653869"/>
                  </a:cubicBezTo>
                  <a:cubicBezTo>
                    <a:pt x="820589" y="651846"/>
                    <a:pt x="823625" y="649822"/>
                    <a:pt x="826660" y="647798"/>
                  </a:cubicBezTo>
                  <a:cubicBezTo>
                    <a:pt x="839814" y="638692"/>
                    <a:pt x="848920" y="624527"/>
                    <a:pt x="848920" y="608337"/>
                  </a:cubicBezTo>
                  <a:cubicBezTo>
                    <a:pt x="849932" y="572924"/>
                    <a:pt x="849932" y="536498"/>
                    <a:pt x="848920" y="498049"/>
                  </a:cubicBezTo>
                  <a:cubicBezTo>
                    <a:pt x="848920" y="483884"/>
                    <a:pt x="841838" y="470730"/>
                    <a:pt x="830708" y="461624"/>
                  </a:cubicBezTo>
                  <a:cubicBezTo>
                    <a:pt x="824637" y="456565"/>
                    <a:pt x="821601" y="449482"/>
                    <a:pt x="821601" y="441388"/>
                  </a:cubicBezTo>
                  <a:cubicBezTo>
                    <a:pt x="824637" y="342230"/>
                    <a:pt x="789223" y="247119"/>
                    <a:pt x="722442" y="174268"/>
                  </a:cubicBezTo>
                  <a:cubicBezTo>
                    <a:pt x="670839" y="115582"/>
                    <a:pt x="599000" y="74098"/>
                    <a:pt x="521089" y="58921"/>
                  </a:cubicBezTo>
                  <a:cubicBezTo>
                    <a:pt x="372351" y="31602"/>
                    <a:pt x="247897" y="74098"/>
                    <a:pt x="149750" y="186410"/>
                  </a:cubicBezTo>
                  <a:cubicBezTo>
                    <a:pt x="138620" y="198551"/>
                    <a:pt x="129513" y="211705"/>
                    <a:pt x="120407" y="224859"/>
                  </a:cubicBezTo>
                  <a:cubicBezTo>
                    <a:pt x="112312" y="235989"/>
                    <a:pt x="97135" y="240036"/>
                    <a:pt x="84993" y="231941"/>
                  </a:cubicBezTo>
                  <a:cubicBezTo>
                    <a:pt x="72851" y="223847"/>
                    <a:pt x="69816" y="208670"/>
                    <a:pt x="77910" y="196528"/>
                  </a:cubicBezTo>
                  <a:lnTo>
                    <a:pt x="77910" y="196528"/>
                  </a:lnTo>
                  <a:lnTo>
                    <a:pt x="77910" y="196528"/>
                  </a:lnTo>
                  <a:close/>
                  <a:moveTo>
                    <a:pt x="331878" y="510191"/>
                  </a:moveTo>
                  <a:cubicBezTo>
                    <a:pt x="331878" y="496026"/>
                    <a:pt x="343008" y="484896"/>
                    <a:pt x="357174" y="484896"/>
                  </a:cubicBezTo>
                  <a:cubicBezTo>
                    <a:pt x="371339" y="484896"/>
                    <a:pt x="382470" y="496026"/>
                    <a:pt x="382470" y="510191"/>
                  </a:cubicBezTo>
                  <a:cubicBezTo>
                    <a:pt x="382470" y="524357"/>
                    <a:pt x="371339" y="535487"/>
                    <a:pt x="357174" y="535487"/>
                  </a:cubicBezTo>
                  <a:cubicBezTo>
                    <a:pt x="343008" y="535487"/>
                    <a:pt x="331878" y="524357"/>
                    <a:pt x="331878" y="510191"/>
                  </a:cubicBezTo>
                  <a:cubicBezTo>
                    <a:pt x="331878" y="510191"/>
                    <a:pt x="331878" y="510191"/>
                    <a:pt x="331878" y="510191"/>
                  </a:cubicBezTo>
                  <a:close/>
                  <a:moveTo>
                    <a:pt x="230696" y="510191"/>
                  </a:moveTo>
                  <a:cubicBezTo>
                    <a:pt x="230696" y="496026"/>
                    <a:pt x="241826" y="484896"/>
                    <a:pt x="255991" y="484896"/>
                  </a:cubicBezTo>
                  <a:cubicBezTo>
                    <a:pt x="270157" y="484896"/>
                    <a:pt x="281287" y="496026"/>
                    <a:pt x="281287" y="510191"/>
                  </a:cubicBezTo>
                  <a:cubicBezTo>
                    <a:pt x="281287" y="524357"/>
                    <a:pt x="270157" y="535487"/>
                    <a:pt x="255991" y="535487"/>
                  </a:cubicBezTo>
                  <a:cubicBezTo>
                    <a:pt x="241826" y="535487"/>
                    <a:pt x="230696" y="524357"/>
                    <a:pt x="230696" y="510191"/>
                  </a:cubicBezTo>
                  <a:cubicBezTo>
                    <a:pt x="230696" y="510191"/>
                    <a:pt x="230696" y="510191"/>
                    <a:pt x="230696" y="510191"/>
                  </a:cubicBezTo>
                  <a:lnTo>
                    <a:pt x="230696" y="510191"/>
                  </a:lnTo>
                  <a:close/>
                  <a:moveTo>
                    <a:pt x="434073" y="510191"/>
                  </a:moveTo>
                  <a:cubicBezTo>
                    <a:pt x="434073" y="496026"/>
                    <a:pt x="445203" y="484896"/>
                    <a:pt x="459368" y="484896"/>
                  </a:cubicBezTo>
                  <a:cubicBezTo>
                    <a:pt x="473534" y="484896"/>
                    <a:pt x="484664" y="496026"/>
                    <a:pt x="484664" y="510191"/>
                  </a:cubicBezTo>
                  <a:cubicBezTo>
                    <a:pt x="484664" y="524357"/>
                    <a:pt x="473534" y="535487"/>
                    <a:pt x="459368" y="535487"/>
                  </a:cubicBezTo>
                  <a:cubicBezTo>
                    <a:pt x="445203" y="535487"/>
                    <a:pt x="434073" y="524357"/>
                    <a:pt x="434073" y="510191"/>
                  </a:cubicBezTo>
                  <a:cubicBezTo>
                    <a:pt x="434073" y="510191"/>
                    <a:pt x="434073" y="510191"/>
                    <a:pt x="434073" y="510191"/>
                  </a:cubicBezTo>
                  <a:lnTo>
                    <a:pt x="434073" y="510191"/>
                  </a:lnTo>
                  <a:close/>
                  <a:moveTo>
                    <a:pt x="129513" y="510191"/>
                  </a:moveTo>
                  <a:cubicBezTo>
                    <a:pt x="129513" y="496026"/>
                    <a:pt x="140644" y="484896"/>
                    <a:pt x="154809" y="484896"/>
                  </a:cubicBezTo>
                  <a:cubicBezTo>
                    <a:pt x="168975" y="484896"/>
                    <a:pt x="180105" y="496026"/>
                    <a:pt x="180105" y="510191"/>
                  </a:cubicBezTo>
                  <a:cubicBezTo>
                    <a:pt x="180105" y="524357"/>
                    <a:pt x="168975" y="535487"/>
                    <a:pt x="154809" y="535487"/>
                  </a:cubicBezTo>
                  <a:cubicBezTo>
                    <a:pt x="140644" y="535487"/>
                    <a:pt x="128502" y="524357"/>
                    <a:pt x="129513" y="510191"/>
                  </a:cubicBezTo>
                  <a:cubicBezTo>
                    <a:pt x="128502" y="510191"/>
                    <a:pt x="128502" y="510191"/>
                    <a:pt x="129513" y="510191"/>
                  </a:cubicBezTo>
                  <a:lnTo>
                    <a:pt x="129513" y="510191"/>
                  </a:lnTo>
                  <a:close/>
                </a:path>
              </a:pathLst>
            </a:custGeom>
            <a:solidFill>
              <a:schemeClr val="bg1"/>
            </a:solidFill>
            <a:ln w="18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3000" dirty="0"/>
            </a:p>
          </p:txBody>
        </p:sp>
        <p:sp>
          <p:nvSpPr>
            <p:cNvPr id="34" name="Title 3">
              <a:extLst>
                <a:ext uri="{FF2B5EF4-FFF2-40B4-BE49-F238E27FC236}">
                  <a16:creationId xmlns:a16="http://schemas.microsoft.com/office/drawing/2014/main" id="{FC72E8DE-76BE-F446-B495-78013F688544}"/>
                </a:ext>
              </a:extLst>
            </p:cNvPr>
            <p:cNvSpPr txBox="1">
              <a:spLocks/>
            </p:cNvSpPr>
            <p:nvPr/>
          </p:nvSpPr>
          <p:spPr>
            <a:xfrm>
              <a:off x="15151338" y="4566175"/>
              <a:ext cx="2719929" cy="20774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i="0" kern="1200">
                  <a:solidFill>
                    <a:schemeClr val="accent2"/>
                  </a:solidFill>
                  <a:latin typeface="VTB Group Cond" panose="020B0506050504020204" pitchFamily="34" charset="0"/>
                  <a:ea typeface="VTB Group Cond" panose="020B0506050504020204" pitchFamily="34" charset="0"/>
                  <a:cs typeface="+mj-cs"/>
                </a:defRPr>
              </a:lvl1pPr>
            </a:lstStyle>
            <a:p>
              <a:pPr algn="ctr"/>
              <a:r>
                <a:rPr lang="ru-RU" sz="3000" b="0" dirty="0" smtClean="0">
                  <a:solidFill>
                    <a:srgbClr val="2329DB"/>
                  </a:solidFill>
                  <a:latin typeface="+mn-lt"/>
                  <a:ea typeface="VTB Group Cond Book" panose="020B0506050504020204" pitchFamily="34" charset="77"/>
                </a:rPr>
                <a:t>Запуск первичного сайта в Ростове на Дону</a:t>
              </a:r>
              <a:endParaRPr lang="ru-RU" sz="3000" b="0" dirty="0">
                <a:solidFill>
                  <a:srgbClr val="2329DB"/>
                </a:solidFill>
                <a:latin typeface="+mn-lt"/>
                <a:ea typeface="VTB Group Cond Book" panose="020B0506050504020204" pitchFamily="34" charset="77"/>
              </a:endParaRPr>
            </a:p>
          </p:txBody>
        </p:sp>
        <p:sp>
          <p:nvSpPr>
            <p:cNvPr id="36" name="Овал 35"/>
            <p:cNvSpPr/>
            <p:nvPr/>
          </p:nvSpPr>
          <p:spPr>
            <a:xfrm>
              <a:off x="15157927" y="2060031"/>
              <a:ext cx="2483615" cy="2396746"/>
            </a:xfrm>
            <a:prstGeom prst="ellipse">
              <a:avLst/>
            </a:prstGeom>
            <a:solidFill>
              <a:srgbClr val="9DC3E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584391" y="8871580"/>
            <a:ext cx="3985437" cy="995680"/>
            <a:chOff x="1139970" y="8481271"/>
            <a:chExt cx="3985437" cy="995680"/>
          </a:xfrm>
        </p:grpSpPr>
        <p:sp>
          <p:nvSpPr>
            <p:cNvPr id="38" name="Скругленный прямоугольник 37"/>
            <p:cNvSpPr/>
            <p:nvPr/>
          </p:nvSpPr>
          <p:spPr>
            <a:xfrm>
              <a:off x="1139970" y="8481271"/>
              <a:ext cx="3985437" cy="995680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9" name="Google Shape;57;p8" descr="preencoded.png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408586" y="8662177"/>
              <a:ext cx="3448204" cy="637031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3" name="Прямая соединительная линия 12"/>
          <p:cNvCxnSpPr/>
          <p:nvPr/>
        </p:nvCxnSpPr>
        <p:spPr>
          <a:xfrm>
            <a:off x="9875520" y="932311"/>
            <a:ext cx="8412480" cy="20320"/>
          </a:xfrm>
          <a:prstGeom prst="line">
            <a:avLst/>
          </a:prstGeom>
          <a:ln>
            <a:solidFill>
              <a:srgbClr val="2329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87970" y="5021123"/>
            <a:ext cx="22117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2329DB"/>
                </a:solidFill>
                <a:latin typeface="Raleway" panose="020B0604020202020204" charset="-52"/>
              </a:rPr>
              <a:t>20</a:t>
            </a:r>
            <a:r>
              <a:rPr lang="ru-RU" sz="2800" b="1" dirty="0" smtClean="0">
                <a:solidFill>
                  <a:srgbClr val="2329DB"/>
                </a:solidFill>
                <a:latin typeface="Raleway" panose="020B0604020202020204" charset="-52"/>
              </a:rPr>
              <a:t> </a:t>
            </a:r>
            <a:r>
              <a:rPr lang="ru-RU" sz="2800" b="1" dirty="0" smtClean="0">
                <a:solidFill>
                  <a:srgbClr val="2329DB"/>
                </a:solidFill>
                <a:latin typeface="Raleway" panose="020B0604020202020204" charset="-52"/>
              </a:rPr>
              <a:t>Сентября 2023</a:t>
            </a:r>
            <a:endParaRPr lang="ru-RU" sz="2800" b="1" dirty="0">
              <a:solidFill>
                <a:srgbClr val="2329DB"/>
              </a:solidFill>
              <a:latin typeface="Raleway" panose="020B0604020202020204" charset="-5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902183" y="3313122"/>
            <a:ext cx="23545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2329DB"/>
                </a:solidFill>
                <a:latin typeface="Raleway" panose="020B0604020202020204" charset="-52"/>
              </a:rPr>
              <a:t>24  </a:t>
            </a:r>
            <a:r>
              <a:rPr lang="ru-RU" sz="2800" b="1" dirty="0" smtClean="0">
                <a:solidFill>
                  <a:srgbClr val="2329DB"/>
                </a:solidFill>
                <a:latin typeface="Raleway" panose="020B0604020202020204" charset="-52"/>
              </a:rPr>
              <a:t>Сентября 2023</a:t>
            </a:r>
            <a:endParaRPr lang="ru-RU" sz="2800" b="1" dirty="0">
              <a:solidFill>
                <a:srgbClr val="2329DB"/>
              </a:solidFill>
              <a:latin typeface="Raleway" panose="020B0604020202020204" charset="-5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11873" y="6587262"/>
            <a:ext cx="23545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2329DB"/>
                </a:solidFill>
                <a:latin typeface="Raleway" panose="020B0604020202020204" charset="-52"/>
              </a:rPr>
              <a:t>5 Октября 2023</a:t>
            </a:r>
            <a:endParaRPr lang="ru-RU" sz="2800" b="1" dirty="0">
              <a:solidFill>
                <a:srgbClr val="2329DB"/>
              </a:solidFill>
              <a:latin typeface="Raleway" panose="020B0604020202020204" charset="-5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208922" y="4573654"/>
            <a:ext cx="23545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2329DB"/>
                </a:solidFill>
                <a:latin typeface="Raleway" panose="020B0604020202020204" charset="-52"/>
              </a:rPr>
              <a:t>1 Декабря 2023</a:t>
            </a:r>
            <a:endParaRPr lang="ru-RU" sz="2800" b="1" dirty="0">
              <a:solidFill>
                <a:srgbClr val="2329DB"/>
              </a:solidFill>
              <a:latin typeface="Raleway" panose="020B0604020202020204" charset="-5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2785198" y="4415396"/>
            <a:ext cx="23545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2329DB"/>
                </a:solidFill>
                <a:latin typeface="Raleway" panose="020B0604020202020204" charset="-52"/>
              </a:rPr>
              <a:t>8</a:t>
            </a:r>
            <a:r>
              <a:rPr lang="ru-RU" sz="2800" b="1" dirty="0" smtClean="0">
                <a:solidFill>
                  <a:srgbClr val="2329DB"/>
                </a:solidFill>
                <a:latin typeface="Raleway" panose="020B0604020202020204" charset="-52"/>
              </a:rPr>
              <a:t> Декабря 2023</a:t>
            </a:r>
            <a:endParaRPr lang="ru-RU" sz="2800" b="1" dirty="0">
              <a:solidFill>
                <a:srgbClr val="2329DB"/>
              </a:solidFill>
              <a:latin typeface="Raleway" panose="020B0604020202020204" charset="-52"/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9353450" y="4802654"/>
            <a:ext cx="8100226" cy="4150141"/>
            <a:chOff x="8527995" y="1068448"/>
            <a:chExt cx="8100226" cy="4150141"/>
          </a:xfrm>
        </p:grpSpPr>
        <p:grpSp>
          <p:nvGrpSpPr>
            <p:cNvPr id="40" name="Группа 39"/>
            <p:cNvGrpSpPr/>
            <p:nvPr/>
          </p:nvGrpSpPr>
          <p:grpSpPr>
            <a:xfrm>
              <a:off x="8527995" y="1731191"/>
              <a:ext cx="4162736" cy="3487398"/>
              <a:chOff x="7105932" y="5777274"/>
              <a:chExt cx="4162736" cy="3487398"/>
            </a:xfrm>
          </p:grpSpPr>
          <p:sp>
            <p:nvSpPr>
              <p:cNvPr id="41" name="Picture Placeholder 43">
                <a:extLst>
                  <a:ext uri="{FF2B5EF4-FFF2-40B4-BE49-F238E27FC236}">
                    <a16:creationId xmlns:a16="http://schemas.microsoft.com/office/drawing/2014/main" id="{858A810A-1961-AA4A-BBA4-2357539421B1}"/>
                  </a:ext>
                </a:extLst>
              </p:cNvPr>
              <p:cNvSpPr/>
              <p:nvPr/>
            </p:nvSpPr>
            <p:spPr>
              <a:xfrm>
                <a:off x="8508771" y="6331336"/>
                <a:ext cx="1109178" cy="1288622"/>
              </a:xfrm>
              <a:custGeom>
                <a:avLst/>
                <a:gdLst>
                  <a:gd name="connsiteX0" fmla="*/ 429977 w 859954"/>
                  <a:gd name="connsiteY0" fmla="*/ 226936 h 999078"/>
                  <a:gd name="connsiteX1" fmla="*/ 547435 w 859954"/>
                  <a:gd name="connsiteY1" fmla="*/ 112458 h 999078"/>
                  <a:gd name="connsiteX2" fmla="*/ 426831 w 859954"/>
                  <a:gd name="connsiteY2" fmla="*/ 62 h 999078"/>
                  <a:gd name="connsiteX3" fmla="*/ 312520 w 859954"/>
                  <a:gd name="connsiteY3" fmla="*/ 112458 h 999078"/>
                  <a:gd name="connsiteX4" fmla="*/ 429977 w 859954"/>
                  <a:gd name="connsiteY4" fmla="*/ 226936 h 999078"/>
                  <a:gd name="connsiteX5" fmla="*/ 429977 w 859954"/>
                  <a:gd name="connsiteY5" fmla="*/ 50015 h 999078"/>
                  <a:gd name="connsiteX6" fmla="*/ 494998 w 859954"/>
                  <a:gd name="connsiteY6" fmla="*/ 112458 h 999078"/>
                  <a:gd name="connsiteX7" fmla="*/ 427880 w 859954"/>
                  <a:gd name="connsiteY7" fmla="*/ 173860 h 999078"/>
                  <a:gd name="connsiteX8" fmla="*/ 366005 w 859954"/>
                  <a:gd name="connsiteY8" fmla="*/ 112458 h 999078"/>
                  <a:gd name="connsiteX9" fmla="*/ 429977 w 859954"/>
                  <a:gd name="connsiteY9" fmla="*/ 50015 h 999078"/>
                  <a:gd name="connsiteX10" fmla="*/ 429977 w 859954"/>
                  <a:gd name="connsiteY10" fmla="*/ 50015 h 999078"/>
                  <a:gd name="connsiteX11" fmla="*/ 429977 w 859954"/>
                  <a:gd name="connsiteY11" fmla="*/ 50015 h 999078"/>
                  <a:gd name="connsiteX12" fmla="*/ 329300 w 859954"/>
                  <a:gd name="connsiteY12" fmla="*/ 247750 h 999078"/>
                  <a:gd name="connsiteX13" fmla="*/ 358664 w 859954"/>
                  <a:gd name="connsiteY13" fmla="*/ 247750 h 999078"/>
                  <a:gd name="connsiteX14" fmla="*/ 377541 w 859954"/>
                  <a:gd name="connsiteY14" fmla="*/ 255035 h 999078"/>
                  <a:gd name="connsiteX15" fmla="*/ 431026 w 859954"/>
                  <a:gd name="connsiteY15" fmla="*/ 307070 h 999078"/>
                  <a:gd name="connsiteX16" fmla="*/ 484511 w 859954"/>
                  <a:gd name="connsiteY16" fmla="*/ 255035 h 999078"/>
                  <a:gd name="connsiteX17" fmla="*/ 503388 w 859954"/>
                  <a:gd name="connsiteY17" fmla="*/ 247750 h 999078"/>
                  <a:gd name="connsiteX18" fmla="*/ 532753 w 859954"/>
                  <a:gd name="connsiteY18" fmla="*/ 247750 h 999078"/>
                  <a:gd name="connsiteX19" fmla="*/ 638674 w 859954"/>
                  <a:gd name="connsiteY19" fmla="*/ 351821 h 999078"/>
                  <a:gd name="connsiteX20" fmla="*/ 638674 w 859954"/>
                  <a:gd name="connsiteY20" fmla="*/ 449647 h 999078"/>
                  <a:gd name="connsiteX21" fmla="*/ 612456 w 859954"/>
                  <a:gd name="connsiteY21" fmla="*/ 475665 h 999078"/>
                  <a:gd name="connsiteX22" fmla="*/ 586238 w 859954"/>
                  <a:gd name="connsiteY22" fmla="*/ 449647 h 999078"/>
                  <a:gd name="connsiteX23" fmla="*/ 586238 w 859954"/>
                  <a:gd name="connsiteY23" fmla="*/ 350780 h 999078"/>
                  <a:gd name="connsiteX24" fmla="*/ 532753 w 859954"/>
                  <a:gd name="connsiteY24" fmla="*/ 298745 h 999078"/>
                  <a:gd name="connsiteX25" fmla="*/ 514924 w 859954"/>
                  <a:gd name="connsiteY25" fmla="*/ 298745 h 999078"/>
                  <a:gd name="connsiteX26" fmla="*/ 459342 w 859954"/>
                  <a:gd name="connsiteY26" fmla="*/ 352861 h 999078"/>
                  <a:gd name="connsiteX27" fmla="*/ 404808 w 859954"/>
                  <a:gd name="connsiteY27" fmla="*/ 352861 h 999078"/>
                  <a:gd name="connsiteX28" fmla="*/ 349226 w 859954"/>
                  <a:gd name="connsiteY28" fmla="*/ 298745 h 999078"/>
                  <a:gd name="connsiteX29" fmla="*/ 331397 w 859954"/>
                  <a:gd name="connsiteY29" fmla="*/ 298745 h 999078"/>
                  <a:gd name="connsiteX30" fmla="*/ 277912 w 859954"/>
                  <a:gd name="connsiteY30" fmla="*/ 350780 h 999078"/>
                  <a:gd name="connsiteX31" fmla="*/ 277912 w 859954"/>
                  <a:gd name="connsiteY31" fmla="*/ 448606 h 999078"/>
                  <a:gd name="connsiteX32" fmla="*/ 251694 w 859954"/>
                  <a:gd name="connsiteY32" fmla="*/ 474624 h 999078"/>
                  <a:gd name="connsiteX33" fmla="*/ 225476 w 859954"/>
                  <a:gd name="connsiteY33" fmla="*/ 448606 h 999078"/>
                  <a:gd name="connsiteX34" fmla="*/ 225476 w 859954"/>
                  <a:gd name="connsiteY34" fmla="*/ 350780 h 999078"/>
                  <a:gd name="connsiteX35" fmla="*/ 329300 w 859954"/>
                  <a:gd name="connsiteY35" fmla="*/ 247750 h 999078"/>
                  <a:gd name="connsiteX36" fmla="*/ 329300 w 859954"/>
                  <a:gd name="connsiteY36" fmla="*/ 247750 h 999078"/>
                  <a:gd name="connsiteX37" fmla="*/ 735157 w 859954"/>
                  <a:gd name="connsiteY37" fmla="*/ 732719 h 999078"/>
                  <a:gd name="connsiteX38" fmla="*/ 735157 w 859954"/>
                  <a:gd name="connsiteY38" fmla="*/ 635934 h 999078"/>
                  <a:gd name="connsiteX39" fmla="*/ 456196 w 859954"/>
                  <a:gd name="connsiteY39" fmla="*/ 635934 h 999078"/>
                  <a:gd name="connsiteX40" fmla="*/ 456196 w 859954"/>
                  <a:gd name="connsiteY40" fmla="*/ 732719 h 999078"/>
                  <a:gd name="connsiteX41" fmla="*/ 429977 w 859954"/>
                  <a:gd name="connsiteY41" fmla="*/ 758737 h 999078"/>
                  <a:gd name="connsiteX42" fmla="*/ 403759 w 859954"/>
                  <a:gd name="connsiteY42" fmla="*/ 732719 h 999078"/>
                  <a:gd name="connsiteX43" fmla="*/ 403759 w 859954"/>
                  <a:gd name="connsiteY43" fmla="*/ 635934 h 999078"/>
                  <a:gd name="connsiteX44" fmla="*/ 124798 w 859954"/>
                  <a:gd name="connsiteY44" fmla="*/ 635934 h 999078"/>
                  <a:gd name="connsiteX45" fmla="*/ 124798 w 859954"/>
                  <a:gd name="connsiteY45" fmla="*/ 732719 h 999078"/>
                  <a:gd name="connsiteX46" fmla="*/ 98580 w 859954"/>
                  <a:gd name="connsiteY46" fmla="*/ 758737 h 999078"/>
                  <a:gd name="connsiteX47" fmla="*/ 72362 w 859954"/>
                  <a:gd name="connsiteY47" fmla="*/ 732719 h 999078"/>
                  <a:gd name="connsiteX48" fmla="*/ 72362 w 859954"/>
                  <a:gd name="connsiteY48" fmla="*/ 609916 h 999078"/>
                  <a:gd name="connsiteX49" fmla="*/ 98580 w 859954"/>
                  <a:gd name="connsiteY49" fmla="*/ 583898 h 999078"/>
                  <a:gd name="connsiteX50" fmla="*/ 403759 w 859954"/>
                  <a:gd name="connsiteY50" fmla="*/ 583898 h 999078"/>
                  <a:gd name="connsiteX51" fmla="*/ 403759 w 859954"/>
                  <a:gd name="connsiteY51" fmla="*/ 487113 h 999078"/>
                  <a:gd name="connsiteX52" fmla="*/ 429977 w 859954"/>
                  <a:gd name="connsiteY52" fmla="*/ 461095 h 999078"/>
                  <a:gd name="connsiteX53" fmla="*/ 456196 w 859954"/>
                  <a:gd name="connsiteY53" fmla="*/ 487113 h 999078"/>
                  <a:gd name="connsiteX54" fmla="*/ 456196 w 859954"/>
                  <a:gd name="connsiteY54" fmla="*/ 583898 h 999078"/>
                  <a:gd name="connsiteX55" fmla="*/ 761375 w 859954"/>
                  <a:gd name="connsiteY55" fmla="*/ 583898 h 999078"/>
                  <a:gd name="connsiteX56" fmla="*/ 787593 w 859954"/>
                  <a:gd name="connsiteY56" fmla="*/ 609916 h 999078"/>
                  <a:gd name="connsiteX57" fmla="*/ 787593 w 859954"/>
                  <a:gd name="connsiteY57" fmla="*/ 732719 h 999078"/>
                  <a:gd name="connsiteX58" fmla="*/ 761375 w 859954"/>
                  <a:gd name="connsiteY58" fmla="*/ 758737 h 999078"/>
                  <a:gd name="connsiteX59" fmla="*/ 735157 w 859954"/>
                  <a:gd name="connsiteY59" fmla="*/ 732719 h 999078"/>
                  <a:gd name="connsiteX60" fmla="*/ 761375 w 859954"/>
                  <a:gd name="connsiteY60" fmla="*/ 811813 h 999078"/>
                  <a:gd name="connsiteX61" fmla="*/ 663843 w 859954"/>
                  <a:gd name="connsiteY61" fmla="*/ 909640 h 999078"/>
                  <a:gd name="connsiteX62" fmla="*/ 762423 w 859954"/>
                  <a:gd name="connsiteY62" fmla="*/ 1006425 h 999078"/>
                  <a:gd name="connsiteX63" fmla="*/ 859955 w 859954"/>
                  <a:gd name="connsiteY63" fmla="*/ 908599 h 999078"/>
                  <a:gd name="connsiteX64" fmla="*/ 761375 w 859954"/>
                  <a:gd name="connsiteY64" fmla="*/ 811813 h 999078"/>
                  <a:gd name="connsiteX65" fmla="*/ 761375 w 859954"/>
                  <a:gd name="connsiteY65" fmla="*/ 811813 h 999078"/>
                  <a:gd name="connsiteX66" fmla="*/ 761375 w 859954"/>
                  <a:gd name="connsiteY66" fmla="*/ 955431 h 999078"/>
                  <a:gd name="connsiteX67" fmla="*/ 716279 w 859954"/>
                  <a:gd name="connsiteY67" fmla="*/ 909640 h 999078"/>
                  <a:gd name="connsiteX68" fmla="*/ 762423 w 859954"/>
                  <a:gd name="connsiteY68" fmla="*/ 864889 h 999078"/>
                  <a:gd name="connsiteX69" fmla="*/ 807519 w 859954"/>
                  <a:gd name="connsiteY69" fmla="*/ 910680 h 999078"/>
                  <a:gd name="connsiteX70" fmla="*/ 761375 w 859954"/>
                  <a:gd name="connsiteY70" fmla="*/ 955431 h 999078"/>
                  <a:gd name="connsiteX71" fmla="*/ 761375 w 859954"/>
                  <a:gd name="connsiteY71" fmla="*/ 955431 h 999078"/>
                  <a:gd name="connsiteX72" fmla="*/ 429977 w 859954"/>
                  <a:gd name="connsiteY72" fmla="*/ 811813 h 999078"/>
                  <a:gd name="connsiteX73" fmla="*/ 331397 w 859954"/>
                  <a:gd name="connsiteY73" fmla="*/ 909640 h 999078"/>
                  <a:gd name="connsiteX74" fmla="*/ 429977 w 859954"/>
                  <a:gd name="connsiteY74" fmla="*/ 1007466 h 999078"/>
                  <a:gd name="connsiteX75" fmla="*/ 528558 w 859954"/>
                  <a:gd name="connsiteY75" fmla="*/ 909640 h 999078"/>
                  <a:gd name="connsiteX76" fmla="*/ 528558 w 859954"/>
                  <a:gd name="connsiteY76" fmla="*/ 909640 h 999078"/>
                  <a:gd name="connsiteX77" fmla="*/ 429977 w 859954"/>
                  <a:gd name="connsiteY77" fmla="*/ 811813 h 999078"/>
                  <a:gd name="connsiteX78" fmla="*/ 429977 w 859954"/>
                  <a:gd name="connsiteY78" fmla="*/ 955431 h 999078"/>
                  <a:gd name="connsiteX79" fmla="*/ 383833 w 859954"/>
                  <a:gd name="connsiteY79" fmla="*/ 909640 h 999078"/>
                  <a:gd name="connsiteX80" fmla="*/ 429977 w 859954"/>
                  <a:gd name="connsiteY80" fmla="*/ 863849 h 999078"/>
                  <a:gd name="connsiteX81" fmla="*/ 476121 w 859954"/>
                  <a:gd name="connsiteY81" fmla="*/ 909640 h 999078"/>
                  <a:gd name="connsiteX82" fmla="*/ 476121 w 859954"/>
                  <a:gd name="connsiteY82" fmla="*/ 909640 h 999078"/>
                  <a:gd name="connsiteX83" fmla="*/ 429977 w 859954"/>
                  <a:gd name="connsiteY83" fmla="*/ 955431 h 999078"/>
                  <a:gd name="connsiteX84" fmla="*/ 98580 w 859954"/>
                  <a:gd name="connsiteY84" fmla="*/ 811813 h 999078"/>
                  <a:gd name="connsiteX85" fmla="*/ 0 w 859954"/>
                  <a:gd name="connsiteY85" fmla="*/ 909640 h 999078"/>
                  <a:gd name="connsiteX86" fmla="*/ 98580 w 859954"/>
                  <a:gd name="connsiteY86" fmla="*/ 1007466 h 999078"/>
                  <a:gd name="connsiteX87" fmla="*/ 197160 w 859954"/>
                  <a:gd name="connsiteY87" fmla="*/ 909640 h 999078"/>
                  <a:gd name="connsiteX88" fmla="*/ 197160 w 859954"/>
                  <a:gd name="connsiteY88" fmla="*/ 909640 h 999078"/>
                  <a:gd name="connsiteX89" fmla="*/ 98580 w 859954"/>
                  <a:gd name="connsiteY89" fmla="*/ 811813 h 999078"/>
                  <a:gd name="connsiteX90" fmla="*/ 98580 w 859954"/>
                  <a:gd name="connsiteY90" fmla="*/ 955431 h 999078"/>
                  <a:gd name="connsiteX91" fmla="*/ 52436 w 859954"/>
                  <a:gd name="connsiteY91" fmla="*/ 909640 h 999078"/>
                  <a:gd name="connsiteX92" fmla="*/ 98580 w 859954"/>
                  <a:gd name="connsiteY92" fmla="*/ 863849 h 999078"/>
                  <a:gd name="connsiteX93" fmla="*/ 144724 w 859954"/>
                  <a:gd name="connsiteY93" fmla="*/ 909640 h 999078"/>
                  <a:gd name="connsiteX94" fmla="*/ 144724 w 859954"/>
                  <a:gd name="connsiteY94" fmla="*/ 909640 h 999078"/>
                  <a:gd name="connsiteX95" fmla="*/ 98580 w 859954"/>
                  <a:gd name="connsiteY95" fmla="*/ 955431 h 999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</a:cxnLst>
                <a:rect l="l" t="t" r="r" b="b"/>
                <a:pathLst>
                  <a:path w="859954" h="999078">
                    <a:moveTo>
                      <a:pt x="429977" y="226936"/>
                    </a:moveTo>
                    <a:cubicBezTo>
                      <a:pt x="493950" y="226936"/>
                      <a:pt x="546386" y="175941"/>
                      <a:pt x="547435" y="112458"/>
                    </a:cubicBezTo>
                    <a:cubicBezTo>
                      <a:pt x="545337" y="48975"/>
                      <a:pt x="490803" y="-2020"/>
                      <a:pt x="426831" y="62"/>
                    </a:cubicBezTo>
                    <a:cubicBezTo>
                      <a:pt x="364956" y="2143"/>
                      <a:pt x="314618" y="51056"/>
                      <a:pt x="312520" y="112458"/>
                    </a:cubicBezTo>
                    <a:cubicBezTo>
                      <a:pt x="313569" y="176982"/>
                      <a:pt x="366005" y="227976"/>
                      <a:pt x="429977" y="226936"/>
                    </a:cubicBezTo>
                    <a:close/>
                    <a:moveTo>
                      <a:pt x="429977" y="50015"/>
                    </a:moveTo>
                    <a:cubicBezTo>
                      <a:pt x="465634" y="50015"/>
                      <a:pt x="493950" y="77074"/>
                      <a:pt x="494998" y="112458"/>
                    </a:cubicBezTo>
                    <a:cubicBezTo>
                      <a:pt x="493950" y="147842"/>
                      <a:pt x="463537" y="175941"/>
                      <a:pt x="427880" y="173860"/>
                    </a:cubicBezTo>
                    <a:cubicBezTo>
                      <a:pt x="394321" y="172819"/>
                      <a:pt x="367054" y="145761"/>
                      <a:pt x="366005" y="112458"/>
                    </a:cubicBezTo>
                    <a:cubicBezTo>
                      <a:pt x="366005" y="78115"/>
                      <a:pt x="394321" y="50015"/>
                      <a:pt x="429977" y="50015"/>
                    </a:cubicBezTo>
                    <a:cubicBezTo>
                      <a:pt x="429977" y="50015"/>
                      <a:pt x="429977" y="50015"/>
                      <a:pt x="429977" y="50015"/>
                    </a:cubicBezTo>
                    <a:lnTo>
                      <a:pt x="429977" y="50015"/>
                    </a:lnTo>
                    <a:close/>
                    <a:moveTo>
                      <a:pt x="329300" y="247750"/>
                    </a:moveTo>
                    <a:lnTo>
                      <a:pt x="358664" y="247750"/>
                    </a:lnTo>
                    <a:cubicBezTo>
                      <a:pt x="366005" y="247750"/>
                      <a:pt x="372298" y="250872"/>
                      <a:pt x="377541" y="255035"/>
                    </a:cubicBezTo>
                    <a:lnTo>
                      <a:pt x="431026" y="307070"/>
                    </a:lnTo>
                    <a:lnTo>
                      <a:pt x="484511" y="255035"/>
                    </a:lnTo>
                    <a:cubicBezTo>
                      <a:pt x="489755" y="249831"/>
                      <a:pt x="496047" y="247750"/>
                      <a:pt x="503388" y="247750"/>
                    </a:cubicBezTo>
                    <a:lnTo>
                      <a:pt x="532753" y="247750"/>
                    </a:lnTo>
                    <a:cubicBezTo>
                      <a:pt x="591481" y="247750"/>
                      <a:pt x="638674" y="293541"/>
                      <a:pt x="638674" y="351821"/>
                    </a:cubicBezTo>
                    <a:lnTo>
                      <a:pt x="638674" y="449647"/>
                    </a:lnTo>
                    <a:cubicBezTo>
                      <a:pt x="638674" y="464217"/>
                      <a:pt x="627138" y="475665"/>
                      <a:pt x="612456" y="475665"/>
                    </a:cubicBezTo>
                    <a:cubicBezTo>
                      <a:pt x="597773" y="475665"/>
                      <a:pt x="586238" y="464217"/>
                      <a:pt x="586238" y="449647"/>
                    </a:cubicBezTo>
                    <a:lnTo>
                      <a:pt x="586238" y="350780"/>
                    </a:lnTo>
                    <a:cubicBezTo>
                      <a:pt x="586238" y="321640"/>
                      <a:pt x="562117" y="298745"/>
                      <a:pt x="532753" y="298745"/>
                    </a:cubicBezTo>
                    <a:lnTo>
                      <a:pt x="514924" y="298745"/>
                    </a:lnTo>
                    <a:lnTo>
                      <a:pt x="459342" y="352861"/>
                    </a:lnTo>
                    <a:cubicBezTo>
                      <a:pt x="444660" y="367431"/>
                      <a:pt x="420539" y="367431"/>
                      <a:pt x="404808" y="352861"/>
                    </a:cubicBezTo>
                    <a:lnTo>
                      <a:pt x="349226" y="298745"/>
                    </a:lnTo>
                    <a:lnTo>
                      <a:pt x="331397" y="298745"/>
                    </a:lnTo>
                    <a:cubicBezTo>
                      <a:pt x="302033" y="298745"/>
                      <a:pt x="277912" y="321640"/>
                      <a:pt x="277912" y="350780"/>
                    </a:cubicBezTo>
                    <a:lnTo>
                      <a:pt x="277912" y="448606"/>
                    </a:lnTo>
                    <a:cubicBezTo>
                      <a:pt x="277912" y="463176"/>
                      <a:pt x="266376" y="474624"/>
                      <a:pt x="251694" y="474624"/>
                    </a:cubicBezTo>
                    <a:cubicBezTo>
                      <a:pt x="237012" y="474624"/>
                      <a:pt x="225476" y="463176"/>
                      <a:pt x="225476" y="448606"/>
                    </a:cubicBezTo>
                    <a:lnTo>
                      <a:pt x="225476" y="350780"/>
                    </a:lnTo>
                    <a:cubicBezTo>
                      <a:pt x="223379" y="293541"/>
                      <a:pt x="270571" y="246709"/>
                      <a:pt x="329300" y="247750"/>
                    </a:cubicBezTo>
                    <a:lnTo>
                      <a:pt x="329300" y="247750"/>
                    </a:lnTo>
                    <a:close/>
                    <a:moveTo>
                      <a:pt x="735157" y="732719"/>
                    </a:moveTo>
                    <a:lnTo>
                      <a:pt x="735157" y="635934"/>
                    </a:lnTo>
                    <a:lnTo>
                      <a:pt x="456196" y="635934"/>
                    </a:lnTo>
                    <a:lnTo>
                      <a:pt x="456196" y="732719"/>
                    </a:lnTo>
                    <a:cubicBezTo>
                      <a:pt x="456196" y="747289"/>
                      <a:pt x="444660" y="758737"/>
                      <a:pt x="429977" y="758737"/>
                    </a:cubicBezTo>
                    <a:cubicBezTo>
                      <a:pt x="415295" y="758737"/>
                      <a:pt x="403759" y="747289"/>
                      <a:pt x="403759" y="732719"/>
                    </a:cubicBezTo>
                    <a:lnTo>
                      <a:pt x="403759" y="635934"/>
                    </a:lnTo>
                    <a:lnTo>
                      <a:pt x="124798" y="635934"/>
                    </a:lnTo>
                    <a:lnTo>
                      <a:pt x="124798" y="732719"/>
                    </a:lnTo>
                    <a:cubicBezTo>
                      <a:pt x="124798" y="747289"/>
                      <a:pt x="113262" y="758737"/>
                      <a:pt x="98580" y="758737"/>
                    </a:cubicBezTo>
                    <a:cubicBezTo>
                      <a:pt x="83898" y="758737"/>
                      <a:pt x="72362" y="747289"/>
                      <a:pt x="72362" y="732719"/>
                    </a:cubicBezTo>
                    <a:lnTo>
                      <a:pt x="72362" y="609916"/>
                    </a:lnTo>
                    <a:cubicBezTo>
                      <a:pt x="72362" y="595346"/>
                      <a:pt x="83898" y="583898"/>
                      <a:pt x="98580" y="583898"/>
                    </a:cubicBezTo>
                    <a:lnTo>
                      <a:pt x="403759" y="583898"/>
                    </a:lnTo>
                    <a:lnTo>
                      <a:pt x="403759" y="487113"/>
                    </a:lnTo>
                    <a:cubicBezTo>
                      <a:pt x="403759" y="472543"/>
                      <a:pt x="415295" y="461095"/>
                      <a:pt x="429977" y="461095"/>
                    </a:cubicBezTo>
                    <a:cubicBezTo>
                      <a:pt x="444660" y="461095"/>
                      <a:pt x="456196" y="472543"/>
                      <a:pt x="456196" y="487113"/>
                    </a:cubicBezTo>
                    <a:lnTo>
                      <a:pt x="456196" y="583898"/>
                    </a:lnTo>
                    <a:lnTo>
                      <a:pt x="761375" y="583898"/>
                    </a:lnTo>
                    <a:cubicBezTo>
                      <a:pt x="776057" y="583898"/>
                      <a:pt x="787593" y="595346"/>
                      <a:pt x="787593" y="609916"/>
                    </a:cubicBezTo>
                    <a:lnTo>
                      <a:pt x="787593" y="732719"/>
                    </a:lnTo>
                    <a:cubicBezTo>
                      <a:pt x="787593" y="747289"/>
                      <a:pt x="776057" y="758737"/>
                      <a:pt x="761375" y="758737"/>
                    </a:cubicBezTo>
                    <a:cubicBezTo>
                      <a:pt x="746692" y="758737"/>
                      <a:pt x="735157" y="747289"/>
                      <a:pt x="735157" y="732719"/>
                    </a:cubicBezTo>
                    <a:close/>
                    <a:moveTo>
                      <a:pt x="761375" y="811813"/>
                    </a:moveTo>
                    <a:cubicBezTo>
                      <a:pt x="706841" y="811813"/>
                      <a:pt x="662794" y="855523"/>
                      <a:pt x="663843" y="909640"/>
                    </a:cubicBezTo>
                    <a:cubicBezTo>
                      <a:pt x="663843" y="963756"/>
                      <a:pt x="707890" y="1007466"/>
                      <a:pt x="762423" y="1006425"/>
                    </a:cubicBezTo>
                    <a:cubicBezTo>
                      <a:pt x="816957" y="1006425"/>
                      <a:pt x="861004" y="962716"/>
                      <a:pt x="859955" y="908599"/>
                    </a:cubicBezTo>
                    <a:cubicBezTo>
                      <a:pt x="859955" y="855523"/>
                      <a:pt x="815908" y="811813"/>
                      <a:pt x="761375" y="811813"/>
                    </a:cubicBezTo>
                    <a:cubicBezTo>
                      <a:pt x="761375" y="811813"/>
                      <a:pt x="761375" y="811813"/>
                      <a:pt x="761375" y="811813"/>
                    </a:cubicBezTo>
                    <a:close/>
                    <a:moveTo>
                      <a:pt x="761375" y="955431"/>
                    </a:moveTo>
                    <a:cubicBezTo>
                      <a:pt x="736205" y="955431"/>
                      <a:pt x="715231" y="934617"/>
                      <a:pt x="716279" y="909640"/>
                    </a:cubicBezTo>
                    <a:cubicBezTo>
                      <a:pt x="716279" y="884663"/>
                      <a:pt x="737254" y="863849"/>
                      <a:pt x="762423" y="864889"/>
                    </a:cubicBezTo>
                    <a:cubicBezTo>
                      <a:pt x="787593" y="864889"/>
                      <a:pt x="807519" y="885703"/>
                      <a:pt x="807519" y="910680"/>
                    </a:cubicBezTo>
                    <a:cubicBezTo>
                      <a:pt x="807519" y="934617"/>
                      <a:pt x="786544" y="955431"/>
                      <a:pt x="761375" y="955431"/>
                    </a:cubicBezTo>
                    <a:cubicBezTo>
                      <a:pt x="761375" y="955431"/>
                      <a:pt x="761375" y="955431"/>
                      <a:pt x="761375" y="955431"/>
                    </a:cubicBezTo>
                    <a:close/>
                    <a:moveTo>
                      <a:pt x="429977" y="811813"/>
                    </a:moveTo>
                    <a:cubicBezTo>
                      <a:pt x="375444" y="811813"/>
                      <a:pt x="331397" y="855523"/>
                      <a:pt x="331397" y="909640"/>
                    </a:cubicBezTo>
                    <a:cubicBezTo>
                      <a:pt x="331397" y="963756"/>
                      <a:pt x="375444" y="1007466"/>
                      <a:pt x="429977" y="1007466"/>
                    </a:cubicBezTo>
                    <a:cubicBezTo>
                      <a:pt x="484511" y="1007466"/>
                      <a:pt x="528558" y="963756"/>
                      <a:pt x="528558" y="909640"/>
                    </a:cubicBezTo>
                    <a:lnTo>
                      <a:pt x="528558" y="909640"/>
                    </a:lnTo>
                    <a:cubicBezTo>
                      <a:pt x="528558" y="855523"/>
                      <a:pt x="484511" y="811813"/>
                      <a:pt x="429977" y="811813"/>
                    </a:cubicBezTo>
                    <a:close/>
                    <a:moveTo>
                      <a:pt x="429977" y="955431"/>
                    </a:moveTo>
                    <a:cubicBezTo>
                      <a:pt x="404808" y="955431"/>
                      <a:pt x="383833" y="934617"/>
                      <a:pt x="383833" y="909640"/>
                    </a:cubicBezTo>
                    <a:cubicBezTo>
                      <a:pt x="383833" y="884663"/>
                      <a:pt x="404808" y="863849"/>
                      <a:pt x="429977" y="863849"/>
                    </a:cubicBezTo>
                    <a:cubicBezTo>
                      <a:pt x="455147" y="863849"/>
                      <a:pt x="476121" y="884663"/>
                      <a:pt x="476121" y="909640"/>
                    </a:cubicBezTo>
                    <a:lnTo>
                      <a:pt x="476121" y="909640"/>
                    </a:lnTo>
                    <a:cubicBezTo>
                      <a:pt x="476121" y="934617"/>
                      <a:pt x="455147" y="955431"/>
                      <a:pt x="429977" y="955431"/>
                    </a:cubicBezTo>
                    <a:close/>
                    <a:moveTo>
                      <a:pt x="98580" y="811813"/>
                    </a:moveTo>
                    <a:cubicBezTo>
                      <a:pt x="44046" y="811813"/>
                      <a:pt x="0" y="855523"/>
                      <a:pt x="0" y="909640"/>
                    </a:cubicBezTo>
                    <a:cubicBezTo>
                      <a:pt x="0" y="963756"/>
                      <a:pt x="44046" y="1007466"/>
                      <a:pt x="98580" y="1007466"/>
                    </a:cubicBezTo>
                    <a:cubicBezTo>
                      <a:pt x="153114" y="1007466"/>
                      <a:pt x="197160" y="963756"/>
                      <a:pt x="197160" y="909640"/>
                    </a:cubicBezTo>
                    <a:lnTo>
                      <a:pt x="197160" y="909640"/>
                    </a:lnTo>
                    <a:cubicBezTo>
                      <a:pt x="197160" y="855523"/>
                      <a:pt x="153114" y="811813"/>
                      <a:pt x="98580" y="811813"/>
                    </a:cubicBezTo>
                    <a:close/>
                    <a:moveTo>
                      <a:pt x="98580" y="955431"/>
                    </a:moveTo>
                    <a:cubicBezTo>
                      <a:pt x="73411" y="955431"/>
                      <a:pt x="52436" y="934617"/>
                      <a:pt x="52436" y="909640"/>
                    </a:cubicBezTo>
                    <a:cubicBezTo>
                      <a:pt x="52436" y="884663"/>
                      <a:pt x="73411" y="863849"/>
                      <a:pt x="98580" y="863849"/>
                    </a:cubicBezTo>
                    <a:cubicBezTo>
                      <a:pt x="123750" y="863849"/>
                      <a:pt x="144724" y="884663"/>
                      <a:pt x="144724" y="909640"/>
                    </a:cubicBezTo>
                    <a:lnTo>
                      <a:pt x="144724" y="909640"/>
                    </a:lnTo>
                    <a:cubicBezTo>
                      <a:pt x="144724" y="934617"/>
                      <a:pt x="124798" y="955431"/>
                      <a:pt x="98580" y="955431"/>
                    </a:cubicBezTo>
                    <a:close/>
                  </a:path>
                </a:pathLst>
              </a:custGeom>
              <a:solidFill>
                <a:schemeClr val="bg1"/>
              </a:solidFill>
              <a:ln w="188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3000"/>
              </a:p>
            </p:txBody>
          </p:sp>
          <p:sp>
            <p:nvSpPr>
              <p:cNvPr id="42" name="Title 3">
                <a:extLst>
                  <a:ext uri="{FF2B5EF4-FFF2-40B4-BE49-F238E27FC236}">
                    <a16:creationId xmlns:a16="http://schemas.microsoft.com/office/drawing/2014/main" id="{66363BCE-AABD-4B4B-8FCE-06548683CFB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05932" y="8433675"/>
                <a:ext cx="4162736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000" b="1" i="0" kern="1200">
                    <a:solidFill>
                      <a:schemeClr val="accent2"/>
                    </a:solidFill>
                    <a:latin typeface="VTB Group Cond" panose="020B0506050504020204" pitchFamily="34" charset="0"/>
                    <a:ea typeface="VTB Group Cond" panose="020B0506050504020204" pitchFamily="34" charset="0"/>
                    <a:cs typeface="+mj-cs"/>
                  </a:defRPr>
                </a:lvl1pPr>
              </a:lstStyle>
              <a:p>
                <a:pPr algn="ctr"/>
                <a:r>
                  <a:rPr lang="ru-RU" sz="3000" b="0" dirty="0" smtClean="0">
                    <a:solidFill>
                      <a:srgbClr val="2329DB"/>
                    </a:solidFill>
                    <a:latin typeface="Raleway Medium" panose="020B0604020202020204" charset="-52"/>
                    <a:ea typeface="VTB Group Cond Book" panose="020B0506050504020204" pitchFamily="34" charset="77"/>
                  </a:rPr>
                  <a:t>Создание макета сайта</a:t>
                </a:r>
                <a:endParaRPr lang="ru-RU" sz="3000" b="0" dirty="0">
                  <a:solidFill>
                    <a:srgbClr val="2329DB"/>
                  </a:solidFill>
                  <a:latin typeface="Raleway Medium" panose="020B0604020202020204" charset="-52"/>
                  <a:ea typeface="VTB Group Cond Book" panose="020B0506050504020204" pitchFamily="34" charset="77"/>
                </a:endParaRPr>
              </a:p>
            </p:txBody>
          </p:sp>
          <p:sp>
            <p:nvSpPr>
              <p:cNvPr id="43" name="Овал 42"/>
              <p:cNvSpPr/>
              <p:nvPr/>
            </p:nvSpPr>
            <p:spPr>
              <a:xfrm>
                <a:off x="7897486" y="5777274"/>
                <a:ext cx="2483615" cy="2396746"/>
              </a:xfrm>
              <a:prstGeom prst="ellipse">
                <a:avLst/>
              </a:prstGeom>
              <a:solidFill>
                <a:srgbClr val="9DC3E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929750" y="1068448"/>
              <a:ext cx="1698471" cy="1698471"/>
            </a:xfrm>
            <a:prstGeom prst="rect">
              <a:avLst/>
            </a:prstGeom>
          </p:spPr>
        </p:pic>
      </p:grpSp>
      <p:sp>
        <p:nvSpPr>
          <p:cNvPr id="55" name="TextBox 54"/>
          <p:cNvSpPr txBox="1"/>
          <p:nvPr/>
        </p:nvSpPr>
        <p:spPr>
          <a:xfrm>
            <a:off x="15538748" y="9052486"/>
            <a:ext cx="23545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2329DB"/>
                </a:solidFill>
                <a:latin typeface="Raleway" panose="020B0604020202020204" charset="-52"/>
              </a:rPr>
              <a:t>15</a:t>
            </a:r>
            <a:r>
              <a:rPr lang="ru-RU" sz="2800" b="1" dirty="0" smtClean="0">
                <a:solidFill>
                  <a:srgbClr val="2329DB"/>
                </a:solidFill>
                <a:latin typeface="Raleway" panose="020B0604020202020204" charset="-52"/>
              </a:rPr>
              <a:t> Января 2024</a:t>
            </a:r>
            <a:endParaRPr lang="ru-RU" sz="2800" b="1" dirty="0">
              <a:solidFill>
                <a:srgbClr val="2329DB"/>
              </a:solidFill>
              <a:latin typeface="Raleway" panose="020B0604020202020204" charset="-52"/>
            </a:endParaRPr>
          </a:p>
        </p:txBody>
      </p:sp>
      <p:cxnSp>
        <p:nvCxnSpPr>
          <p:cNvPr id="65" name="Скругленная соединительная линия 64"/>
          <p:cNvCxnSpPr/>
          <p:nvPr/>
        </p:nvCxnSpPr>
        <p:spPr>
          <a:xfrm rot="5400000" flipH="1" flipV="1">
            <a:off x="10766570" y="2917502"/>
            <a:ext cx="2221900" cy="1130060"/>
          </a:xfrm>
          <a:prstGeom prst="curvedConnector3">
            <a:avLst>
              <a:gd name="adj1" fmla="val 9755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Скругленная соединительная линия 67"/>
          <p:cNvCxnSpPr/>
          <p:nvPr/>
        </p:nvCxnSpPr>
        <p:spPr>
          <a:xfrm rot="16200000" flipH="1">
            <a:off x="15001524" y="2722933"/>
            <a:ext cx="1729993" cy="1241807"/>
          </a:xfrm>
          <a:prstGeom prst="curvedConnector3">
            <a:avLst>
              <a:gd name="adj1" fmla="val 771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Скругленная соединительная линия 70"/>
          <p:cNvCxnSpPr/>
          <p:nvPr/>
        </p:nvCxnSpPr>
        <p:spPr>
          <a:xfrm rot="16200000" flipH="1">
            <a:off x="3142347" y="3747486"/>
            <a:ext cx="1131127" cy="874313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Скругленная соединительная линия 75"/>
          <p:cNvCxnSpPr/>
          <p:nvPr/>
        </p:nvCxnSpPr>
        <p:spPr>
          <a:xfrm flipV="1">
            <a:off x="6216554" y="4614019"/>
            <a:ext cx="732953" cy="593102"/>
          </a:xfrm>
          <a:prstGeom prst="curvedConnector3">
            <a:avLst>
              <a:gd name="adj1" fmla="val 7217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Скругленная соединительная линия 78"/>
          <p:cNvCxnSpPr/>
          <p:nvPr/>
        </p:nvCxnSpPr>
        <p:spPr>
          <a:xfrm>
            <a:off x="9387405" y="4624331"/>
            <a:ext cx="1007113" cy="948136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13716" y="5915474"/>
            <a:ext cx="1706880" cy="170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235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89">
            <a:extLst>
              <a:ext uri="{FF2B5EF4-FFF2-40B4-BE49-F238E27FC236}">
                <a16:creationId xmlns:a16="http://schemas.microsoft.com/office/drawing/2014/main" id="{D9D26434-EA57-B947-A355-DD9C43A9BF65}"/>
              </a:ext>
            </a:extLst>
          </p:cNvPr>
          <p:cNvSpPr/>
          <p:nvPr/>
        </p:nvSpPr>
        <p:spPr>
          <a:xfrm>
            <a:off x="549119" y="2138678"/>
            <a:ext cx="2476128" cy="447770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137146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497" b="1" dirty="0">
                <a:solidFill>
                  <a:srgbClr val="9DC3E6"/>
                </a:solidFill>
                <a:latin typeface="+mj-lt"/>
                <a:ea typeface="VTB Group Cond Demi Bold" panose="020B0506050504020204" pitchFamily="34" charset="77"/>
              </a:rPr>
              <a:t>1</a:t>
            </a:r>
            <a:endParaRPr lang="ru-RU" sz="28497" b="1" dirty="0">
              <a:solidFill>
                <a:srgbClr val="9DC3E6"/>
              </a:solidFill>
              <a:latin typeface="+mj-lt"/>
              <a:ea typeface="VTB Group Cond Demi Bold" panose="020B0506050504020204" pitchFamily="34" charset="77"/>
            </a:endParaRPr>
          </a:p>
        </p:txBody>
      </p:sp>
      <p:sp>
        <p:nvSpPr>
          <p:cNvPr id="26" name="Прямоугольник 89">
            <a:extLst>
              <a:ext uri="{FF2B5EF4-FFF2-40B4-BE49-F238E27FC236}">
                <a16:creationId xmlns:a16="http://schemas.microsoft.com/office/drawing/2014/main" id="{1321A889-6000-D44C-81CF-DF77430B04A8}"/>
              </a:ext>
            </a:extLst>
          </p:cNvPr>
          <p:cNvSpPr/>
          <p:nvPr/>
        </p:nvSpPr>
        <p:spPr>
          <a:xfrm>
            <a:off x="6118427" y="2138678"/>
            <a:ext cx="2476128" cy="447770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137146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497" b="1" dirty="0">
                <a:solidFill>
                  <a:srgbClr val="9DC3E6"/>
                </a:solidFill>
                <a:latin typeface="+mj-lt"/>
                <a:ea typeface="VTB Group Cond Demi Bold" panose="020B0506050504020204" pitchFamily="34" charset="77"/>
              </a:rPr>
              <a:t>2</a:t>
            </a:r>
            <a:endParaRPr lang="ru-RU" sz="28497" b="1" dirty="0">
              <a:solidFill>
                <a:srgbClr val="9DC3E6"/>
              </a:solidFill>
              <a:latin typeface="+mj-lt"/>
              <a:ea typeface="VTB Group Cond Demi Bold" panose="020B0506050504020204" pitchFamily="34" charset="77"/>
            </a:endParaRPr>
          </a:p>
        </p:txBody>
      </p:sp>
      <p:sp>
        <p:nvSpPr>
          <p:cNvPr id="27" name="Прямоугольник 89">
            <a:extLst>
              <a:ext uri="{FF2B5EF4-FFF2-40B4-BE49-F238E27FC236}">
                <a16:creationId xmlns:a16="http://schemas.microsoft.com/office/drawing/2014/main" id="{B53E7CAC-8E76-0D41-A6D5-D12B7497D66C}"/>
              </a:ext>
            </a:extLst>
          </p:cNvPr>
          <p:cNvSpPr/>
          <p:nvPr/>
        </p:nvSpPr>
        <p:spPr>
          <a:xfrm>
            <a:off x="11102375" y="2138678"/>
            <a:ext cx="2476128" cy="447770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137146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497" b="1" dirty="0">
                <a:solidFill>
                  <a:srgbClr val="9DC3E6"/>
                </a:solidFill>
                <a:latin typeface="+mj-lt"/>
                <a:ea typeface="VTB Group Cond Demi Bold" panose="020B0506050504020204" pitchFamily="34" charset="77"/>
              </a:rPr>
              <a:t>3</a:t>
            </a:r>
            <a:endParaRPr lang="ru-RU" sz="28497" b="1" dirty="0">
              <a:solidFill>
                <a:srgbClr val="9DC3E6"/>
              </a:solidFill>
              <a:latin typeface="+mj-lt"/>
              <a:ea typeface="VTB Group Cond Demi Bold" panose="020B0506050504020204" pitchFamily="34" charset="77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4C3ACB-0164-7845-ADE5-96D3BEC8B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815" y="510843"/>
            <a:ext cx="5033427" cy="1015663"/>
          </a:xfrm>
          <a:prstGeom prst="rect">
            <a:avLst/>
          </a:prstGeom>
        </p:spPr>
        <p:txBody>
          <a:bodyPr/>
          <a:lstStyle/>
          <a:p>
            <a:r>
              <a:rPr lang="ru-RU" sz="6000" b="1" dirty="0" smtClean="0">
                <a:solidFill>
                  <a:srgbClr val="2329DB"/>
                </a:solidFill>
                <a:latin typeface="Raleway" panose="020B0604020202020204" charset="-52"/>
              </a:rPr>
              <a:t>Команда</a:t>
            </a:r>
            <a:endParaRPr lang="ru-RU" sz="6000" b="1" dirty="0">
              <a:solidFill>
                <a:srgbClr val="2329DB"/>
              </a:solidFill>
              <a:latin typeface="Raleway" panose="020B0604020202020204" charset="-52"/>
            </a:endParaRPr>
          </a:p>
        </p:txBody>
      </p:sp>
      <p:sp>
        <p:nvSpPr>
          <p:cNvPr id="7" name="Прямоугольник 89">
            <a:extLst>
              <a:ext uri="{FF2B5EF4-FFF2-40B4-BE49-F238E27FC236}">
                <a16:creationId xmlns:a16="http://schemas.microsoft.com/office/drawing/2014/main" id="{46AE3FAF-EA59-4B48-AFFD-61623945DA29}"/>
              </a:ext>
            </a:extLst>
          </p:cNvPr>
          <p:cNvSpPr/>
          <p:nvPr/>
        </p:nvSpPr>
        <p:spPr>
          <a:xfrm>
            <a:off x="1668674" y="6797285"/>
            <a:ext cx="42069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7146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dirty="0" smtClean="0">
                <a:solidFill>
                  <a:srgbClr val="2329DB"/>
                </a:solidFill>
                <a:latin typeface="Raleway" panose="020B0604020202020204" charset="-52"/>
              </a:rPr>
              <a:t>Соболевская Лилия</a:t>
            </a:r>
            <a:endParaRPr lang="ru-RU" sz="4000" dirty="0">
              <a:solidFill>
                <a:srgbClr val="2329DB"/>
              </a:solidFill>
              <a:latin typeface="Raleway" panose="020B0604020202020204" charset="-52"/>
            </a:endParaRPr>
          </a:p>
        </p:txBody>
      </p:sp>
      <p:sp>
        <p:nvSpPr>
          <p:cNvPr id="8" name="Прямоугольник 112">
            <a:extLst>
              <a:ext uri="{FF2B5EF4-FFF2-40B4-BE49-F238E27FC236}">
                <a16:creationId xmlns:a16="http://schemas.microsoft.com/office/drawing/2014/main" id="{9C8909F7-D927-F740-9836-8F8C8156580D}"/>
              </a:ext>
            </a:extLst>
          </p:cNvPr>
          <p:cNvSpPr/>
          <p:nvPr/>
        </p:nvSpPr>
        <p:spPr>
          <a:xfrm>
            <a:off x="7056482" y="6797285"/>
            <a:ext cx="42979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7146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dirty="0" smtClean="0">
                <a:solidFill>
                  <a:srgbClr val="2329DB"/>
                </a:solidFill>
                <a:latin typeface="Raleway" panose="020B0604020202020204" charset="-52"/>
              </a:rPr>
              <a:t>Волкова </a:t>
            </a:r>
          </a:p>
          <a:p>
            <a:pPr algn="ctr" defTabSz="137146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dirty="0" smtClean="0">
                <a:solidFill>
                  <a:srgbClr val="2329DB"/>
                </a:solidFill>
                <a:latin typeface="Raleway" panose="020B0604020202020204" charset="-52"/>
              </a:rPr>
              <a:t>Диана</a:t>
            </a:r>
            <a:endParaRPr lang="ru-RU" sz="4000" dirty="0">
              <a:solidFill>
                <a:srgbClr val="2329DB"/>
              </a:solidFill>
              <a:latin typeface="Raleway" panose="020B0604020202020204" charset="-52"/>
            </a:endParaRPr>
          </a:p>
        </p:txBody>
      </p:sp>
      <p:sp>
        <p:nvSpPr>
          <p:cNvPr id="9" name="Прямоугольник 112">
            <a:extLst>
              <a:ext uri="{FF2B5EF4-FFF2-40B4-BE49-F238E27FC236}">
                <a16:creationId xmlns:a16="http://schemas.microsoft.com/office/drawing/2014/main" id="{5292FC76-8701-CA4C-B6C9-BFDB59F9808E}"/>
              </a:ext>
            </a:extLst>
          </p:cNvPr>
          <p:cNvSpPr/>
          <p:nvPr/>
        </p:nvSpPr>
        <p:spPr>
          <a:xfrm>
            <a:off x="12283183" y="6797285"/>
            <a:ext cx="45195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7146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dirty="0" err="1" smtClean="0">
                <a:solidFill>
                  <a:srgbClr val="2329DB"/>
                </a:solidFill>
                <a:latin typeface="Raleway" panose="020B0604020202020204" charset="-52"/>
              </a:rPr>
              <a:t>Мурзагишиев</a:t>
            </a:r>
            <a:r>
              <a:rPr lang="ru-RU" sz="4000" dirty="0" smtClean="0">
                <a:solidFill>
                  <a:srgbClr val="2329DB"/>
                </a:solidFill>
                <a:latin typeface="Raleway" panose="020B0604020202020204" charset="-52"/>
              </a:rPr>
              <a:t> Денис</a:t>
            </a:r>
            <a:endParaRPr lang="ru-RU" sz="4000" dirty="0">
              <a:solidFill>
                <a:srgbClr val="2329DB"/>
              </a:solidFill>
              <a:latin typeface="Raleway" panose="020B0604020202020204" charset="-52"/>
            </a:endParaRPr>
          </a:p>
        </p:txBody>
      </p:sp>
      <p:sp>
        <p:nvSpPr>
          <p:cNvPr id="41" name="Rectangle 11">
            <a:extLst>
              <a:ext uri="{FF2B5EF4-FFF2-40B4-BE49-F238E27FC236}">
                <a16:creationId xmlns:a16="http://schemas.microsoft.com/office/drawing/2014/main" id="{A5459FF9-5852-4461-8485-C62B3F117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35151"/>
            <a:ext cx="65" cy="4154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ru-RU" altLang="ru-RU" sz="27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5923977" y="975360"/>
            <a:ext cx="12364023" cy="40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/>
      </p:pic>
      <p:pic>
        <p:nvPicPr>
          <p:cNvPr id="14" name="Рисунок 13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78" b="12578"/>
          <a:stretch>
            <a:fillRect/>
          </a:stretch>
        </p:blipFill>
        <p:spPr/>
      </p:pic>
      <p:pic>
        <p:nvPicPr>
          <p:cNvPr id="15" name="Рисунок 14"/>
          <p:cNvPicPr>
            <a:picLocks noGrp="1" noChangeAspect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5" b="21875"/>
          <a:stretch>
            <a:fillRect/>
          </a:stretch>
        </p:blipFill>
        <p:spPr>
          <a:xfrm>
            <a:off x="12752863" y="2557082"/>
            <a:ext cx="3580200" cy="3580200"/>
          </a:xfrm>
        </p:spPr>
      </p:pic>
      <p:grpSp>
        <p:nvGrpSpPr>
          <p:cNvPr id="28" name="Группа 27"/>
          <p:cNvGrpSpPr/>
          <p:nvPr/>
        </p:nvGrpSpPr>
        <p:grpSpPr>
          <a:xfrm>
            <a:off x="584391" y="8871580"/>
            <a:ext cx="3985437" cy="995680"/>
            <a:chOff x="1139970" y="8481271"/>
            <a:chExt cx="3985437" cy="995680"/>
          </a:xfrm>
        </p:grpSpPr>
        <p:sp>
          <p:nvSpPr>
            <p:cNvPr id="29" name="Скругленный прямоугольник 28"/>
            <p:cNvSpPr/>
            <p:nvPr/>
          </p:nvSpPr>
          <p:spPr>
            <a:xfrm>
              <a:off x="1139970" y="8481271"/>
              <a:ext cx="3985437" cy="995680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1" name="Google Shape;57;p8" descr="preencoded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408586" y="8662177"/>
              <a:ext cx="3448204" cy="6370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" name="TextBox 19"/>
          <p:cNvSpPr txBox="1"/>
          <p:nvPr/>
        </p:nvSpPr>
        <p:spPr>
          <a:xfrm>
            <a:off x="2289607" y="6256136"/>
            <a:ext cx="2965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Raleway Medium" panose="020B0604020202020204" charset="-52"/>
              </a:rPr>
              <a:t>Лидер</a:t>
            </a:r>
            <a:endParaRPr lang="ru-RU" sz="3200" b="1" dirty="0">
              <a:solidFill>
                <a:srgbClr val="0070C0"/>
              </a:solidFill>
              <a:latin typeface="Raleway Medium" panose="020B0604020202020204" charset="-5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762561" y="6256136"/>
            <a:ext cx="2965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Raleway Medium" panose="020B0604020202020204" charset="-52"/>
              </a:rPr>
              <a:t>Менеджер</a:t>
            </a:r>
            <a:endParaRPr lang="ru-RU" sz="3200" b="1" dirty="0">
              <a:solidFill>
                <a:srgbClr val="0070C0"/>
              </a:solidFill>
              <a:latin typeface="Raleway Medium" panose="020B0604020202020204" charset="-5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060395" y="6256135"/>
            <a:ext cx="2965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0070C0"/>
                </a:solidFill>
                <a:latin typeface="Raleway Medium" panose="020B0604020202020204" charset="-52"/>
              </a:rPr>
              <a:t>Реализатор</a:t>
            </a:r>
            <a:endParaRPr lang="ru-RU" sz="3200" b="1" dirty="0">
              <a:solidFill>
                <a:srgbClr val="0070C0"/>
              </a:solidFill>
              <a:latin typeface="Raleway Medium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71004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2"/>
          <p:cNvSpPr/>
          <p:nvPr/>
        </p:nvSpPr>
        <p:spPr>
          <a:xfrm>
            <a:off x="469410" y="525570"/>
            <a:ext cx="14182800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Raleway"/>
              <a:buNone/>
            </a:pPr>
            <a:r>
              <a:rPr lang="ru-RU" sz="6000" b="1" dirty="0" err="1">
                <a:solidFill>
                  <a:srgbClr val="2329DB"/>
                </a:solidFill>
                <a:latin typeface="Raleway"/>
                <a:ea typeface="Raleway"/>
                <a:cs typeface="Raleway"/>
                <a:sym typeface="Raleway"/>
              </a:rPr>
              <a:t>Н</a:t>
            </a:r>
            <a:r>
              <a:rPr lang="en-US" sz="6000" b="1" dirty="0" err="1" smtClean="0">
                <a:solidFill>
                  <a:srgbClr val="2329DB"/>
                </a:solidFill>
                <a:latin typeface="Raleway"/>
                <a:ea typeface="Raleway"/>
                <a:cs typeface="Raleway"/>
                <a:sym typeface="Raleway"/>
              </a:rPr>
              <a:t>аш</a:t>
            </a:r>
            <a:r>
              <a:rPr lang="en-US" sz="6000" b="1" dirty="0" smtClean="0">
                <a:solidFill>
                  <a:srgbClr val="2329DB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6000" b="1" dirty="0" err="1">
                <a:solidFill>
                  <a:srgbClr val="2329DB"/>
                </a:solidFill>
                <a:latin typeface="Raleway"/>
                <a:ea typeface="Raleway"/>
                <a:cs typeface="Raleway"/>
                <a:sym typeface="Raleway"/>
              </a:rPr>
              <a:t>запрос</a:t>
            </a:r>
            <a:r>
              <a:rPr lang="en-US" sz="6000" b="1" dirty="0">
                <a:solidFill>
                  <a:srgbClr val="2329DB"/>
                </a:solidFill>
                <a:latin typeface="Raleway"/>
                <a:ea typeface="Raleway"/>
                <a:cs typeface="Raleway"/>
                <a:sym typeface="Raleway"/>
              </a:rPr>
              <a:t> / </a:t>
            </a:r>
            <a:endParaRPr sz="6000" b="1" dirty="0">
              <a:solidFill>
                <a:srgbClr val="2329D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Raleway"/>
              <a:buNone/>
            </a:pPr>
            <a:r>
              <a:rPr lang="en-US" sz="6000" b="1" dirty="0" err="1">
                <a:solidFill>
                  <a:srgbClr val="2329DB"/>
                </a:solidFill>
                <a:latin typeface="Raleway"/>
                <a:ea typeface="Raleway"/>
                <a:cs typeface="Raleway"/>
                <a:sym typeface="Raleway"/>
              </a:rPr>
              <a:t>Предложение</a:t>
            </a:r>
            <a:r>
              <a:rPr lang="en-US" sz="6000" b="1" dirty="0">
                <a:solidFill>
                  <a:srgbClr val="2329DB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6000" b="1" dirty="0" err="1">
                <a:solidFill>
                  <a:srgbClr val="2329DB"/>
                </a:solidFill>
                <a:latin typeface="Raleway"/>
                <a:ea typeface="Raleway"/>
                <a:cs typeface="Raleway"/>
                <a:sym typeface="Raleway"/>
              </a:rPr>
              <a:t>для</a:t>
            </a:r>
            <a:r>
              <a:rPr lang="en-US" sz="6000" b="1" dirty="0">
                <a:solidFill>
                  <a:srgbClr val="2329DB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6000" b="1" dirty="0" err="1">
                <a:solidFill>
                  <a:srgbClr val="2329DB"/>
                </a:solidFill>
                <a:latin typeface="Raleway"/>
                <a:ea typeface="Raleway"/>
                <a:cs typeface="Raleway"/>
                <a:sym typeface="Raleway"/>
              </a:rPr>
              <a:t>инвестора</a:t>
            </a:r>
            <a:endParaRPr sz="6000" dirty="0">
              <a:solidFill>
                <a:srgbClr val="2329D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2"/>
          <p:cNvSpPr/>
          <p:nvPr/>
        </p:nvSpPr>
        <p:spPr>
          <a:xfrm>
            <a:off x="1802950" y="2883425"/>
            <a:ext cx="10589400" cy="3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dirty="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cxnSp>
        <p:nvCxnSpPr>
          <p:cNvPr id="118" name="Google Shape;118;p12"/>
          <p:cNvCxnSpPr/>
          <p:nvPr/>
        </p:nvCxnSpPr>
        <p:spPr>
          <a:xfrm flipV="1">
            <a:off x="10970600" y="914400"/>
            <a:ext cx="7317400" cy="28475"/>
          </a:xfrm>
          <a:prstGeom prst="straightConnector1">
            <a:avLst/>
          </a:prstGeom>
          <a:noFill/>
          <a:ln w="28575" cap="flat" cmpd="sng">
            <a:solidFill>
              <a:srgbClr val="2329D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TextBox 2"/>
          <p:cNvSpPr txBox="1"/>
          <p:nvPr/>
        </p:nvSpPr>
        <p:spPr>
          <a:xfrm>
            <a:off x="833120" y="2600960"/>
            <a:ext cx="110134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2329DB"/>
                </a:solidFill>
              </a:rPr>
              <a:t>Что нам нужно:</a:t>
            </a:r>
          </a:p>
          <a:p>
            <a:pPr marL="285750" indent="-285750">
              <a:buFontTx/>
              <a:buChar char="-"/>
            </a:pPr>
            <a:r>
              <a:rPr lang="ru-RU" sz="3200" dirty="0" smtClean="0">
                <a:solidFill>
                  <a:srgbClr val="2329DB"/>
                </a:solidFill>
              </a:rPr>
              <a:t> Команда программистов</a:t>
            </a:r>
          </a:p>
          <a:p>
            <a:pPr marL="285750" indent="-285750">
              <a:buFontTx/>
              <a:buChar char="-"/>
            </a:pPr>
            <a:r>
              <a:rPr lang="ru-RU" sz="3200" dirty="0" smtClean="0">
                <a:solidFill>
                  <a:srgbClr val="2329DB"/>
                </a:solidFill>
              </a:rPr>
              <a:t>Финансовые вложения</a:t>
            </a:r>
            <a:endParaRPr lang="ru-RU" sz="3200" dirty="0">
              <a:solidFill>
                <a:srgbClr val="2329DB"/>
              </a:solidFill>
            </a:endParaRPr>
          </a:p>
          <a:p>
            <a:endParaRPr lang="ru-RU" sz="3200" dirty="0" smtClean="0">
              <a:solidFill>
                <a:srgbClr val="2329DB"/>
              </a:solidFill>
            </a:endParaRPr>
          </a:p>
          <a:p>
            <a:r>
              <a:rPr lang="ru-RU" sz="3200" dirty="0" smtClean="0">
                <a:solidFill>
                  <a:srgbClr val="2329DB"/>
                </a:solidFill>
              </a:rPr>
              <a:t>Предложение инвестору:</a:t>
            </a:r>
          </a:p>
          <a:p>
            <a:r>
              <a:rPr lang="ru-RU" sz="3200" dirty="0" smtClean="0">
                <a:solidFill>
                  <a:srgbClr val="2329DB"/>
                </a:solidFill>
              </a:rPr>
              <a:t>Нам необходимо около 100 </a:t>
            </a:r>
            <a:r>
              <a:rPr lang="ru-RU" sz="3200" dirty="0" smtClean="0">
                <a:solidFill>
                  <a:srgbClr val="2329DB"/>
                </a:solidFill>
              </a:rPr>
              <a:t>000 рублей </a:t>
            </a:r>
            <a:r>
              <a:rPr lang="ru-RU" sz="3200" dirty="0" smtClean="0">
                <a:solidFill>
                  <a:srgbClr val="2329DB"/>
                </a:solidFill>
              </a:rPr>
              <a:t>для найма программистов, закупки материала для изделий, запуска первичного сайта и других расходов. Взамен мы предлагаем 10% от нашего дохода.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584391" y="8871580"/>
            <a:ext cx="3985437" cy="995680"/>
            <a:chOff x="1139970" y="8481271"/>
            <a:chExt cx="3985437" cy="995680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1139970" y="8481271"/>
              <a:ext cx="3985437" cy="995680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Google Shape;57;p8" descr="preencoded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408586" y="8662177"/>
              <a:ext cx="3448204" cy="63703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99360" y="6614086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2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3"/>
          <p:cNvSpPr/>
          <p:nvPr/>
        </p:nvSpPr>
        <p:spPr>
          <a:xfrm>
            <a:off x="489730" y="545890"/>
            <a:ext cx="15182400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Raleway"/>
              <a:buNone/>
            </a:pPr>
            <a:r>
              <a:rPr lang="en-US" sz="7200" b="1" dirty="0" err="1">
                <a:solidFill>
                  <a:srgbClr val="2329DB"/>
                </a:solidFill>
                <a:latin typeface="Raleway"/>
                <a:ea typeface="Raleway"/>
                <a:cs typeface="Raleway"/>
                <a:sym typeface="Raleway"/>
              </a:rPr>
              <a:t>Заключение</a:t>
            </a:r>
            <a:r>
              <a:rPr lang="en-US" sz="7200" b="1" dirty="0">
                <a:solidFill>
                  <a:srgbClr val="2329DB"/>
                </a:solidFill>
                <a:latin typeface="Raleway"/>
                <a:ea typeface="Raleway"/>
                <a:cs typeface="Raleway"/>
                <a:sym typeface="Raleway"/>
              </a:rPr>
              <a:t>/</a:t>
            </a:r>
            <a:endParaRPr sz="7200" b="1" dirty="0">
              <a:solidFill>
                <a:srgbClr val="2329D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Raleway"/>
              <a:buNone/>
            </a:pPr>
            <a:r>
              <a:rPr lang="en-US" sz="7200" b="1" dirty="0" err="1">
                <a:solidFill>
                  <a:srgbClr val="2329DB"/>
                </a:solidFill>
                <a:latin typeface="Raleway"/>
                <a:ea typeface="Raleway"/>
                <a:cs typeface="Raleway"/>
                <a:sym typeface="Raleway"/>
              </a:rPr>
              <a:t>Контактная</a:t>
            </a:r>
            <a:r>
              <a:rPr lang="en-US" sz="7200" b="1" dirty="0">
                <a:solidFill>
                  <a:srgbClr val="2329DB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7200" b="1" dirty="0" err="1">
                <a:solidFill>
                  <a:srgbClr val="2329DB"/>
                </a:solidFill>
                <a:latin typeface="Raleway"/>
                <a:ea typeface="Raleway"/>
                <a:cs typeface="Raleway"/>
                <a:sym typeface="Raleway"/>
              </a:rPr>
              <a:t>информация</a:t>
            </a:r>
            <a:endParaRPr sz="7200" b="1" dirty="0">
              <a:solidFill>
                <a:srgbClr val="2329D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4" name="Google Shape;124;p13"/>
          <p:cNvSpPr/>
          <p:nvPr/>
        </p:nvSpPr>
        <p:spPr>
          <a:xfrm>
            <a:off x="489730" y="2896893"/>
            <a:ext cx="110106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2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На данный момент у нас разработан дизайн сайта. В дальнейшем мы планируем запустить первичную версию сайта в Ростове на Дону, а затем и в других городах России</a:t>
            </a:r>
            <a:endParaRPr sz="32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2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Лидер команды: Соболевская Лилия </a:t>
            </a:r>
            <a:r>
              <a:rPr lang="ru-RU" sz="3200" dirty="0" err="1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Тиграновна</a:t>
            </a:r>
            <a:endParaRPr lang="ru-RU" sz="32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2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Телефон: 8-928-1116-99-06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2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Телеграмм: </a:t>
            </a:r>
            <a:r>
              <a:rPr lang="en-US" sz="3200" dirty="0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@</a:t>
            </a:r>
            <a:r>
              <a:rPr lang="en-US" sz="3200" dirty="0" err="1" smtClean="0">
                <a:solidFill>
                  <a:srgbClr val="2329DB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Freel_Sobolevskaya_Lily</a:t>
            </a:r>
            <a:endParaRPr sz="32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2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200" dirty="0">
              <a:solidFill>
                <a:srgbClr val="2329DB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cxnSp>
        <p:nvCxnSpPr>
          <p:cNvPr id="126" name="Google Shape;126;p13"/>
          <p:cNvCxnSpPr/>
          <p:nvPr/>
        </p:nvCxnSpPr>
        <p:spPr>
          <a:xfrm>
            <a:off x="8080930" y="1317035"/>
            <a:ext cx="10442400" cy="0"/>
          </a:xfrm>
          <a:prstGeom prst="straightConnector1">
            <a:avLst/>
          </a:prstGeom>
          <a:noFill/>
          <a:ln w="28575" cap="flat" cmpd="sng">
            <a:solidFill>
              <a:srgbClr val="2329DB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7" name="Google Shape;127;p13"/>
          <p:cNvPicPr preferRelativeResize="0"/>
          <p:nvPr/>
        </p:nvPicPr>
        <p:blipFill>
          <a:blip r:embed="rId3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09154" y="5448750"/>
            <a:ext cx="6774774" cy="67747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Группа 6"/>
          <p:cNvGrpSpPr/>
          <p:nvPr/>
        </p:nvGrpSpPr>
        <p:grpSpPr>
          <a:xfrm>
            <a:off x="584391" y="8871580"/>
            <a:ext cx="3985437" cy="995680"/>
            <a:chOff x="1139970" y="8481271"/>
            <a:chExt cx="3985437" cy="99568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1139970" y="8481271"/>
              <a:ext cx="3985437" cy="995680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Google Shape;57;p8" descr="preencoded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408586" y="8662177"/>
              <a:ext cx="3448204" cy="63703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23355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12720</TotalTime>
  <Words>540</Words>
  <Application>Microsoft Office PowerPoint</Application>
  <PresentationFormat>Произвольный</PresentationFormat>
  <Paragraphs>168</Paragraphs>
  <Slides>13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Lato</vt:lpstr>
      <vt:lpstr>Lato Light</vt:lpstr>
      <vt:lpstr>Arial</vt:lpstr>
      <vt:lpstr>Raleway Medium</vt:lpstr>
      <vt:lpstr>VTB Group Cond Demi Bold</vt:lpstr>
      <vt:lpstr>Raleway</vt:lpstr>
      <vt:lpstr>VTB Group Cond Book</vt:lpstr>
      <vt:lpstr>Calibri</vt:lpstr>
      <vt:lpstr>Office Theme</vt:lpstr>
      <vt:lpstr>Сайт-конструктор изделий из бисера</vt:lpstr>
      <vt:lpstr>Презентация PowerPoint</vt:lpstr>
      <vt:lpstr>Презентация PowerPoint</vt:lpstr>
      <vt:lpstr>Целевая аудитория</vt:lpstr>
      <vt:lpstr>Конкуренты</vt:lpstr>
      <vt:lpstr>Презентация PowerPoint</vt:lpstr>
      <vt:lpstr>Презентация PowerPoint</vt:lpstr>
      <vt:lpstr>Презентация PowerPoint</vt:lpstr>
      <vt:lpstr>Презентация PowerPoint</vt:lpstr>
      <vt:lpstr>Дорожная карта проекта</vt:lpstr>
      <vt:lpstr>Команда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137</cp:revision>
  <dcterms:modified xsi:type="dcterms:W3CDTF">2023-11-28T21:01:04Z</dcterms:modified>
</cp:coreProperties>
</file>