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257" r:id="rId3"/>
    <p:sldId id="271" r:id="rId4"/>
    <p:sldId id="279" r:id="rId5"/>
    <p:sldId id="283" r:id="rId6"/>
    <p:sldId id="272" r:id="rId7"/>
    <p:sldId id="280" r:id="rId8"/>
    <p:sldId id="274" r:id="rId9"/>
    <p:sldId id="275" r:id="rId10"/>
    <p:sldId id="276" r:id="rId11"/>
    <p:sldId id="277" r:id="rId12"/>
    <p:sldId id="278" r:id="rId13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3F9"/>
    <a:srgbClr val="EC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C7220-0C3A-48D3-8819-36D610388910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07F05-2DB2-4F41-B6C0-561714225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812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07F05-2DB2-4F41-B6C0-561714225072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dirty="0"/>
              <a:pPr marL="11557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dirty="0"/>
              <a:pPr marL="11557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dirty="0"/>
              <a:pPr marL="11557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dirty="0"/>
              <a:pPr marL="11557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7762" y="104943"/>
            <a:ext cx="3880321" cy="29657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80032" y="341376"/>
            <a:ext cx="5725668" cy="89916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33344" y="829055"/>
            <a:ext cx="2926080" cy="8991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dirty="0"/>
              <a:pPr marL="11557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04061" y="189356"/>
            <a:ext cx="6735876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5394" y="1694433"/>
            <a:ext cx="8526780" cy="4797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01557" y="6465214"/>
            <a:ext cx="2317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dirty="0"/>
              <a:pPr marL="11557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3009" y="3429000"/>
            <a:ext cx="8526780" cy="615553"/>
          </a:xfrm>
        </p:spPr>
        <p:txBody>
          <a:bodyPr/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Цифровой двойник «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TES»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457200"/>
            <a:ext cx="1600200" cy="1828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058" y="669130"/>
            <a:ext cx="2939238" cy="1540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9797B1F-7F4A-49BE-8F45-9C163066EDB0}"/>
              </a:ext>
            </a:extLst>
          </p:cNvPr>
          <p:cNvSpPr/>
          <p:nvPr/>
        </p:nvSpPr>
        <p:spPr>
          <a:xfrm>
            <a:off x="5848644" y="6256457"/>
            <a:ext cx="3190810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Мугинов Арслан Маратович</a:t>
            </a:r>
          </a:p>
        </p:txBody>
      </p:sp>
    </p:spTree>
    <p:extLst>
      <p:ext uri="{BB962C8B-B14F-4D97-AF65-F5344CB8AC3E}">
        <p14:creationId xmlns:p14="http://schemas.microsoft.com/office/powerpoint/2010/main" val="245928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761999" y="44246"/>
            <a:ext cx="3962400" cy="3143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Зинуров Вадим Эдуардович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(каф. «Инженерная графика»)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0E853DC6-73CF-4DAA-AD26-2EF885E68A03}"/>
              </a:ext>
            </a:extLst>
          </p:cNvPr>
          <p:cNvCxnSpPr>
            <a:cxnSpLocks/>
          </p:cNvCxnSpPr>
          <p:nvPr/>
        </p:nvCxnSpPr>
        <p:spPr>
          <a:xfrm flipV="1">
            <a:off x="2514600" y="-36871"/>
            <a:ext cx="0" cy="35280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EABE4D2-4EEE-4A6A-918B-543F872C885F}"/>
              </a:ext>
            </a:extLst>
          </p:cNvPr>
          <p:cNvCxnSpPr/>
          <p:nvPr/>
        </p:nvCxnSpPr>
        <p:spPr>
          <a:xfrm>
            <a:off x="-76200" y="3465871"/>
            <a:ext cx="92964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D61FEA5-6FB7-4A78-9FB5-2B7B2B150238}"/>
              </a:ext>
            </a:extLst>
          </p:cNvPr>
          <p:cNvSpPr/>
          <p:nvPr/>
        </p:nvSpPr>
        <p:spPr>
          <a:xfrm>
            <a:off x="2133600" y="0"/>
            <a:ext cx="2775474" cy="102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Маркелова Дарья Михайловна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CB66D56-89DF-4913-B565-B3B48781903A}"/>
              </a:ext>
            </a:extLst>
          </p:cNvPr>
          <p:cNvSpPr/>
          <p:nvPr/>
        </p:nvSpPr>
        <p:spPr>
          <a:xfrm>
            <a:off x="1866900" y="3491129"/>
            <a:ext cx="4572000" cy="3853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7CDEFA6-1696-44F3-8306-AE35201684A7}"/>
              </a:ext>
            </a:extLst>
          </p:cNvPr>
          <p:cNvSpPr/>
          <p:nvPr/>
        </p:nvSpPr>
        <p:spPr>
          <a:xfrm>
            <a:off x="8656781" y="29061"/>
            <a:ext cx="517237" cy="36021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4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5D89594-2F9E-487C-9EFA-5DD1E2A4C42A}"/>
              </a:ext>
            </a:extLst>
          </p:cNvPr>
          <p:cNvSpPr/>
          <p:nvPr/>
        </p:nvSpPr>
        <p:spPr>
          <a:xfrm>
            <a:off x="360102" y="5943983"/>
            <a:ext cx="16166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Казачкина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Александра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Анатольевна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012079A-FDE1-441B-889E-D29268A84D88}"/>
              </a:ext>
            </a:extLst>
          </p:cNvPr>
          <p:cNvSpPr/>
          <p:nvPr/>
        </p:nvSpPr>
        <p:spPr>
          <a:xfrm>
            <a:off x="2075996" y="5930285"/>
            <a:ext cx="14247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Лунев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Сергей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Дмитриевич</a:t>
            </a:r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E9B134D-C1FC-4565-BE42-BF949ABBEF18}"/>
              </a:ext>
            </a:extLst>
          </p:cNvPr>
          <p:cNvSpPr/>
          <p:nvPr/>
        </p:nvSpPr>
        <p:spPr>
          <a:xfrm>
            <a:off x="3853071" y="5958700"/>
            <a:ext cx="18619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Соловьева</a:t>
            </a:r>
            <a:br>
              <a:rPr lang="ru-RU" dirty="0"/>
            </a:br>
            <a:r>
              <a:rPr lang="ru-RU" dirty="0"/>
              <a:t>Мария</a:t>
            </a:r>
            <a:br>
              <a:rPr lang="ru-RU" dirty="0"/>
            </a:br>
            <a:r>
              <a:rPr lang="ru-RU" dirty="0"/>
              <a:t>Александровна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BB44284-8DD1-41E5-BC22-BCCA66E8A93B}"/>
              </a:ext>
            </a:extLst>
          </p:cNvPr>
          <p:cNvSpPr/>
          <p:nvPr/>
        </p:nvSpPr>
        <p:spPr>
          <a:xfrm>
            <a:off x="5738091" y="5947955"/>
            <a:ext cx="14247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Китаева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Рената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Руслановна</a:t>
            </a:r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310EACA-82B7-4035-BF3A-73464D2C103A}"/>
              </a:ext>
            </a:extLst>
          </p:cNvPr>
          <p:cNvSpPr/>
          <p:nvPr/>
        </p:nvSpPr>
        <p:spPr>
          <a:xfrm>
            <a:off x="7338686" y="5943983"/>
            <a:ext cx="14247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Маркелов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Александр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Михайлович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13B7AD-67CC-43AA-97AE-9D5E08584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1017425"/>
            <a:ext cx="1676409" cy="239736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47325C8-84E4-4597-8AB2-57C4E284F7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4038608"/>
            <a:ext cx="1477448" cy="192889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4D2BE85-FD66-4619-8449-B378E1F3E9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6331" y="4037898"/>
            <a:ext cx="1559117" cy="19296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3480CEA-EDF4-49AB-88D3-A3C854F880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2039" y="4000685"/>
            <a:ext cx="1559117" cy="19296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84D3E41-B4FE-4884-98EC-43B985B9FE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9756" y="4029100"/>
            <a:ext cx="1559118" cy="19296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172CBF7-BB9B-4996-B926-DF1366F5F7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061" y="1135319"/>
            <a:ext cx="1659116" cy="21240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981154C-A97C-477A-98B9-CDAF196D60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6300" y="4059498"/>
            <a:ext cx="1622060" cy="1908000"/>
          </a:xfrm>
          <a:prstGeom prst="rect">
            <a:avLst/>
          </a:prstGeom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DA2CBBD3-D7AB-4734-B750-416184BFFB66}"/>
              </a:ext>
            </a:extLst>
          </p:cNvPr>
          <p:cNvCxnSpPr>
            <a:cxnSpLocks/>
          </p:cNvCxnSpPr>
          <p:nvPr/>
        </p:nvCxnSpPr>
        <p:spPr>
          <a:xfrm flipV="1">
            <a:off x="4572000" y="0"/>
            <a:ext cx="0" cy="35280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F8E27EC-B7C7-4D14-8D49-8F16262C74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41225" y="1017679"/>
            <a:ext cx="1637062" cy="2422653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B5E431E-5795-4FE4-8861-6234B9184709}"/>
              </a:ext>
            </a:extLst>
          </p:cNvPr>
          <p:cNvSpPr/>
          <p:nvPr/>
        </p:nvSpPr>
        <p:spPr>
          <a:xfrm>
            <a:off x="4909074" y="13607"/>
            <a:ext cx="1265731" cy="102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Мугинов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Арслан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Маратович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6656D2A-F667-4F2D-A9AB-8F9AB69D1E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80482" y="1208048"/>
            <a:ext cx="2175173" cy="2051271"/>
          </a:xfrm>
          <a:prstGeom prst="rect">
            <a:avLst/>
          </a:prstGeom>
        </p:spPr>
      </p:pic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22C02C58-64CB-4438-A750-35C22585F988}"/>
              </a:ext>
            </a:extLst>
          </p:cNvPr>
          <p:cNvCxnSpPr>
            <a:cxnSpLocks/>
          </p:cNvCxnSpPr>
          <p:nvPr/>
        </p:nvCxnSpPr>
        <p:spPr>
          <a:xfrm flipV="1">
            <a:off x="6477000" y="0"/>
            <a:ext cx="0" cy="35280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B568088-7A44-4266-9C04-CC9F453D7000}"/>
              </a:ext>
            </a:extLst>
          </p:cNvPr>
          <p:cNvSpPr/>
          <p:nvPr/>
        </p:nvSpPr>
        <p:spPr>
          <a:xfrm>
            <a:off x="6972433" y="28033"/>
            <a:ext cx="1417889" cy="102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Гарифуллин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Ильмир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Григорьевич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4061" y="189356"/>
            <a:ext cx="6735876" cy="430887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стартап-проекта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FFD97C7-4132-4B1E-96C9-09E16E674BB2}"/>
              </a:ext>
            </a:extLst>
          </p:cNvPr>
          <p:cNvCxnSpPr/>
          <p:nvPr/>
        </p:nvCxnSpPr>
        <p:spPr>
          <a:xfrm>
            <a:off x="1638300" y="620243"/>
            <a:ext cx="58674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39C63438-24C5-44AD-AA54-47E206DD77C6}"/>
              </a:ext>
            </a:extLst>
          </p:cNvPr>
          <p:cNvSpPr/>
          <p:nvPr/>
        </p:nvSpPr>
        <p:spPr>
          <a:xfrm>
            <a:off x="8656781" y="29061"/>
            <a:ext cx="517237" cy="36021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4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1F2FBE8-D210-49DE-86AF-1E349ADAA706}"/>
              </a:ext>
            </a:extLst>
          </p:cNvPr>
          <p:cNvSpPr/>
          <p:nvPr/>
        </p:nvSpPr>
        <p:spPr>
          <a:xfrm>
            <a:off x="3830705" y="5144113"/>
            <a:ext cx="4269687" cy="4772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ctr">
              <a:buAutoNum type="arabicPeriod"/>
            </a:pP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C964A15-DB0F-4403-9F49-63AC2E402289}"/>
              </a:ext>
            </a:extLst>
          </p:cNvPr>
          <p:cNvSpPr/>
          <p:nvPr/>
        </p:nvSpPr>
        <p:spPr>
          <a:xfrm>
            <a:off x="399133" y="1038951"/>
            <a:ext cx="8205315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глобального перехода на возобновляемые источники энергии ключевым вызовом становится эффективное управление избыточной энергией и обеспечение стабильности энергосистем</a:t>
            </a:r>
            <a:endParaRPr lang="en-US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B82FD95-C74E-402D-A3F7-B5C71EFA7532}"/>
              </a:ext>
            </a:extLst>
          </p:cNvPr>
          <p:cNvSpPr/>
          <p:nvPr/>
        </p:nvSpPr>
        <p:spPr>
          <a:xfrm>
            <a:off x="467544" y="1066800"/>
            <a:ext cx="820891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CBA6869-C970-484A-9CB3-E570B70829DE}"/>
              </a:ext>
            </a:extLst>
          </p:cNvPr>
          <p:cNvSpPr/>
          <p:nvPr/>
        </p:nvSpPr>
        <p:spPr>
          <a:xfrm>
            <a:off x="3405585" y="303978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A9DD81F-F1FF-4030-B12C-5C30DF0C7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644" y="5537596"/>
            <a:ext cx="775804" cy="638175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EAFFA96-5C1D-4AF1-9651-EF5584C8FDE5}"/>
              </a:ext>
            </a:extLst>
          </p:cNvPr>
          <p:cNvSpPr/>
          <p:nvPr/>
        </p:nvSpPr>
        <p:spPr>
          <a:xfrm>
            <a:off x="425246" y="5386630"/>
            <a:ext cx="25735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1 – Солнечные панели</a:t>
            </a:r>
            <a:endParaRPr lang="ru-RU" sz="1400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4C5003C-7FC1-46F6-8710-A113776A46F2}"/>
              </a:ext>
            </a:extLst>
          </p:cNvPr>
          <p:cNvSpPr/>
          <p:nvPr/>
        </p:nvSpPr>
        <p:spPr>
          <a:xfrm>
            <a:off x="3747424" y="2333287"/>
            <a:ext cx="5625176" cy="941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создание теплового накопителя энергии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1818235-5272-4CEE-B43A-917972313BC9}"/>
              </a:ext>
            </a:extLst>
          </p:cNvPr>
          <p:cNvSpPr/>
          <p:nvPr/>
        </p:nvSpPr>
        <p:spPr>
          <a:xfrm>
            <a:off x="4139952" y="5851119"/>
            <a:ext cx="19477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Ветропарк</a:t>
            </a:r>
            <a:endParaRPr lang="ru-RU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9F319B-91DA-4191-AA90-381D6AEEF96A}"/>
              </a:ext>
            </a:extLst>
          </p:cNvPr>
          <p:cNvSpPr txBox="1"/>
          <p:nvPr/>
        </p:nvSpPr>
        <p:spPr>
          <a:xfrm>
            <a:off x="3621865" y="1989473"/>
            <a:ext cx="1698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работы: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CE7469E5-6A9F-44CA-9BFE-4558DC527060}"/>
              </a:ext>
            </a:extLst>
          </p:cNvPr>
          <p:cNvCxnSpPr/>
          <p:nvPr/>
        </p:nvCxnSpPr>
        <p:spPr>
          <a:xfrm>
            <a:off x="3683967" y="2440785"/>
            <a:ext cx="0" cy="83412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205658-EAAD-4268-AC6C-93F90E6F6A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813" y="3327064"/>
            <a:ext cx="4183866" cy="247442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D5D8DA-7D1D-4340-B4EC-CB5DD5F45C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212"/>
          <a:stretch/>
        </p:blipFill>
        <p:spPr>
          <a:xfrm>
            <a:off x="444910" y="2326250"/>
            <a:ext cx="3114176" cy="296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707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0631" y="29061"/>
            <a:ext cx="7482737" cy="430887"/>
          </a:xfrm>
        </p:spPr>
        <p:txBody>
          <a:bodyPr/>
          <a:lstStyle/>
          <a:p>
            <a:pPr algn="ctr"/>
            <a:r>
              <a:rPr lang="ru-RU" sz="2800" dirty="0"/>
              <a:t>Научная и практическая значимость проекта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D3B882F-3252-418D-AFFD-03FFF52A0C19}"/>
              </a:ext>
            </a:extLst>
          </p:cNvPr>
          <p:cNvSpPr/>
          <p:nvPr/>
        </p:nvSpPr>
        <p:spPr>
          <a:xfrm>
            <a:off x="8656781" y="29061"/>
            <a:ext cx="517237" cy="36021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4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F141411-4762-4E05-BB14-ADC3CC7CE6D2}"/>
              </a:ext>
            </a:extLst>
          </p:cNvPr>
          <p:cNvCxnSpPr>
            <a:cxnSpLocks/>
          </p:cNvCxnSpPr>
          <p:nvPr/>
        </p:nvCxnSpPr>
        <p:spPr>
          <a:xfrm>
            <a:off x="970936" y="430452"/>
            <a:ext cx="7239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697CB20-50CE-47A9-A485-6401A1B1A407}"/>
              </a:ext>
            </a:extLst>
          </p:cNvPr>
          <p:cNvSpPr/>
          <p:nvPr/>
        </p:nvSpPr>
        <p:spPr>
          <a:xfrm>
            <a:off x="3872745" y="2260623"/>
            <a:ext cx="4269687" cy="4772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ctr">
              <a:buAutoNum type="arabicPeriod"/>
            </a:pP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4297CD0-F9B0-45E8-8D35-1CFA0FD47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8376" y="2635848"/>
            <a:ext cx="986450" cy="63817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28D54AE-7AB7-4F7B-B54E-5470C429C34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84" y="814638"/>
            <a:ext cx="4495799" cy="3860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A1B5438-6228-4B05-B0F3-E9FA3CC481E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922" y="775797"/>
            <a:ext cx="3368040" cy="39547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0D1A1BE-6B19-464E-A64C-1D49C147601F}"/>
              </a:ext>
            </a:extLst>
          </p:cNvPr>
          <p:cNvSpPr/>
          <p:nvPr/>
        </p:nvSpPr>
        <p:spPr>
          <a:xfrm>
            <a:off x="4738627" y="5001707"/>
            <a:ext cx="38861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4 – Упрощенная схема циклически работающего теплового накопителя энергии с высокотемпературным рабочим телом: </a:t>
            </a:r>
            <a:r>
              <a:rPr lang="ru-RU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высокотемпературный жидкометаллический теплоноситель; </a:t>
            </a:r>
            <a:r>
              <a:rPr lang="ru-RU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твердотельный теплоаккумулятор; </a:t>
            </a:r>
            <a:r>
              <a:rPr lang="ru-RU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первый теплоизоляционный контур; </a:t>
            </a:r>
            <a:r>
              <a:rPr lang="ru-RU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второй теплоизоляционный контур; </a:t>
            </a:r>
            <a:r>
              <a:rPr lang="ru-RU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окружающая среда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2AE9D53-61FB-47D0-9A4E-39D6D0FD813E}"/>
              </a:ext>
            </a:extLst>
          </p:cNvPr>
          <p:cNvSpPr/>
          <p:nvPr/>
        </p:nvSpPr>
        <p:spPr>
          <a:xfrm>
            <a:off x="-1" y="4665110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3 – Трехмерная модель накопителя тепловой энергии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переодического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lang="ru-RU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жидкометаллический высокотемпературный теплоноситель (олово); </a:t>
            </a:r>
            <a:r>
              <a:rPr lang="ru-RU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цилиндрический канал из тугоплавкого материала (вольфрам); </a:t>
            </a:r>
            <a:r>
              <a:rPr lang="ru-RU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теплоаккумулятор из твердого высокотемпературного рабочего тела (графит); </a:t>
            </a:r>
            <a:r>
              <a:rPr lang="ru-RU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цилиндрическая емкость из вольфрама для хранения теплоаккумулятора; </a:t>
            </a:r>
            <a:r>
              <a:rPr lang="ru-RU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вольфрамовое экранирование; </a:t>
            </a:r>
            <a:r>
              <a:rPr lang="ru-RU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цилиндрический металлический корпус; </a:t>
            </a:r>
            <a:r>
              <a:rPr lang="ru-RU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теплоизоляционный материал (минеральная вата); </a:t>
            </a:r>
            <a:r>
              <a:rPr lang="ru-RU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патрубок; </a:t>
            </a:r>
            <a:r>
              <a:rPr lang="ru-RU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опоры. 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вид со сложным разрезом; 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вид с наклонным разрезом начальной модели (без разрезов) секущей плоскостью в сечении </a:t>
            </a:r>
            <a:r>
              <a:rPr lang="ru-RU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618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0631" y="29061"/>
            <a:ext cx="7482737" cy="430887"/>
          </a:xfrm>
        </p:spPr>
        <p:txBody>
          <a:bodyPr/>
          <a:lstStyle/>
          <a:p>
            <a:pPr algn="ctr"/>
            <a:r>
              <a:rPr lang="ru-RU" sz="2800" dirty="0"/>
              <a:t>Разработка методики нагрева </a:t>
            </a:r>
            <a:r>
              <a:rPr lang="en-US" sz="2800" dirty="0"/>
              <a:t>TES</a:t>
            </a:r>
            <a:r>
              <a:rPr lang="ru-RU" sz="2800" dirty="0"/>
              <a:t>	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D3B882F-3252-418D-AFFD-03FFF52A0C19}"/>
              </a:ext>
            </a:extLst>
          </p:cNvPr>
          <p:cNvSpPr/>
          <p:nvPr/>
        </p:nvSpPr>
        <p:spPr>
          <a:xfrm>
            <a:off x="8656781" y="29061"/>
            <a:ext cx="517237" cy="36021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4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F141411-4762-4E05-BB14-ADC3CC7CE6D2}"/>
              </a:ext>
            </a:extLst>
          </p:cNvPr>
          <p:cNvCxnSpPr>
            <a:cxnSpLocks/>
          </p:cNvCxnSpPr>
          <p:nvPr/>
        </p:nvCxnSpPr>
        <p:spPr>
          <a:xfrm>
            <a:off x="970936" y="430452"/>
            <a:ext cx="7239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697CB20-50CE-47A9-A485-6401A1B1A407}"/>
              </a:ext>
            </a:extLst>
          </p:cNvPr>
          <p:cNvSpPr/>
          <p:nvPr/>
        </p:nvSpPr>
        <p:spPr>
          <a:xfrm>
            <a:off x="3872745" y="2260623"/>
            <a:ext cx="4269687" cy="4772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ctr">
              <a:buAutoNum type="arabicPeriod"/>
            </a:pP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4297CD0-F9B0-45E8-8D35-1CFA0FD47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8376" y="2635848"/>
            <a:ext cx="986450" cy="6381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FEFBCA7-FDE8-4B4F-9F65-ABAF6F14AC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" b="41935"/>
          <a:stretch/>
        </p:blipFill>
        <p:spPr bwMode="auto">
          <a:xfrm>
            <a:off x="335316" y="609600"/>
            <a:ext cx="3550884" cy="56916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B11C25D-BABD-4D21-8A62-B7ACD4AE715A}"/>
              </a:ext>
            </a:extLst>
          </p:cNvPr>
          <p:cNvSpPr/>
          <p:nvPr/>
        </p:nvSpPr>
        <p:spPr>
          <a:xfrm>
            <a:off x="457200" y="645088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5 – Упрощенная схема циклически </a:t>
            </a:r>
            <a:endParaRPr lang="ru-RU" sz="12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B1A0B78-E020-48B7-B71A-5E67A912A5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7" r="12495"/>
          <a:stretch/>
        </p:blipFill>
        <p:spPr bwMode="auto">
          <a:xfrm>
            <a:off x="4613159" y="545947"/>
            <a:ext cx="3025217" cy="226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11B48C0-48CC-4D78-B14E-6B9448F7F3A9}"/>
              </a:ext>
            </a:extLst>
          </p:cNvPr>
          <p:cNvSpPr/>
          <p:nvPr/>
        </p:nvSpPr>
        <p:spPr>
          <a:xfrm>
            <a:off x="3923921" y="276336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Рисунок. 6 – Аккумулирование тепловой энергии 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тепловые потери 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разработанном накопителе в зависимости от времени нагрева τ с указанием температуры теплоаккумулятора 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различных режимов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0545450-FFF1-49AE-882E-7E120EA42D0D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2" r="13415"/>
          <a:stretch/>
        </p:blipFill>
        <p:spPr bwMode="auto">
          <a:xfrm>
            <a:off x="4592894" y="3583978"/>
            <a:ext cx="3234055" cy="226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E24F2BB-D869-4DDB-B629-609A9C126745}"/>
              </a:ext>
            </a:extLst>
          </p:cNvPr>
          <p:cNvSpPr/>
          <p:nvPr/>
        </p:nvSpPr>
        <p:spPr>
          <a:xfrm>
            <a:off x="3816355" y="5864012"/>
            <a:ext cx="50169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Рисунок 7 - Изменение температуры наружной стенки второго теплоизоляционного слоя 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en-US" sz="1200" i="1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m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 и состояния заряда теплового накопителя энергии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SoC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 от времени нагрева τ с указанием температуры теплоаккумулятора 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 для различных стационарных режимов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76984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6644536" cy="83820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Технологические риски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376CA44-0FCA-46AE-9664-7C0022367954}"/>
              </a:ext>
            </a:extLst>
          </p:cNvPr>
          <p:cNvSpPr/>
          <p:nvPr/>
        </p:nvSpPr>
        <p:spPr>
          <a:xfrm>
            <a:off x="7568" y="1219200"/>
            <a:ext cx="9220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</a:rPr>
              <a:t>Вероятность потерь в результате повышенных по сравнению с предварительными оценками текущих издержек (затрат на доработку аппарата)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</a:rPr>
              <a:t>;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</a:rPr>
              <a:t>Вероятность быстрого воспроизведения достижений новатора конкурентами либо разработка ими более эффективного новшества.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400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E97B4F6-4015-47BE-BEB1-82B0CEAEB714}"/>
              </a:ext>
            </a:extLst>
          </p:cNvPr>
          <p:cNvCxnSpPr/>
          <p:nvPr/>
        </p:nvCxnSpPr>
        <p:spPr>
          <a:xfrm>
            <a:off x="1676400" y="914400"/>
            <a:ext cx="58674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7B1F276-A7B7-415D-8204-118E0DB3A314}"/>
              </a:ext>
            </a:extLst>
          </p:cNvPr>
          <p:cNvSpPr/>
          <p:nvPr/>
        </p:nvSpPr>
        <p:spPr>
          <a:xfrm>
            <a:off x="8656781" y="29061"/>
            <a:ext cx="517237" cy="36021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432058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6720736" cy="914400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заказчики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D696C087-FDFF-4441-99E4-5655AE0470B8}"/>
              </a:ext>
            </a:extLst>
          </p:cNvPr>
          <p:cNvCxnSpPr/>
          <p:nvPr/>
        </p:nvCxnSpPr>
        <p:spPr>
          <a:xfrm>
            <a:off x="1676400" y="609600"/>
            <a:ext cx="58674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B22BC11-86E9-4BAE-B67B-DB5536692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6990" y="5284688"/>
            <a:ext cx="775804" cy="638175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D46521F-4143-4460-9D47-F927A64E257D}"/>
              </a:ext>
            </a:extLst>
          </p:cNvPr>
          <p:cNvSpPr/>
          <p:nvPr/>
        </p:nvSpPr>
        <p:spPr>
          <a:xfrm>
            <a:off x="228600" y="1045500"/>
            <a:ext cx="4205505" cy="553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Энергетические предприятия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8858DD62-B8DD-413C-BAE5-965EF63D8979}"/>
              </a:ext>
            </a:extLst>
          </p:cNvPr>
          <p:cNvSpPr/>
          <p:nvPr/>
        </p:nvSpPr>
        <p:spPr>
          <a:xfrm>
            <a:off x="8656781" y="29061"/>
            <a:ext cx="517237" cy="36021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FB122BB-57B0-4512-B476-A0C016DCB247}"/>
              </a:ext>
            </a:extLst>
          </p:cNvPr>
          <p:cNvSpPr/>
          <p:nvPr/>
        </p:nvSpPr>
        <p:spPr>
          <a:xfrm>
            <a:off x="228599" y="1821664"/>
            <a:ext cx="4205505" cy="553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Металлургические предприятия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D3A659E-CBB1-47D3-BEA1-E42DA54EBBE1}"/>
              </a:ext>
            </a:extLst>
          </p:cNvPr>
          <p:cNvSpPr/>
          <p:nvPr/>
        </p:nvSpPr>
        <p:spPr>
          <a:xfrm>
            <a:off x="4637139" y="1055449"/>
            <a:ext cx="4205505" cy="553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Нефтехимические предприятия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6B6D008-4CEE-4085-A258-5FD9066A2F45}"/>
              </a:ext>
            </a:extLst>
          </p:cNvPr>
          <p:cNvSpPr/>
          <p:nvPr/>
        </p:nvSpPr>
        <p:spPr>
          <a:xfrm>
            <a:off x="4637138" y="1821664"/>
            <a:ext cx="4205505" cy="553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Пищевые предприятия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B3510A-B69C-4320-8209-FC0EB018A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43200"/>
            <a:ext cx="3495675" cy="15811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0BC21F9-F9CF-40C2-9327-867B513049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4557" y="3086794"/>
            <a:ext cx="2714625" cy="7810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87B53D-2A97-4711-B34F-5F117D5FAB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4495800"/>
            <a:ext cx="2114550" cy="21050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39BA1D-5D27-4BC3-8022-E04A056CAA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5927" y="4079775"/>
            <a:ext cx="2447925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407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1632" y="152400"/>
            <a:ext cx="6720736" cy="430887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модель стартап-проекта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87ED2D4-5DE3-4C32-B674-B9A99BD6413A}"/>
              </a:ext>
            </a:extLst>
          </p:cNvPr>
          <p:cNvCxnSpPr/>
          <p:nvPr/>
        </p:nvCxnSpPr>
        <p:spPr>
          <a:xfrm>
            <a:off x="1582992" y="609600"/>
            <a:ext cx="58674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9C837D7-FBC9-4995-BD56-3E67EBDCE6B0}"/>
              </a:ext>
            </a:extLst>
          </p:cNvPr>
          <p:cNvSpPr/>
          <p:nvPr/>
        </p:nvSpPr>
        <p:spPr>
          <a:xfrm>
            <a:off x="8656781" y="29061"/>
            <a:ext cx="517237" cy="36021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288B3CF-2EA4-411B-B8B4-0921C3A5DFFB}"/>
              </a:ext>
            </a:extLst>
          </p:cNvPr>
          <p:cNvSpPr/>
          <p:nvPr/>
        </p:nvSpPr>
        <p:spPr>
          <a:xfrm>
            <a:off x="762000" y="1143016"/>
            <a:ext cx="3124200" cy="10667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Технологический аудит объекта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843F258-BD6B-4EC6-826F-CE572ADE9571}"/>
              </a:ext>
            </a:extLst>
          </p:cNvPr>
          <p:cNvSpPr/>
          <p:nvPr/>
        </p:nvSpPr>
        <p:spPr>
          <a:xfrm>
            <a:off x="258097" y="914400"/>
            <a:ext cx="533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u="sng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7A98817-BBA7-4C4B-B8C1-E11E936D3A72}"/>
              </a:ext>
            </a:extLst>
          </p:cNvPr>
          <p:cNvSpPr/>
          <p:nvPr/>
        </p:nvSpPr>
        <p:spPr>
          <a:xfrm>
            <a:off x="762000" y="2966174"/>
            <a:ext cx="5198808" cy="10667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Разработка </a:t>
            </a:r>
            <a:r>
              <a:rPr lang="ru-RU" b="1" dirty="0">
                <a:solidFill>
                  <a:schemeClr val="tx1"/>
                </a:solidFill>
              </a:rPr>
              <a:t>ПО</a:t>
            </a:r>
            <a:r>
              <a:rPr lang="ru-RU" dirty="0">
                <a:solidFill>
                  <a:schemeClr val="tx1"/>
                </a:solidFill>
              </a:rPr>
              <a:t> инженерной методики для конкретного объекта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629D51E-B2B2-4894-8E2E-DB6B28E59FFA}"/>
              </a:ext>
            </a:extLst>
          </p:cNvPr>
          <p:cNvSpPr/>
          <p:nvPr/>
        </p:nvSpPr>
        <p:spPr>
          <a:xfrm>
            <a:off x="258097" y="2737558"/>
            <a:ext cx="533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u="sng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889A85F-4ACA-4166-A2E4-E230E3A372ED}"/>
              </a:ext>
            </a:extLst>
          </p:cNvPr>
          <p:cNvSpPr/>
          <p:nvPr/>
        </p:nvSpPr>
        <p:spPr>
          <a:xfrm>
            <a:off x="744600" y="4724400"/>
            <a:ext cx="3124200" cy="106678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Создание и компоновка теплового накопителя </a:t>
            </a:r>
            <a:r>
              <a:rPr lang="ru-RU" dirty="0" err="1">
                <a:solidFill>
                  <a:schemeClr val="tx1"/>
                </a:solidFill>
              </a:rPr>
              <a:t>энергиии</a:t>
            </a:r>
            <a:r>
              <a:rPr lang="ru-RU" dirty="0">
                <a:solidFill>
                  <a:schemeClr val="tx1"/>
                </a:solidFill>
              </a:rPr>
              <a:t> его установка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5268633-AE98-4D56-849C-833013925A90}"/>
              </a:ext>
            </a:extLst>
          </p:cNvPr>
          <p:cNvSpPr/>
          <p:nvPr/>
        </p:nvSpPr>
        <p:spPr>
          <a:xfrm>
            <a:off x="240697" y="4495784"/>
            <a:ext cx="533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u="sng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DC5A335E-BE1F-4EA4-B3CE-856243DE6C0A}"/>
              </a:ext>
            </a:extLst>
          </p:cNvPr>
          <p:cNvSpPr/>
          <p:nvPr/>
        </p:nvSpPr>
        <p:spPr>
          <a:xfrm>
            <a:off x="152400" y="914399"/>
            <a:ext cx="8477342" cy="1447799"/>
          </a:xfrm>
          <a:prstGeom prst="roundRect">
            <a:avLst/>
          </a:prstGeom>
          <a:noFill/>
          <a:ln w="158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авнобедренный треугольник 15">
            <a:extLst>
              <a:ext uri="{FF2B5EF4-FFF2-40B4-BE49-F238E27FC236}">
                <a16:creationId xmlns:a16="http://schemas.microsoft.com/office/drawing/2014/main" id="{9AD00E23-FD9F-4461-A093-3942A0D73DF3}"/>
              </a:ext>
            </a:extLst>
          </p:cNvPr>
          <p:cNvSpPr/>
          <p:nvPr/>
        </p:nvSpPr>
        <p:spPr>
          <a:xfrm rot="5400000">
            <a:off x="4167648" y="1179887"/>
            <a:ext cx="304800" cy="381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AFC9A8F-7706-408D-9B49-1EB1ACE34287}"/>
              </a:ext>
            </a:extLst>
          </p:cNvPr>
          <p:cNvSpPr/>
          <p:nvPr/>
        </p:nvSpPr>
        <p:spPr>
          <a:xfrm>
            <a:off x="4495800" y="1110162"/>
            <a:ext cx="28759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проекта выезжают на объект</a:t>
            </a:r>
            <a:endParaRPr lang="ru-RU" sz="1400" b="1" u="sng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324B0B46-C742-40BF-962E-A22480C10F70}"/>
              </a:ext>
            </a:extLst>
          </p:cNvPr>
          <p:cNvSpPr/>
          <p:nvPr/>
        </p:nvSpPr>
        <p:spPr>
          <a:xfrm>
            <a:off x="179439" y="2737558"/>
            <a:ext cx="8477342" cy="1447799"/>
          </a:xfrm>
          <a:prstGeom prst="roundRect">
            <a:avLst/>
          </a:prstGeom>
          <a:noFill/>
          <a:ln w="158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авнобедренный треугольник 18">
            <a:extLst>
              <a:ext uri="{FF2B5EF4-FFF2-40B4-BE49-F238E27FC236}">
                <a16:creationId xmlns:a16="http://schemas.microsoft.com/office/drawing/2014/main" id="{C7B5DFDA-5566-4A76-8639-0507E5ABC452}"/>
              </a:ext>
            </a:extLst>
          </p:cNvPr>
          <p:cNvSpPr/>
          <p:nvPr/>
        </p:nvSpPr>
        <p:spPr>
          <a:xfrm rot="5400000">
            <a:off x="6145162" y="3086100"/>
            <a:ext cx="304800" cy="381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8E53F06-21A6-4B7E-9194-BF622C81202B}"/>
              </a:ext>
            </a:extLst>
          </p:cNvPr>
          <p:cNvSpPr/>
          <p:nvPr/>
        </p:nvSpPr>
        <p:spPr>
          <a:xfrm>
            <a:off x="6455847" y="2895600"/>
            <a:ext cx="223095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Инженеры-программисты проекты создают ПО под объект</a:t>
            </a:r>
            <a:endParaRPr lang="ru-RU" sz="1400" b="1" u="sng" dirty="0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22916421-5897-4DB1-B6AD-C0F64C57C36E}"/>
              </a:ext>
            </a:extLst>
          </p:cNvPr>
          <p:cNvSpPr/>
          <p:nvPr/>
        </p:nvSpPr>
        <p:spPr>
          <a:xfrm>
            <a:off x="248070" y="4482056"/>
            <a:ext cx="8381671" cy="1447799"/>
          </a:xfrm>
          <a:prstGeom prst="roundRect">
            <a:avLst/>
          </a:prstGeom>
          <a:noFill/>
          <a:ln w="158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>
            <a:extLst>
              <a:ext uri="{FF2B5EF4-FFF2-40B4-BE49-F238E27FC236}">
                <a16:creationId xmlns:a16="http://schemas.microsoft.com/office/drawing/2014/main" id="{EF9C09A0-4379-4330-A7AE-D38CA7A48CBC}"/>
              </a:ext>
            </a:extLst>
          </p:cNvPr>
          <p:cNvSpPr/>
          <p:nvPr/>
        </p:nvSpPr>
        <p:spPr>
          <a:xfrm rot="5400000">
            <a:off x="4263319" y="4747544"/>
            <a:ext cx="304800" cy="381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8EDFC30-B496-4F91-8A66-DC69E3490644}"/>
              </a:ext>
            </a:extLst>
          </p:cNvPr>
          <p:cNvSpPr/>
          <p:nvPr/>
        </p:nvSpPr>
        <p:spPr>
          <a:xfrm>
            <a:off x="4591471" y="4677819"/>
            <a:ext cx="28759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Инженеры-конструктора проекта собирают тепловой накопитель энергии</a:t>
            </a:r>
            <a:endParaRPr lang="ru-RU" sz="1400" b="1" u="sng" dirty="0"/>
          </a:p>
        </p:txBody>
      </p:sp>
    </p:spTree>
    <p:extLst>
      <p:ext uri="{BB962C8B-B14F-4D97-AF65-F5344CB8AC3E}">
        <p14:creationId xmlns:p14="http://schemas.microsoft.com/office/powerpoint/2010/main" val="408686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93369" y="152400"/>
            <a:ext cx="10530737" cy="307777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соответствия идеи технологическому направлению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365A0B9E-D29A-4909-BB95-84E8357159BB}"/>
              </a:ext>
            </a:extLst>
          </p:cNvPr>
          <p:cNvCxnSpPr>
            <a:cxnSpLocks/>
          </p:cNvCxnSpPr>
          <p:nvPr/>
        </p:nvCxnSpPr>
        <p:spPr>
          <a:xfrm>
            <a:off x="685800" y="533400"/>
            <a:ext cx="77724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9C8DFB3-03FA-4E4B-AA38-6B845E4C4EC9}"/>
              </a:ext>
            </a:extLst>
          </p:cNvPr>
          <p:cNvSpPr/>
          <p:nvPr/>
        </p:nvSpPr>
        <p:spPr>
          <a:xfrm>
            <a:off x="8656781" y="29061"/>
            <a:ext cx="517237" cy="36021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8B93428-8D8D-4863-9D43-BD51669486F2}"/>
              </a:ext>
            </a:extLst>
          </p:cNvPr>
          <p:cNvSpPr/>
          <p:nvPr/>
        </p:nvSpPr>
        <p:spPr>
          <a:xfrm>
            <a:off x="198580" y="762000"/>
            <a:ext cx="8640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Разработка аппарата позволит аккумулировать избыточную электроэнергию в периоды профицита, преобразовывая её в тепло, и эффективно использовать накопленную энергию в периоды дефицита, что повысит стабильность и устойчивость энергосистемы, основанной на альтернативных источниках.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7949628-D74F-4660-AA02-B55AFCE722B6}"/>
              </a:ext>
            </a:extLst>
          </p:cNvPr>
          <p:cNvSpPr/>
          <p:nvPr/>
        </p:nvSpPr>
        <p:spPr>
          <a:xfrm>
            <a:off x="3429000" y="2064097"/>
            <a:ext cx="26179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</a:t>
            </a:r>
            <a:r>
              <a:rPr lang="en-US" sz="20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u="sng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E4FED2-B9A3-4E1F-92B6-BC1B4D08C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711" y="2488788"/>
            <a:ext cx="5429250" cy="2057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A16FF4-8DB9-4946-8B4D-434D4176B9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46"/>
          <a:stretch/>
        </p:blipFill>
        <p:spPr>
          <a:xfrm>
            <a:off x="595588" y="4570769"/>
            <a:ext cx="703897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41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4061" y="189356"/>
            <a:ext cx="6735876" cy="430887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и структура финансирования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998027"/>
              </p:ext>
            </p:extLst>
          </p:nvPr>
        </p:nvGraphicFramePr>
        <p:xfrm>
          <a:off x="609599" y="1066799"/>
          <a:ext cx="7772400" cy="55593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080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финансового обеспечения</a:t>
                      </a:r>
                      <a:r>
                        <a:rPr lang="ru-RU" sz="1600" baseline="30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r>
                        <a:rPr lang="ru-RU" sz="1800" b="1" u="sng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u="sng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800" b="1" u="sng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млн. 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рублей</a:t>
                      </a:r>
                      <a:r>
                        <a:rPr lang="ru-RU" sz="1800" b="1" u="sng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80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Предполагаемые источники финансирования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Студенческий стартап – до 1 млн. руб.</a:t>
                      </a:r>
                    </a:p>
                    <a:p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Заинтересованные предприятия – до 20 млрд. рублей.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54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потенциала «рынка» и рентабельности проекта</a:t>
                      </a:r>
                      <a:r>
                        <a:rPr lang="ru-RU" sz="1800" baseline="30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 Согласно отчетам Международного агентства по возобновляемым источникам энергии (IRENA), к 2050 году ожидается увеличение доли возобновляемых источников до 70–85% в мировом энергобалансе. Это требует решений для аккумулирования избыточной энергии и её эффективного использования.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2D6DCE5-F2B6-4A79-B01E-81E14F4E0021}"/>
              </a:ext>
            </a:extLst>
          </p:cNvPr>
          <p:cNvSpPr/>
          <p:nvPr/>
        </p:nvSpPr>
        <p:spPr>
          <a:xfrm>
            <a:off x="8656781" y="29061"/>
            <a:ext cx="517237" cy="36021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6276BCD-B0B7-45CA-A89F-F3C4214E49EE}"/>
              </a:ext>
            </a:extLst>
          </p:cNvPr>
          <p:cNvCxnSpPr>
            <a:cxnSpLocks/>
          </p:cNvCxnSpPr>
          <p:nvPr/>
        </p:nvCxnSpPr>
        <p:spPr>
          <a:xfrm>
            <a:off x="914400" y="620243"/>
            <a:ext cx="718000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906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189356"/>
            <a:ext cx="6796937" cy="430887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Календарный план стартап-проекта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53586C4-0F4E-41B2-BCB5-0FBBC6F997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434752"/>
              </p:ext>
            </p:extLst>
          </p:nvPr>
        </p:nvGraphicFramePr>
        <p:xfrm>
          <a:off x="533400" y="1143001"/>
          <a:ext cx="8077199" cy="518045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891702">
                  <a:extLst>
                    <a:ext uri="{9D8B030D-6E8A-4147-A177-3AD203B41FA5}">
                      <a16:colId xmlns:a16="http://schemas.microsoft.com/office/drawing/2014/main" val="142474151"/>
                    </a:ext>
                  </a:extLst>
                </a:gridCol>
                <a:gridCol w="1682050">
                  <a:extLst>
                    <a:ext uri="{9D8B030D-6E8A-4147-A177-3AD203B41FA5}">
                      <a16:colId xmlns:a16="http://schemas.microsoft.com/office/drawing/2014/main" val="2998564331"/>
                    </a:ext>
                  </a:extLst>
                </a:gridCol>
                <a:gridCol w="3503447">
                  <a:extLst>
                    <a:ext uri="{9D8B030D-6E8A-4147-A177-3AD203B41FA5}">
                      <a16:colId xmlns:a16="http://schemas.microsoft.com/office/drawing/2014/main" val="3242151790"/>
                    </a:ext>
                  </a:extLst>
                </a:gridCol>
              </a:tblGrid>
              <a:tr h="700583">
                <a:tc>
                  <a:txBody>
                    <a:bodyPr/>
                    <a:lstStyle/>
                    <a:p>
                      <a:pPr marL="72000" marR="48260" indent="0"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этапа календарного плана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8920" marR="116840" indent="-116205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Длительность этапа, мес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484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 руб.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93490487"/>
                  </a:ext>
                </a:extLst>
              </a:tr>
              <a:tr h="8291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Литературный и патентный обзор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150 000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54554414"/>
                  </a:ext>
                </a:extLst>
              </a:tr>
              <a:tr h="6084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Теоретические исследования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400 000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68597812"/>
                  </a:ext>
                </a:extLst>
              </a:tr>
              <a:tr h="6084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Экспериментальные и численные исследования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61586704"/>
                  </a:ext>
                </a:extLst>
              </a:tr>
              <a:tr h="6084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инженерной методики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700 000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94534217"/>
                  </a:ext>
                </a:extLst>
              </a:tr>
              <a:tr h="6084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Получение патента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9874712"/>
                  </a:ext>
                </a:extLst>
              </a:tr>
              <a:tr h="6084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1 300 000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49970189"/>
                  </a:ext>
                </a:extLst>
              </a:tr>
              <a:tr h="60845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00 000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9713269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85800" y="5181600"/>
            <a:ext cx="304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Создание лаборатории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3071E7B-9FF6-4723-87B1-55505F8A841A}"/>
              </a:ext>
            </a:extLst>
          </p:cNvPr>
          <p:cNvCxnSpPr>
            <a:cxnSpLocks/>
          </p:cNvCxnSpPr>
          <p:nvPr/>
        </p:nvCxnSpPr>
        <p:spPr>
          <a:xfrm>
            <a:off x="1181100" y="620243"/>
            <a:ext cx="6781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9193B3-5691-422C-8794-AC0119EC5D43}"/>
              </a:ext>
            </a:extLst>
          </p:cNvPr>
          <p:cNvSpPr/>
          <p:nvPr/>
        </p:nvSpPr>
        <p:spPr>
          <a:xfrm>
            <a:off x="8656781" y="29061"/>
            <a:ext cx="517237" cy="36021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239261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64769" y="228600"/>
            <a:ext cx="10073537" cy="738664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Предполагаемая структура уставного капитала компании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374F1951-482E-45F1-8D97-6622B47C80BF}"/>
              </a:ext>
            </a:extLst>
          </p:cNvPr>
          <p:cNvCxnSpPr>
            <a:cxnSpLocks/>
          </p:cNvCxnSpPr>
          <p:nvPr/>
        </p:nvCxnSpPr>
        <p:spPr>
          <a:xfrm>
            <a:off x="457200" y="597932"/>
            <a:ext cx="8305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6EA74C7-7F82-4C4C-8D8F-FA5B3A74F3C2}"/>
              </a:ext>
            </a:extLst>
          </p:cNvPr>
          <p:cNvSpPr/>
          <p:nvPr/>
        </p:nvSpPr>
        <p:spPr>
          <a:xfrm>
            <a:off x="8656781" y="29061"/>
            <a:ext cx="517237" cy="36021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24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B1DB2715-C804-4DB0-81AB-FA78366965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098132"/>
              </p:ext>
            </p:extLst>
          </p:nvPr>
        </p:nvGraphicFramePr>
        <p:xfrm>
          <a:off x="609598" y="1336596"/>
          <a:ext cx="8305801" cy="465589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427569">
                  <a:extLst>
                    <a:ext uri="{9D8B030D-6E8A-4147-A177-3AD203B41FA5}">
                      <a16:colId xmlns:a16="http://schemas.microsoft.com/office/drawing/2014/main" val="1875272639"/>
                    </a:ext>
                  </a:extLst>
                </a:gridCol>
                <a:gridCol w="2939116">
                  <a:extLst>
                    <a:ext uri="{9D8B030D-6E8A-4147-A177-3AD203B41FA5}">
                      <a16:colId xmlns:a16="http://schemas.microsoft.com/office/drawing/2014/main" val="2303845518"/>
                    </a:ext>
                  </a:extLst>
                </a:gridCol>
                <a:gridCol w="2939116">
                  <a:extLst>
                    <a:ext uri="{9D8B030D-6E8A-4147-A177-3AD203B41FA5}">
                      <a16:colId xmlns:a16="http://schemas.microsoft.com/office/drawing/2014/main" val="94822609"/>
                    </a:ext>
                  </a:extLst>
                </a:gridCol>
              </a:tblGrid>
              <a:tr h="516678">
                <a:tc rowSpan="2">
                  <a:txBody>
                    <a:bodyPr/>
                    <a:lstStyle/>
                    <a:p>
                      <a:pPr algn="ctr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</a:endParaRPr>
                    </a:p>
                    <a:p>
                      <a:pPr marL="5143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Участники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860186"/>
                  </a:ext>
                </a:extLst>
              </a:tr>
              <a:tr h="432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8135" algn="ctr">
                        <a:lnSpc>
                          <a:spcPts val="1115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marL="318135" algn="ctr">
                        <a:lnSpc>
                          <a:spcPts val="1115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Размер доли (руб.)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15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marL="8890" algn="ctr">
                        <a:lnSpc>
                          <a:spcPts val="1115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%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58586771"/>
                  </a:ext>
                </a:extLst>
              </a:tr>
              <a:tr h="3080554">
                <a:tc>
                  <a:txBody>
                    <a:bodyPr/>
                    <a:lstStyle/>
                    <a:p>
                      <a:pPr marL="394335" indent="-3429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600" dirty="0">
                          <a:effectLst/>
                        </a:rPr>
                        <a:t>Маркелова Дарья</a:t>
                      </a:r>
                    </a:p>
                    <a:p>
                      <a:pPr marL="394335" indent="-3429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600" dirty="0">
                          <a:effectLst/>
                        </a:rPr>
                        <a:t>Казачкина Александра</a:t>
                      </a:r>
                    </a:p>
                    <a:p>
                      <a:pPr marL="394335" indent="-3429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600" dirty="0">
                          <a:effectLst/>
                        </a:rPr>
                        <a:t>Китаева Рената</a:t>
                      </a:r>
                    </a:p>
                    <a:p>
                      <a:pPr marL="394335" indent="-3429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600" dirty="0" err="1">
                          <a:effectLst/>
                        </a:rPr>
                        <a:t>Гарифуллин</a:t>
                      </a:r>
                      <a:r>
                        <a:rPr lang="ru-RU" sz="1600" dirty="0">
                          <a:effectLst/>
                        </a:rPr>
                        <a:t> Ильмир</a:t>
                      </a:r>
                    </a:p>
                    <a:p>
                      <a:pPr marL="394335" indent="-3429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600" dirty="0">
                          <a:effectLst/>
                        </a:rPr>
                        <a:t>Соловьева Мария</a:t>
                      </a:r>
                    </a:p>
                    <a:p>
                      <a:pPr marL="394335" indent="-3429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600" dirty="0">
                          <a:effectLst/>
                        </a:rPr>
                        <a:t>Лунев Сергей</a:t>
                      </a:r>
                    </a:p>
                    <a:p>
                      <a:pPr marL="394335" indent="-3429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600" dirty="0">
                          <a:effectLst/>
                        </a:rPr>
                        <a:t>Маркелов Александр</a:t>
                      </a:r>
                    </a:p>
                    <a:p>
                      <a:pPr marL="394335" indent="-3429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600" dirty="0">
                          <a:effectLst/>
                        </a:rPr>
                        <a:t>Мугинов Арслан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400 000</a:t>
                      </a:r>
                      <a:endParaRPr lang="ru-RU" sz="2000" dirty="0">
                        <a:effectLst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400 000</a:t>
                      </a:r>
                      <a:endParaRPr lang="ru-RU" sz="2000" dirty="0">
                        <a:effectLst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400 000</a:t>
                      </a: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400 000</a:t>
                      </a: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400 000</a:t>
                      </a:r>
                      <a:endParaRPr lang="ru-RU" sz="2000" dirty="0">
                        <a:effectLst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400 000</a:t>
                      </a:r>
                      <a:endParaRPr lang="ru-RU" sz="2000" dirty="0">
                        <a:effectLst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400 000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12,5</a:t>
                      </a:r>
                      <a:endParaRPr lang="ru-RU" sz="2000" dirty="0">
                        <a:effectLst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12,5</a:t>
                      </a:r>
                      <a:endParaRPr lang="ru-RU" sz="2000" dirty="0">
                        <a:effectLst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12,5</a:t>
                      </a:r>
                      <a:endParaRPr lang="ru-RU" sz="2000" dirty="0">
                        <a:effectLst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12,5</a:t>
                      </a:r>
                      <a:endParaRPr lang="ru-RU" sz="2000" dirty="0">
                        <a:effectLst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en-US" sz="1400" dirty="0">
                          <a:effectLst/>
                        </a:rPr>
                        <a:t>12,5</a:t>
                      </a:r>
                      <a:endParaRPr lang="ru-RU" sz="2000" dirty="0">
                        <a:effectLst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</a:rPr>
                        <a:t>12,5</a:t>
                      </a:r>
                      <a:endParaRPr lang="ru-RU" sz="2000" dirty="0">
                        <a:effectLst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12,5</a:t>
                      </a:r>
                      <a:endParaRPr lang="ru-RU" sz="2000" dirty="0">
                        <a:effectLst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34253071"/>
                  </a:ext>
                </a:extLst>
              </a:tr>
              <a:tr h="625938">
                <a:tc>
                  <a:txBody>
                    <a:bodyPr/>
                    <a:lstStyle/>
                    <a:p>
                      <a:pPr marL="51435" marR="296545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Размер Уставного капитала (УК)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2 </a:t>
                      </a:r>
                      <a:r>
                        <a:rPr lang="en-US" sz="1400" dirty="0">
                          <a:effectLst/>
                        </a:rPr>
                        <a:t>8</a:t>
                      </a:r>
                      <a:r>
                        <a:rPr lang="ru-RU" sz="1400" dirty="0">
                          <a:effectLst/>
                        </a:rPr>
                        <a:t>00 000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90171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5251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2149</TotalTime>
  <Words>547</Words>
  <Application>Microsoft Office PowerPoint</Application>
  <PresentationFormat>Экран (4:3)</PresentationFormat>
  <Paragraphs>134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MS Mincho</vt:lpstr>
      <vt:lpstr>Calibri</vt:lpstr>
      <vt:lpstr>Times New Roman</vt:lpstr>
      <vt:lpstr>Wingdings</vt:lpstr>
      <vt:lpstr>Office Theme</vt:lpstr>
      <vt:lpstr>Презентация PowerPoint</vt:lpstr>
      <vt:lpstr>Презентация PowerPoint</vt:lpstr>
      <vt:lpstr>Актуальность стартап-проекта</vt:lpstr>
      <vt:lpstr>Научная и практическая значимость проекта </vt:lpstr>
      <vt:lpstr>Разработка методики нагрева TES </vt:lpstr>
      <vt:lpstr>Технологические риски</vt:lpstr>
      <vt:lpstr>Потенциальные заказчики</vt:lpstr>
      <vt:lpstr>Бизнес модель стартап-проекта</vt:lpstr>
      <vt:lpstr>Обоснование соответствия идеи технологическому направлению</vt:lpstr>
      <vt:lpstr>Порядок и структура финансирования</vt:lpstr>
      <vt:lpstr>Календарный план стартап-проекта</vt:lpstr>
      <vt:lpstr> Предполагаемая структура уставного капитала компании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Афанасьева Ольга Валерьевна</dc:creator>
  <cp:lastModifiedBy>Zinurov Vadim</cp:lastModifiedBy>
  <cp:revision>112</cp:revision>
  <cp:lastPrinted>2022-07-01T08:14:06Z</cp:lastPrinted>
  <dcterms:created xsi:type="dcterms:W3CDTF">2022-06-22T06:18:03Z</dcterms:created>
  <dcterms:modified xsi:type="dcterms:W3CDTF">2024-11-20T12:07:53Z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2022-06-21T00:00:00Z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2022-06-22T00:00:00Z</vt:filetime>
  </property>
</Properties>
</file>