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6" r:id="rId3"/>
    <p:sldId id="257" r:id="rId4"/>
    <p:sldId id="258" r:id="rId5"/>
    <p:sldId id="259" r:id="rId6"/>
    <p:sldId id="267" r:id="rId7"/>
    <p:sldId id="268" r:id="rId8"/>
    <p:sldId id="260" r:id="rId9"/>
    <p:sldId id="261" r:id="rId10"/>
    <p:sldId id="262" r:id="rId11"/>
    <p:sldId id="263" r:id="rId12"/>
    <p:sldId id="264" r:id="rId13"/>
    <p:sldId id="265" r:id="rId14"/>
  </p:sldIdLst>
  <p:sldSz cx="20112038" cy="11315700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609" userDrawn="1">
          <p15:clr>
            <a:srgbClr val="A4A3A4"/>
          </p15:clr>
        </p15:guide>
        <p15:guide id="2" pos="11574" userDrawn="1">
          <p15:clr>
            <a:srgbClr val="A4A3A4"/>
          </p15:clr>
        </p15:guide>
        <p15:guide id="3" pos="574" userDrawn="1">
          <p15:clr>
            <a:srgbClr val="A4A3A4"/>
          </p15:clr>
        </p15:guide>
        <p15:guide id="4" pos="6335" userDrawn="1">
          <p15:clr>
            <a:srgbClr val="A4A3A4"/>
          </p15:clr>
        </p15:guide>
        <p15:guide id="6" pos="5813" userDrawn="1">
          <p15:clr>
            <a:srgbClr val="A4A3A4"/>
          </p15:clr>
        </p15:guide>
        <p15:guide id="7" orient="horz" pos="1296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gT0AvKldiGAtUASjZ4GAEgUtZi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658" y="-96"/>
      </p:cViewPr>
      <p:guideLst>
        <p:guide orient="horz" pos="3609"/>
        <p:guide orient="horz" pos="1296"/>
        <p:guide pos="11574"/>
        <p:guide pos="574"/>
        <p:guide pos="6335"/>
        <p:guide pos="581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850789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1365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1532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1532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2062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4957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8103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10770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8489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72349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79233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923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9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12"/>
          <p:cNvGrpSpPr/>
          <p:nvPr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7" name="Google Shape;17;p1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37936" y="188451"/>
              <a:ext cx="2562549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1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1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725250" y="0"/>
              <a:ext cx="3042585" cy="1200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1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1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1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1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1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1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12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12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" name="Google Shape;30;p1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10337" y="2678099"/>
            <a:ext cx="6982380" cy="22940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Google Shape;31;p12"/>
          <p:cNvGrpSpPr/>
          <p:nvPr/>
        </p:nvGrpSpPr>
        <p:grpSpPr>
          <a:xfrm>
            <a:off x="8124612" y="2678099"/>
            <a:ext cx="10822308" cy="2294006"/>
            <a:chOff x="8124612" y="2533062"/>
            <a:chExt cx="8218587" cy="1742095"/>
          </a:xfrm>
        </p:grpSpPr>
        <p:pic>
          <p:nvPicPr>
            <p:cNvPr id="32" name="Google Shape;32;p12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8124612" y="2533062"/>
              <a:ext cx="4182332" cy="1734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12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2538839" y="2535046"/>
              <a:ext cx="3804360" cy="17401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" name="Google Shape;34;p12"/>
          <p:cNvSpPr txBox="1">
            <a:spLocks noGrp="1"/>
          </p:cNvSpPr>
          <p:nvPr>
            <p:ph type="body" idx="1"/>
          </p:nvPr>
        </p:nvSpPr>
        <p:spPr>
          <a:xfrm>
            <a:off x="887413" y="5888038"/>
            <a:ext cx="16759237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2"/>
          </p:nvPr>
        </p:nvSpPr>
        <p:spPr>
          <a:xfrm>
            <a:off x="887413" y="7451725"/>
            <a:ext cx="7399337" cy="244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12"/>
          <p:cNvSpPr/>
          <p:nvPr/>
        </p:nvSpPr>
        <p:spPr>
          <a:xfrm>
            <a:off x="14401800" y="6381750"/>
            <a:ext cx="5715000" cy="4876800"/>
          </a:xfrm>
          <a:custGeom>
            <a:avLst/>
            <a:gdLst/>
            <a:ahLst/>
            <a:cxnLst/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w="9525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2"/>
          <p:cNvSpPr/>
          <p:nvPr/>
        </p:nvSpPr>
        <p:spPr>
          <a:xfrm>
            <a:off x="16268700" y="7639050"/>
            <a:ext cx="3867150" cy="3467100"/>
          </a:xfrm>
          <a:custGeom>
            <a:avLst/>
            <a:gdLst/>
            <a:ahLst/>
            <a:cxnLst/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w="12700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3"/>
          </p:nvPr>
        </p:nvSpPr>
        <p:spPr>
          <a:xfrm>
            <a:off x="887413" y="10064750"/>
            <a:ext cx="7399337" cy="32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12"/>
          <p:cNvSpPr/>
          <p:nvPr/>
        </p:nvSpPr>
        <p:spPr>
          <a:xfrm>
            <a:off x="13620750" y="8610600"/>
            <a:ext cx="6515100" cy="2724150"/>
          </a:xfrm>
          <a:custGeom>
            <a:avLst/>
            <a:gdLst/>
            <a:ahLst/>
            <a:cxnLst/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302E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2"/>
          <p:cNvSpPr/>
          <p:nvPr/>
        </p:nvSpPr>
        <p:spPr>
          <a:xfrm>
            <a:off x="13042232" y="8165432"/>
            <a:ext cx="7074568" cy="3160294"/>
          </a:xfrm>
          <a:custGeom>
            <a:avLst/>
            <a:gdLst/>
            <a:ahLst/>
            <a:cxnLst/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2"/>
          <p:cNvSpPr/>
          <p:nvPr/>
        </p:nvSpPr>
        <p:spPr>
          <a:xfrm>
            <a:off x="11906250" y="10363200"/>
            <a:ext cx="4457700" cy="971550"/>
          </a:xfrm>
          <a:custGeom>
            <a:avLst/>
            <a:gdLst/>
            <a:ahLst/>
            <a:cxnLst/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w="12700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" name="Google Shape;42;p1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16769" y="5158132"/>
            <a:ext cx="923925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4803428" y="1200091"/>
            <a:ext cx="1675664" cy="62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10479264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3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3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3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3"/>
          </p:nvPr>
        </p:nvSpPr>
        <p:spPr>
          <a:xfrm>
            <a:off x="1035843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4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7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7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олько заголовок">
  <p:cSld name="1_Только заголовок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8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8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8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0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9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19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19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19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19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9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9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9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9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9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раздела">
  <p:cSld name="1_Заголовок раздела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body" idx="3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20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0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21"/>
          <p:cNvGrpSpPr/>
          <p:nvPr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33" name="Google Shape;133;p2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37936" y="188451"/>
              <a:ext cx="2562549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725250" y="0"/>
              <a:ext cx="3042585" cy="1200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2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2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2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21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1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21"/>
          <p:cNvSpPr txBox="1"/>
          <p:nvPr/>
        </p:nvSpPr>
        <p:spPr>
          <a:xfrm>
            <a:off x="1034254" y="5948671"/>
            <a:ext cx="1323935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77099" marR="0" lvl="0" indent="-377099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Сайт: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Телефон: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Email:</a:t>
            </a:r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48" name="Google Shape;148;p2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405912" y="2763633"/>
            <a:ext cx="9940867" cy="571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>
            <a:spLocks noGrp="1"/>
          </p:cNvSpPr>
          <p:nvPr>
            <p:ph type="body" idx="1"/>
          </p:nvPr>
        </p:nvSpPr>
        <p:spPr>
          <a:xfrm>
            <a:off x="3800475" y="7460165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body" idx="2"/>
          </p:nvPr>
        </p:nvSpPr>
        <p:spPr>
          <a:xfrm>
            <a:off x="3800475" y="6706703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body" idx="3"/>
          </p:nvPr>
        </p:nvSpPr>
        <p:spPr>
          <a:xfrm>
            <a:off x="3800475" y="5896581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2" name="Google Shape;152;p2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4803428" y="1200091"/>
            <a:ext cx="1675664" cy="62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1005602" y="10487978"/>
            <a:ext cx="4692809" cy="602456"/>
          </a:xfrm>
          <a:prstGeom prst="rect">
            <a:avLst/>
          </a:prstGeom>
        </p:spPr>
        <p:txBody>
          <a:bodyPr lIns="179579" tIns="89790" rIns="179579" bIns="89790"/>
          <a:lstStyle>
            <a:lvl1pPr>
              <a:defRPr/>
            </a:lvl1pPr>
          </a:lstStyle>
          <a:p>
            <a:pPr>
              <a:defRPr/>
            </a:pPr>
            <a:fld id="{3B2D3C1F-7B5F-4A68-86D0-2D69F8DF2A68}" type="datetimeFigureOut">
              <a:rPr lang="ru-RU"/>
              <a:pPr>
                <a:defRPr/>
              </a:pPr>
              <a:t>пт 14.06.24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71613" y="10487978"/>
            <a:ext cx="6368812" cy="602456"/>
          </a:xfrm>
          <a:prstGeom prst="rect">
            <a:avLst/>
          </a:prstGeom>
        </p:spPr>
        <p:txBody>
          <a:bodyPr lIns="179579" tIns="89790" rIns="179579" bIns="8979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413627" y="10487978"/>
            <a:ext cx="4692809" cy="602456"/>
          </a:xfrm>
          <a:prstGeom prst="rect">
            <a:avLst/>
          </a:prstGeom>
        </p:spPr>
        <p:txBody>
          <a:bodyPr lIns="179579" tIns="89790" rIns="179579" bIns="89790"/>
          <a:lstStyle>
            <a:lvl1pPr>
              <a:defRPr/>
            </a:lvl1pPr>
          </a:lstStyle>
          <a:p>
            <a:pPr>
              <a:defRPr/>
            </a:pPr>
            <a:fld id="{1C47F616-ED75-4DBF-9996-5B305D8834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/>
          <p:nvPr/>
        </p:nvSpPr>
        <p:spPr>
          <a:xfrm>
            <a:off x="14401800" y="6381750"/>
            <a:ext cx="5715000" cy="4876800"/>
          </a:xfrm>
          <a:custGeom>
            <a:avLst/>
            <a:gdLst/>
            <a:ahLst/>
            <a:cxnLst/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w="9525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1"/>
          <p:cNvSpPr/>
          <p:nvPr/>
        </p:nvSpPr>
        <p:spPr>
          <a:xfrm>
            <a:off x="16268700" y="7639050"/>
            <a:ext cx="3867150" cy="3467100"/>
          </a:xfrm>
          <a:custGeom>
            <a:avLst/>
            <a:gdLst/>
            <a:ahLst/>
            <a:cxnLst/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1"/>
          <p:cNvSpPr/>
          <p:nvPr/>
        </p:nvSpPr>
        <p:spPr>
          <a:xfrm>
            <a:off x="13620750" y="8610600"/>
            <a:ext cx="6515100" cy="2724150"/>
          </a:xfrm>
          <a:custGeom>
            <a:avLst/>
            <a:gdLst/>
            <a:ahLst/>
            <a:cxnLst/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BAB7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1"/>
          <p:cNvSpPr/>
          <p:nvPr/>
        </p:nvSpPr>
        <p:spPr>
          <a:xfrm>
            <a:off x="13042232" y="8165432"/>
            <a:ext cx="7074568" cy="3160294"/>
          </a:xfrm>
          <a:custGeom>
            <a:avLst/>
            <a:gdLst/>
            <a:ahLst/>
            <a:cxnLst/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B2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1"/>
          <p:cNvSpPr/>
          <p:nvPr/>
        </p:nvSpPr>
        <p:spPr>
          <a:xfrm>
            <a:off x="11906250" y="10363200"/>
            <a:ext cx="4457700" cy="971550"/>
          </a:xfrm>
          <a:custGeom>
            <a:avLst/>
            <a:gdLst/>
            <a:ahLst/>
            <a:cxnLst/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jp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>
            <a:spLocks noGrp="1"/>
          </p:cNvSpPr>
          <p:nvPr>
            <p:ph type="body" idx="1"/>
          </p:nvPr>
        </p:nvSpPr>
        <p:spPr>
          <a:xfrm>
            <a:off x="904666" y="5871850"/>
            <a:ext cx="17210806" cy="211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 dirty="0"/>
              <a:t>Получение электрической энергии с использованием вагонного замедлителя</a:t>
            </a:r>
            <a:endParaRPr/>
          </a:p>
        </p:txBody>
      </p:sp>
      <p:sp>
        <p:nvSpPr>
          <p:cNvPr id="158" name="Google Shape;158;p1"/>
          <p:cNvSpPr txBox="1">
            <a:spLocks noGrp="1"/>
          </p:cNvSpPr>
          <p:nvPr>
            <p:ph type="body" idx="2"/>
          </p:nvPr>
        </p:nvSpPr>
        <p:spPr>
          <a:xfrm>
            <a:off x="887413" y="8902460"/>
            <a:ext cx="10810006" cy="99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4000" dirty="0"/>
              <a:t>Руководитель проекта Парфенов К.В.</a:t>
            </a:r>
            <a:endParaRPr sz="4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"/>
          <p:cNvSpPr txBox="1">
            <a:spLocks noGrp="1"/>
          </p:cNvSpPr>
          <p:nvPr>
            <p:ph type="title"/>
          </p:nvPr>
        </p:nvSpPr>
        <p:spPr>
          <a:xfrm>
            <a:off x="985638" y="518687"/>
            <a:ext cx="10479265" cy="100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dirty="0"/>
              <a:t>Актуальность проекта</a:t>
            </a:r>
            <a:endParaRPr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373" y="1875707"/>
            <a:ext cx="14265929" cy="714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14810509" y="1993227"/>
            <a:ext cx="505690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/>
              <a:t>Электроэнергия стоит денег, а в данном случае она тратится впустую. Кроме того, значительные выбросы тепла напрямую негативно воздействуют на климат, а в случае с метро — приводят к дополнительным финансовым расходам на охлаждение тоннелей и станций.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2310" y="9282023"/>
            <a:ext cx="193404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/>
              <a:t>При остановке одного грузового состава выделяется огромная энергия 1,12 ГДж (14 МВт).     </a:t>
            </a:r>
          </a:p>
          <a:p>
            <a:r>
              <a:rPr lang="ru-RU" sz="3200" dirty="0" smtClean="0"/>
              <a:t>  </a:t>
            </a:r>
            <a:endParaRPr lang="ru-RU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"/>
          <p:cNvSpPr txBox="1">
            <a:spLocks noGrp="1"/>
          </p:cNvSpPr>
          <p:nvPr>
            <p:ph type="title"/>
          </p:nvPr>
        </p:nvSpPr>
        <p:spPr>
          <a:xfrm>
            <a:off x="985638" y="518687"/>
            <a:ext cx="10479265" cy="100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dirty="0"/>
              <a:t>Актуальность проекта</a:t>
            </a:r>
            <a:endParaRPr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903526" y="1604514"/>
            <a:ext cx="8797637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800" dirty="0" smtClean="0"/>
              <a:t>При торможении одной 100-тонной цистерны на замедлителях выделяется энергия до 300 кДж.</a:t>
            </a:r>
          </a:p>
          <a:p>
            <a:pPr algn="just"/>
            <a:endParaRPr lang="ru-RU" sz="4800" dirty="0" smtClean="0"/>
          </a:p>
          <a:p>
            <a:pPr algn="just"/>
            <a:r>
              <a:rPr lang="ru-RU" sz="4800" dirty="0" smtClean="0"/>
              <a:t>За сутки на одной горке средней мощности впустую рассеивается энергия 6,8 кВт, которую можно использовать для нужд железной дороги.    </a:t>
            </a:r>
          </a:p>
          <a:p>
            <a:r>
              <a:rPr lang="ru-RU" sz="3200" dirty="0" smtClean="0"/>
              <a:t>  </a:t>
            </a:r>
            <a:endParaRPr lang="ru-RU" sz="3200" dirty="0"/>
          </a:p>
        </p:txBody>
      </p:sp>
      <p:pic>
        <p:nvPicPr>
          <p:cNvPr id="11" name="Рисунок 10" descr="IMG_20240522_103125_824.jpg"/>
          <p:cNvPicPr>
            <a:picLocks noChangeAspect="1"/>
          </p:cNvPicPr>
          <p:nvPr/>
        </p:nvPicPr>
        <p:blipFill>
          <a:blip r:embed="rId3"/>
          <a:srcRect b="29712"/>
          <a:stretch>
            <a:fillRect/>
          </a:stretch>
        </p:blipFill>
        <p:spPr>
          <a:xfrm>
            <a:off x="809311" y="1604514"/>
            <a:ext cx="9904305" cy="928202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4738769" cy="100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dirty="0"/>
              <a:t>Проблема</a:t>
            </a:r>
            <a:endParaRPr dirty="0"/>
          </a:p>
        </p:txBody>
      </p:sp>
      <p:sp>
        <p:nvSpPr>
          <p:cNvPr id="8" name="Текст 5">
            <a:extLst>
              <a:ext uri="{FF2B5EF4-FFF2-40B4-BE49-F238E27FC236}">
                <a16:creationId xmlns:a16="http://schemas.microsoft.com/office/drawing/2014/main" xmlns="" id="{08FD0653-971F-4BA8-9F16-2C936F6AF06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9687949" y="1236633"/>
            <a:ext cx="7727215" cy="984885"/>
          </a:xfrm>
          <a:noFill/>
        </p:spPr>
        <p:txBody>
          <a:bodyPr wrap="square">
            <a:spAutoFit/>
          </a:bodyPr>
          <a:lstStyle/>
          <a:p>
            <a:pPr marL="15875" indent="0">
              <a:lnSpc>
                <a:spcPct val="100000"/>
              </a:lnSpc>
              <a:spcBef>
                <a:spcPts val="0"/>
              </a:spcBef>
              <a:buSzPts val="2000"/>
            </a:pPr>
            <a:r>
              <a:rPr lang="ru-RU" sz="3200" b="1" dirty="0">
                <a:solidFill>
                  <a:srgbClr val="000000"/>
                </a:solidFill>
              </a:rPr>
              <a:t>Почему существующих вариантов решения недостаточно?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2FA2FAE-9A24-1632-7E72-0087D88E9C26}"/>
              </a:ext>
            </a:extLst>
          </p:cNvPr>
          <p:cNvSpPr txBox="1"/>
          <p:nvPr/>
        </p:nvSpPr>
        <p:spPr>
          <a:xfrm>
            <a:off x="399927" y="8822710"/>
            <a:ext cx="844864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 dirty="0" smtClean="0"/>
              <a:t>Проект решит проблему реализации экологической стратегии ОАО «РЖД» до 2030 года (протокол № 44 от 12.07.2022г.)  </a:t>
            </a:r>
            <a:endParaRPr lang="ru-RU" sz="3600" dirty="0"/>
          </a:p>
        </p:txBody>
      </p:sp>
      <p:sp>
        <p:nvSpPr>
          <p:cNvPr id="4" name="Текст 5">
            <a:extLst>
              <a:ext uri="{FF2B5EF4-FFF2-40B4-BE49-F238E27FC236}">
                <a16:creationId xmlns:a16="http://schemas.microsoft.com/office/drawing/2014/main" xmlns="" id="{78FCA2C4-B147-748A-94A2-D494F8AAC2FF}"/>
              </a:ext>
            </a:extLst>
          </p:cNvPr>
          <p:cNvSpPr txBox="1">
            <a:spLocks/>
          </p:cNvSpPr>
          <p:nvPr/>
        </p:nvSpPr>
        <p:spPr>
          <a:xfrm>
            <a:off x="14907491" y="2526210"/>
            <a:ext cx="50707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5875" indent="0">
              <a:buClr>
                <a:schemeClr val="dk1"/>
              </a:buClr>
              <a:buSzPts val="2000"/>
              <a:buNone/>
              <a:defRPr sz="2600"/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ru-RU" sz="3600" dirty="0" smtClean="0">
                <a:solidFill>
                  <a:schemeClr val="tx1"/>
                </a:solidFill>
              </a:rPr>
              <a:t>Используемые элементы зеленой энергетики, например, для питания </a:t>
            </a:r>
            <a:r>
              <a:rPr lang="ru-RU" sz="3600" dirty="0" err="1" smtClean="0">
                <a:solidFill>
                  <a:schemeClr val="tx1"/>
                </a:solidFill>
              </a:rPr>
              <a:t>рельсосмазывателей</a:t>
            </a:r>
            <a:r>
              <a:rPr lang="ru-RU" sz="3600" dirty="0" smtClean="0">
                <a:solidFill>
                  <a:schemeClr val="tx1"/>
                </a:solidFill>
              </a:rPr>
              <a:t> сильно зависят от погодных условий и времени суток. 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87949" y="2526210"/>
            <a:ext cx="5105699" cy="680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Охрана окружающей среды и ресурсосбережение – Социальный блок – Годовой  отчет ОАО «РЖД» за 2013 г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22398" y="1598041"/>
            <a:ext cx="5483854" cy="68730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dirty="0"/>
              <a:t>Решение</a:t>
            </a:r>
            <a:endParaRPr dirty="0"/>
          </a:p>
        </p:txBody>
      </p:sp>
      <p:sp>
        <p:nvSpPr>
          <p:cNvPr id="5" name="Google Shape;175;p3"/>
          <p:cNvSpPr txBox="1">
            <a:spLocks noGrp="1"/>
          </p:cNvSpPr>
          <p:nvPr>
            <p:ph type="body" idx="4294967295"/>
          </p:nvPr>
        </p:nvSpPr>
        <p:spPr>
          <a:xfrm>
            <a:off x="10489721" y="1986774"/>
            <a:ext cx="918373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 indent="0" algn="just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solidFill>
                  <a:srgbClr val="FF6600"/>
                </a:solidFill>
              </a:rPr>
              <a:t>Установка термоэлектрических преобразователей на тормозные шины вагонных замедлителей, что при разнице температур 5 даст напряжение 12 В. При силе тока 0,5 А </a:t>
            </a:r>
            <a:endParaRPr sz="2800" dirty="0">
              <a:solidFill>
                <a:srgbClr val="000000"/>
              </a:solidFill>
            </a:endParaRPr>
          </a:p>
        </p:txBody>
      </p:sp>
      <p:pic>
        <p:nvPicPr>
          <p:cNvPr id="7" name="Google Shape;16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09" y="2210968"/>
            <a:ext cx="9595208" cy="8226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6" name="Picture 4" descr="Генератор на элементе Пельтье. - Генераторы и преобразователи - Электроника  - Каталог статей - Персональный сайт inerton'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61917" y="3980262"/>
            <a:ext cx="8863230" cy="6267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Прямоугольник 2"/>
          <p:cNvSpPr>
            <a:spLocks noChangeArrowheads="1"/>
          </p:cNvSpPr>
          <p:nvPr/>
        </p:nvSpPr>
        <p:spPr bwMode="auto">
          <a:xfrm>
            <a:off x="1030045" y="1"/>
            <a:ext cx="18212568" cy="904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79579" tIns="89790" rIns="179579" bIns="89790">
            <a:spAutoFit/>
          </a:bodyPr>
          <a:lstStyle/>
          <a:p>
            <a:pPr algn="ctr"/>
            <a:r>
              <a:rPr lang="ru-RU" sz="4700" b="1" i="1" dirty="0">
                <a:latin typeface="+mj-lt"/>
              </a:rPr>
              <a:t>Схема активного точечного </a:t>
            </a:r>
            <a:r>
              <a:rPr lang="ru-RU" sz="4700" b="1" i="1" dirty="0" smtClean="0">
                <a:latin typeface="+mj-lt"/>
              </a:rPr>
              <a:t>замедлителя</a:t>
            </a:r>
            <a:endParaRPr lang="ru-RU" sz="4700" b="1" i="1" dirty="0">
              <a:latin typeface="+mj-lt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2451157" y="1262539"/>
            <a:ext cx="14353100" cy="9606744"/>
            <a:chOff x="1263" y="2219"/>
            <a:chExt cx="9702" cy="6072"/>
          </a:xfrm>
        </p:grpSpPr>
        <p:sp>
          <p:nvSpPr>
            <p:cNvPr id="29712" name="Rectangle 16"/>
            <p:cNvSpPr>
              <a:spLocks noChangeArrowheads="1"/>
            </p:cNvSpPr>
            <p:nvPr/>
          </p:nvSpPr>
          <p:spPr bwMode="auto">
            <a:xfrm>
              <a:off x="2049" y="4109"/>
              <a:ext cx="6294" cy="912"/>
            </a:xfrm>
            <a:prstGeom prst="rect">
              <a:avLst/>
            </a:prstGeom>
            <a:solidFill>
              <a:srgbClr val="C0C0C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3" name="Freeform 17"/>
            <p:cNvSpPr>
              <a:spLocks/>
            </p:cNvSpPr>
            <p:nvPr/>
          </p:nvSpPr>
          <p:spPr bwMode="auto">
            <a:xfrm>
              <a:off x="2862" y="4532"/>
              <a:ext cx="558" cy="1062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0" y="0"/>
                </a:cxn>
                <a:cxn ang="0">
                  <a:pos x="0" y="1062"/>
                </a:cxn>
                <a:cxn ang="0">
                  <a:pos x="558" y="1062"/>
                </a:cxn>
                <a:cxn ang="0">
                  <a:pos x="558" y="6"/>
                </a:cxn>
                <a:cxn ang="0">
                  <a:pos x="384" y="6"/>
                </a:cxn>
              </a:cxnLst>
              <a:rect l="0" t="0" r="r" b="b"/>
              <a:pathLst>
                <a:path w="558" h="1062">
                  <a:moveTo>
                    <a:pt x="156" y="0"/>
                  </a:moveTo>
                  <a:lnTo>
                    <a:pt x="0" y="0"/>
                  </a:lnTo>
                  <a:lnTo>
                    <a:pt x="0" y="1062"/>
                  </a:lnTo>
                  <a:lnTo>
                    <a:pt x="558" y="1062"/>
                  </a:lnTo>
                  <a:lnTo>
                    <a:pt x="558" y="6"/>
                  </a:lnTo>
                  <a:lnTo>
                    <a:pt x="384" y="6"/>
                  </a:lnTo>
                </a:path>
              </a:pathLst>
            </a:custGeom>
            <a:solidFill>
              <a:srgbClr val="FFFFFF"/>
            </a:solidFill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4" name="Rectangle 18"/>
            <p:cNvSpPr>
              <a:spLocks noChangeArrowheads="1"/>
            </p:cNvSpPr>
            <p:nvPr/>
          </p:nvSpPr>
          <p:spPr bwMode="auto">
            <a:xfrm>
              <a:off x="2895" y="4763"/>
              <a:ext cx="486" cy="822"/>
            </a:xfrm>
            <a:prstGeom prst="rect">
              <a:avLst/>
            </a:prstGeom>
            <a:solidFill>
              <a:srgbClr val="FF99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5" name="Freeform 19"/>
            <p:cNvSpPr>
              <a:spLocks/>
            </p:cNvSpPr>
            <p:nvPr/>
          </p:nvSpPr>
          <p:spPr bwMode="auto">
            <a:xfrm>
              <a:off x="4977" y="4535"/>
              <a:ext cx="558" cy="1062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0" y="0"/>
                </a:cxn>
                <a:cxn ang="0">
                  <a:pos x="0" y="1062"/>
                </a:cxn>
                <a:cxn ang="0">
                  <a:pos x="558" y="1062"/>
                </a:cxn>
                <a:cxn ang="0">
                  <a:pos x="558" y="6"/>
                </a:cxn>
                <a:cxn ang="0">
                  <a:pos x="384" y="6"/>
                </a:cxn>
              </a:cxnLst>
              <a:rect l="0" t="0" r="r" b="b"/>
              <a:pathLst>
                <a:path w="558" h="1062">
                  <a:moveTo>
                    <a:pt x="156" y="0"/>
                  </a:moveTo>
                  <a:lnTo>
                    <a:pt x="0" y="0"/>
                  </a:lnTo>
                  <a:lnTo>
                    <a:pt x="0" y="1062"/>
                  </a:lnTo>
                  <a:lnTo>
                    <a:pt x="558" y="1062"/>
                  </a:lnTo>
                  <a:lnTo>
                    <a:pt x="558" y="6"/>
                  </a:lnTo>
                  <a:lnTo>
                    <a:pt x="384" y="6"/>
                  </a:lnTo>
                </a:path>
              </a:pathLst>
            </a:custGeom>
            <a:solidFill>
              <a:srgbClr val="FFFFFF"/>
            </a:solidFill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6" name="Line 20"/>
            <p:cNvSpPr>
              <a:spLocks noChangeShapeType="1"/>
            </p:cNvSpPr>
            <p:nvPr/>
          </p:nvSpPr>
          <p:spPr bwMode="auto">
            <a:xfrm>
              <a:off x="3423" y="5477"/>
              <a:ext cx="1542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 rot="-5400000">
              <a:off x="3966" y="5138"/>
              <a:ext cx="402" cy="672"/>
              <a:chOff x="3279" y="3605"/>
              <a:chExt cx="402" cy="672"/>
            </a:xfrm>
          </p:grpSpPr>
          <p:sp>
            <p:nvSpPr>
              <p:cNvPr id="29718" name="AutoShape 22"/>
              <p:cNvSpPr>
                <a:spLocks noChangeArrowheads="1"/>
              </p:cNvSpPr>
              <p:nvPr/>
            </p:nvSpPr>
            <p:spPr bwMode="auto">
              <a:xfrm>
                <a:off x="3279" y="3959"/>
                <a:ext cx="402" cy="318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719" name="AutoShape 23"/>
              <p:cNvSpPr>
                <a:spLocks noChangeArrowheads="1"/>
              </p:cNvSpPr>
              <p:nvPr/>
            </p:nvSpPr>
            <p:spPr bwMode="auto">
              <a:xfrm flipV="1">
                <a:off x="3279" y="3605"/>
                <a:ext cx="402" cy="318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9720" name="Freeform 24"/>
            <p:cNvSpPr>
              <a:spLocks/>
            </p:cNvSpPr>
            <p:nvPr/>
          </p:nvSpPr>
          <p:spPr bwMode="auto">
            <a:xfrm>
              <a:off x="4173" y="5483"/>
              <a:ext cx="3444" cy="12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30"/>
                </a:cxn>
                <a:cxn ang="0">
                  <a:pos x="3444" y="1224"/>
                </a:cxn>
              </a:cxnLst>
              <a:rect l="0" t="0" r="r" b="b"/>
              <a:pathLst>
                <a:path w="3444" h="1230">
                  <a:moveTo>
                    <a:pt x="0" y="0"/>
                  </a:moveTo>
                  <a:lnTo>
                    <a:pt x="0" y="1230"/>
                  </a:lnTo>
                  <a:lnTo>
                    <a:pt x="3444" y="1224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stealth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21" name="Text Box 25"/>
            <p:cNvSpPr txBox="1">
              <a:spLocks noChangeArrowheads="1"/>
            </p:cNvSpPr>
            <p:nvPr/>
          </p:nvSpPr>
          <p:spPr bwMode="auto">
            <a:xfrm>
              <a:off x="7593" y="6227"/>
              <a:ext cx="936" cy="8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2400" dirty="0">
                  <a:latin typeface="Times New Roman" pitchFamily="18" charset="0"/>
                </a:rPr>
                <a:t>МСУ</a:t>
              </a:r>
              <a:endParaRPr lang="ru-RU" dirty="0"/>
            </a:p>
          </p:txBody>
        </p:sp>
        <p:sp>
          <p:nvSpPr>
            <p:cNvPr id="29722" name="Freeform 26"/>
            <p:cNvSpPr>
              <a:spLocks/>
            </p:cNvSpPr>
            <p:nvPr/>
          </p:nvSpPr>
          <p:spPr bwMode="auto">
            <a:xfrm rot="5400000" flipV="1">
              <a:off x="5223" y="5567"/>
              <a:ext cx="138" cy="4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6"/>
                </a:cxn>
                <a:cxn ang="0">
                  <a:pos x="138" y="150"/>
                </a:cxn>
                <a:cxn ang="0">
                  <a:pos x="138" y="282"/>
                </a:cxn>
                <a:cxn ang="0">
                  <a:pos x="6" y="282"/>
                </a:cxn>
                <a:cxn ang="0">
                  <a:pos x="6" y="402"/>
                </a:cxn>
              </a:cxnLst>
              <a:rect l="0" t="0" r="r" b="b"/>
              <a:pathLst>
                <a:path w="138" h="402">
                  <a:moveTo>
                    <a:pt x="0" y="0"/>
                  </a:moveTo>
                  <a:lnTo>
                    <a:pt x="0" y="156"/>
                  </a:lnTo>
                  <a:lnTo>
                    <a:pt x="138" y="150"/>
                  </a:lnTo>
                  <a:lnTo>
                    <a:pt x="138" y="282"/>
                  </a:lnTo>
                  <a:lnTo>
                    <a:pt x="6" y="282"/>
                  </a:lnTo>
                  <a:lnTo>
                    <a:pt x="6" y="402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23" name="Freeform 27"/>
            <p:cNvSpPr>
              <a:spLocks/>
            </p:cNvSpPr>
            <p:nvPr/>
          </p:nvSpPr>
          <p:spPr bwMode="auto">
            <a:xfrm rot="5400000" flipV="1">
              <a:off x="3069" y="5567"/>
              <a:ext cx="138" cy="4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6"/>
                </a:cxn>
                <a:cxn ang="0">
                  <a:pos x="138" y="150"/>
                </a:cxn>
                <a:cxn ang="0">
                  <a:pos x="138" y="282"/>
                </a:cxn>
                <a:cxn ang="0">
                  <a:pos x="6" y="282"/>
                </a:cxn>
                <a:cxn ang="0">
                  <a:pos x="6" y="402"/>
                </a:cxn>
              </a:cxnLst>
              <a:rect l="0" t="0" r="r" b="b"/>
              <a:pathLst>
                <a:path w="138" h="402">
                  <a:moveTo>
                    <a:pt x="0" y="0"/>
                  </a:moveTo>
                  <a:lnTo>
                    <a:pt x="0" y="156"/>
                  </a:lnTo>
                  <a:lnTo>
                    <a:pt x="138" y="150"/>
                  </a:lnTo>
                  <a:lnTo>
                    <a:pt x="138" y="282"/>
                  </a:lnTo>
                  <a:lnTo>
                    <a:pt x="6" y="282"/>
                  </a:lnTo>
                  <a:lnTo>
                    <a:pt x="6" y="402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24" name="Freeform 28"/>
            <p:cNvSpPr>
              <a:spLocks/>
            </p:cNvSpPr>
            <p:nvPr/>
          </p:nvSpPr>
          <p:spPr bwMode="auto">
            <a:xfrm>
              <a:off x="5313" y="5837"/>
              <a:ext cx="2256" cy="7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26"/>
                </a:cxn>
                <a:cxn ang="0">
                  <a:pos x="2256" y="738"/>
                </a:cxn>
              </a:cxnLst>
              <a:rect l="0" t="0" r="r" b="b"/>
              <a:pathLst>
                <a:path w="2256" h="738">
                  <a:moveTo>
                    <a:pt x="0" y="0"/>
                  </a:moveTo>
                  <a:lnTo>
                    <a:pt x="0" y="726"/>
                  </a:lnTo>
                  <a:lnTo>
                    <a:pt x="2256" y="738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25" name="Freeform 29"/>
            <p:cNvSpPr>
              <a:spLocks/>
            </p:cNvSpPr>
            <p:nvPr/>
          </p:nvSpPr>
          <p:spPr bwMode="auto">
            <a:xfrm>
              <a:off x="3147" y="5837"/>
              <a:ext cx="4380" cy="9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84"/>
                </a:cxn>
                <a:cxn ang="0">
                  <a:pos x="4380" y="990"/>
                </a:cxn>
              </a:cxnLst>
              <a:rect l="0" t="0" r="r" b="b"/>
              <a:pathLst>
                <a:path w="4380" h="990">
                  <a:moveTo>
                    <a:pt x="0" y="0"/>
                  </a:moveTo>
                  <a:lnTo>
                    <a:pt x="0" y="984"/>
                  </a:lnTo>
                  <a:lnTo>
                    <a:pt x="4380" y="99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26" name="Text Box 30"/>
            <p:cNvSpPr txBox="1">
              <a:spLocks noChangeArrowheads="1"/>
            </p:cNvSpPr>
            <p:nvPr/>
          </p:nvSpPr>
          <p:spPr bwMode="auto">
            <a:xfrm>
              <a:off x="9195" y="6227"/>
              <a:ext cx="1086" cy="8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2700" dirty="0">
                  <a:latin typeface="Times New Roman" pitchFamily="18" charset="0"/>
                </a:rPr>
                <a:t>КСАУ СП</a:t>
              </a:r>
              <a:endParaRPr lang="ru-RU" dirty="0"/>
            </a:p>
          </p:txBody>
        </p:sp>
        <p:sp>
          <p:nvSpPr>
            <p:cNvPr id="29727" name="AutoShape 31"/>
            <p:cNvSpPr>
              <a:spLocks noChangeArrowheads="1"/>
            </p:cNvSpPr>
            <p:nvPr/>
          </p:nvSpPr>
          <p:spPr bwMode="auto">
            <a:xfrm>
              <a:off x="8529" y="6605"/>
              <a:ext cx="648" cy="252"/>
            </a:xfrm>
            <a:prstGeom prst="leftRightArrow">
              <a:avLst>
                <a:gd name="adj1" fmla="val 50000"/>
                <a:gd name="adj2" fmla="val 51429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28" name="AutoShape 32"/>
            <p:cNvSpPr>
              <a:spLocks noChangeArrowheads="1"/>
            </p:cNvSpPr>
            <p:nvPr/>
          </p:nvSpPr>
          <p:spPr bwMode="auto">
            <a:xfrm>
              <a:off x="2910" y="3854"/>
              <a:ext cx="444" cy="510"/>
            </a:xfrm>
            <a:custGeom>
              <a:avLst/>
              <a:gdLst>
                <a:gd name="G0" fmla="+- 97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7"/>
                <a:gd name="G18" fmla="*/ 97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97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97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351 w 21600"/>
                <a:gd name="T15" fmla="*/ 10800 h 21600"/>
                <a:gd name="T16" fmla="*/ 10800 w 21600"/>
                <a:gd name="T17" fmla="*/ 10703 h 21600"/>
                <a:gd name="T18" fmla="*/ 16249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703" y="10800"/>
                  </a:moveTo>
                  <a:cubicBezTo>
                    <a:pt x="10703" y="10746"/>
                    <a:pt x="10746" y="10703"/>
                    <a:pt x="10800" y="10703"/>
                  </a:cubicBezTo>
                  <a:cubicBezTo>
                    <a:pt x="10853" y="10702"/>
                    <a:pt x="10896" y="10746"/>
                    <a:pt x="10897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29" name="Line 33"/>
            <p:cNvSpPr>
              <a:spLocks noChangeShapeType="1"/>
            </p:cNvSpPr>
            <p:nvPr/>
          </p:nvSpPr>
          <p:spPr bwMode="auto">
            <a:xfrm>
              <a:off x="3126" y="4094"/>
              <a:ext cx="0" cy="63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30" name="Line 34"/>
            <p:cNvSpPr>
              <a:spLocks noChangeShapeType="1"/>
            </p:cNvSpPr>
            <p:nvPr/>
          </p:nvSpPr>
          <p:spPr bwMode="auto">
            <a:xfrm>
              <a:off x="2922" y="4730"/>
              <a:ext cx="432" cy="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" name="Group 35"/>
            <p:cNvGrpSpPr>
              <a:grpSpLocks/>
            </p:cNvGrpSpPr>
            <p:nvPr/>
          </p:nvGrpSpPr>
          <p:grpSpPr bwMode="auto">
            <a:xfrm>
              <a:off x="5025" y="4205"/>
              <a:ext cx="444" cy="882"/>
              <a:chOff x="4437" y="2489"/>
              <a:chExt cx="444" cy="882"/>
            </a:xfrm>
          </p:grpSpPr>
          <p:sp>
            <p:nvSpPr>
              <p:cNvPr id="29732" name="AutoShape 36"/>
              <p:cNvSpPr>
                <a:spLocks noChangeArrowheads="1"/>
              </p:cNvSpPr>
              <p:nvPr/>
            </p:nvSpPr>
            <p:spPr bwMode="auto">
              <a:xfrm>
                <a:off x="4437" y="2489"/>
                <a:ext cx="444" cy="510"/>
              </a:xfrm>
              <a:custGeom>
                <a:avLst/>
                <a:gdLst>
                  <a:gd name="G0" fmla="+- 97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7"/>
                  <a:gd name="G18" fmla="*/ 97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97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97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5351 w 21600"/>
                  <a:gd name="T15" fmla="*/ 10800 h 21600"/>
                  <a:gd name="T16" fmla="*/ 10800 w 21600"/>
                  <a:gd name="T17" fmla="*/ 10703 h 21600"/>
                  <a:gd name="T18" fmla="*/ 16249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10703" y="10800"/>
                    </a:moveTo>
                    <a:cubicBezTo>
                      <a:pt x="10703" y="10746"/>
                      <a:pt x="10746" y="10703"/>
                      <a:pt x="10800" y="10703"/>
                    </a:cubicBezTo>
                    <a:cubicBezTo>
                      <a:pt x="10853" y="10702"/>
                      <a:pt x="10896" y="10746"/>
                      <a:pt x="10897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733" name="Line 37"/>
              <p:cNvSpPr>
                <a:spLocks noChangeShapeType="1"/>
              </p:cNvSpPr>
              <p:nvPr/>
            </p:nvSpPr>
            <p:spPr bwMode="auto">
              <a:xfrm>
                <a:off x="4653" y="2729"/>
                <a:ext cx="0" cy="63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734" name="Line 38"/>
              <p:cNvSpPr>
                <a:spLocks noChangeShapeType="1"/>
              </p:cNvSpPr>
              <p:nvPr/>
            </p:nvSpPr>
            <p:spPr bwMode="auto">
              <a:xfrm>
                <a:off x="4449" y="3365"/>
                <a:ext cx="432" cy="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9735" name="Rectangle 39"/>
            <p:cNvSpPr>
              <a:spLocks noChangeArrowheads="1"/>
            </p:cNvSpPr>
            <p:nvPr/>
          </p:nvSpPr>
          <p:spPr bwMode="auto">
            <a:xfrm>
              <a:off x="5013" y="5111"/>
              <a:ext cx="486" cy="474"/>
            </a:xfrm>
            <a:prstGeom prst="rect">
              <a:avLst/>
            </a:prstGeom>
            <a:solidFill>
              <a:srgbClr val="FF99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36" name="Oval 40"/>
            <p:cNvSpPr>
              <a:spLocks noChangeArrowheads="1"/>
            </p:cNvSpPr>
            <p:nvPr/>
          </p:nvSpPr>
          <p:spPr bwMode="auto">
            <a:xfrm>
              <a:off x="4251" y="2219"/>
              <a:ext cx="1998" cy="1962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37" name="Text Box 41"/>
            <p:cNvSpPr txBox="1">
              <a:spLocks noChangeArrowheads="1"/>
            </p:cNvSpPr>
            <p:nvPr/>
          </p:nvSpPr>
          <p:spPr bwMode="auto">
            <a:xfrm>
              <a:off x="6765" y="4409"/>
              <a:ext cx="106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ru-RU" sz="2400" dirty="0">
                  <a:latin typeface="Times New Roman" pitchFamily="18" charset="0"/>
                </a:rPr>
                <a:t>рельс</a:t>
              </a:r>
              <a:endParaRPr lang="ru-RU" dirty="0"/>
            </a:p>
          </p:txBody>
        </p:sp>
        <p:sp>
          <p:nvSpPr>
            <p:cNvPr id="29738" name="Text Box 42"/>
            <p:cNvSpPr txBox="1">
              <a:spLocks noChangeArrowheads="1"/>
            </p:cNvSpPr>
            <p:nvPr/>
          </p:nvSpPr>
          <p:spPr bwMode="auto">
            <a:xfrm>
              <a:off x="4953" y="3047"/>
              <a:ext cx="106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ru-RU" sz="2400" dirty="0">
                  <a:latin typeface="Times New Roman" pitchFamily="18" charset="0"/>
                </a:rPr>
                <a:t>колесо</a:t>
              </a:r>
              <a:endParaRPr lang="ru-RU" dirty="0"/>
            </a:p>
          </p:txBody>
        </p:sp>
        <p:sp>
          <p:nvSpPr>
            <p:cNvPr id="29739" name="Text Box 43"/>
            <p:cNvSpPr txBox="1">
              <a:spLocks noChangeArrowheads="1"/>
            </p:cNvSpPr>
            <p:nvPr/>
          </p:nvSpPr>
          <p:spPr bwMode="auto">
            <a:xfrm>
              <a:off x="5433" y="5933"/>
              <a:ext cx="1062" cy="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ru-RU" sz="2400" dirty="0">
                  <a:latin typeface="Times New Roman" pitchFamily="18" charset="0"/>
                </a:rPr>
                <a:t>датчик давления</a:t>
              </a:r>
              <a:endParaRPr lang="ru-RU" dirty="0"/>
            </a:p>
          </p:txBody>
        </p:sp>
        <p:sp>
          <p:nvSpPr>
            <p:cNvPr id="29740" name="Text Box 44"/>
            <p:cNvSpPr txBox="1">
              <a:spLocks noChangeArrowheads="1"/>
            </p:cNvSpPr>
            <p:nvPr/>
          </p:nvSpPr>
          <p:spPr bwMode="auto">
            <a:xfrm>
              <a:off x="1989" y="5897"/>
              <a:ext cx="1062" cy="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ru-RU" sz="2400" dirty="0">
                  <a:latin typeface="Times New Roman" pitchFamily="18" charset="0"/>
                </a:rPr>
                <a:t>датчик давления</a:t>
              </a:r>
              <a:endParaRPr lang="ru-RU" dirty="0"/>
            </a:p>
          </p:txBody>
        </p:sp>
        <p:sp>
          <p:nvSpPr>
            <p:cNvPr id="29741" name="Text Box 45"/>
            <p:cNvSpPr txBox="1">
              <a:spLocks noChangeArrowheads="1"/>
            </p:cNvSpPr>
            <p:nvPr/>
          </p:nvSpPr>
          <p:spPr bwMode="auto">
            <a:xfrm>
              <a:off x="6927" y="5495"/>
              <a:ext cx="2472" cy="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ru-RU" sz="2400" dirty="0">
                  <a:latin typeface="Times New Roman" pitchFamily="18" charset="0"/>
                </a:rPr>
                <a:t>Микропроцессорная система управления замедлителями </a:t>
              </a:r>
              <a:endParaRPr lang="ru-RU" dirty="0"/>
            </a:p>
          </p:txBody>
        </p:sp>
        <p:sp>
          <p:nvSpPr>
            <p:cNvPr id="29742" name="Text Box 46"/>
            <p:cNvSpPr txBox="1">
              <a:spLocks noChangeArrowheads="1"/>
            </p:cNvSpPr>
            <p:nvPr/>
          </p:nvSpPr>
          <p:spPr bwMode="auto">
            <a:xfrm>
              <a:off x="9093" y="7205"/>
              <a:ext cx="1872" cy="10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ru-RU" sz="2400" dirty="0">
                  <a:latin typeface="Times New Roman" pitchFamily="18" charset="0"/>
                </a:rPr>
                <a:t>Штатная система управления сортировочными процессами замедлителями </a:t>
              </a:r>
              <a:endParaRPr lang="ru-RU" dirty="0"/>
            </a:p>
          </p:txBody>
        </p:sp>
        <p:sp>
          <p:nvSpPr>
            <p:cNvPr id="29743" name="Text Box 47"/>
            <p:cNvSpPr txBox="1">
              <a:spLocks noChangeArrowheads="1"/>
            </p:cNvSpPr>
            <p:nvPr/>
          </p:nvSpPr>
          <p:spPr bwMode="auto">
            <a:xfrm>
              <a:off x="1263" y="5081"/>
              <a:ext cx="160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ru-RU" sz="2400" dirty="0">
                  <a:latin typeface="Times New Roman" pitchFamily="18" charset="0"/>
                </a:rPr>
                <a:t>замедлитель 1</a:t>
              </a:r>
              <a:endParaRPr lang="ru-RU" dirty="0"/>
            </a:p>
          </p:txBody>
        </p:sp>
        <p:sp>
          <p:nvSpPr>
            <p:cNvPr id="29744" name="Text Box 48"/>
            <p:cNvSpPr txBox="1">
              <a:spLocks noChangeArrowheads="1"/>
            </p:cNvSpPr>
            <p:nvPr/>
          </p:nvSpPr>
          <p:spPr bwMode="auto">
            <a:xfrm>
              <a:off x="5649" y="5081"/>
              <a:ext cx="1602" cy="3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ru-RU" sz="2400" dirty="0">
                  <a:latin typeface="Times New Roman" pitchFamily="18" charset="0"/>
                </a:rPr>
                <a:t>замедлитель 2</a:t>
              </a:r>
              <a:endParaRPr lang="ru-RU" dirty="0"/>
            </a:p>
          </p:txBody>
        </p:sp>
        <p:sp>
          <p:nvSpPr>
            <p:cNvPr id="29745" name="Text Box 49"/>
            <p:cNvSpPr txBox="1">
              <a:spLocks noChangeArrowheads="1"/>
            </p:cNvSpPr>
            <p:nvPr/>
          </p:nvSpPr>
          <p:spPr bwMode="auto">
            <a:xfrm>
              <a:off x="3405" y="5867"/>
              <a:ext cx="1602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ru-RU" sz="2400" dirty="0">
                  <a:latin typeface="Times New Roman" pitchFamily="18" charset="0"/>
                </a:rPr>
                <a:t>регулируемый клапан</a:t>
              </a:r>
              <a:endParaRPr lang="ru-RU" dirty="0"/>
            </a:p>
          </p:txBody>
        </p:sp>
      </p:grpSp>
      <p:sp>
        <p:nvSpPr>
          <p:cNvPr id="29748" name="AutoShape 52"/>
          <p:cNvSpPr>
            <a:spLocks noChangeArrowheads="1"/>
          </p:cNvSpPr>
          <p:nvPr/>
        </p:nvSpPr>
        <p:spPr bwMode="auto">
          <a:xfrm>
            <a:off x="4354118" y="1975009"/>
            <a:ext cx="2692079" cy="830343"/>
          </a:xfrm>
          <a:prstGeom prst="leftArrow">
            <a:avLst>
              <a:gd name="adj1" fmla="val 50000"/>
              <a:gd name="adj2" fmla="val 608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79579" tIns="89790" rIns="179579" bIns="89790" anchor="ctr"/>
          <a:lstStyle/>
          <a:p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4968815" y="5969479"/>
            <a:ext cx="517585" cy="4830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8074324" y="5969479"/>
            <a:ext cx="517585" cy="4830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9"/>
          <a:stretch/>
        </p:blipFill>
        <p:spPr>
          <a:xfrm>
            <a:off x="2329716" y="683366"/>
            <a:ext cx="15653484" cy="8455234"/>
          </a:xfrm>
          <a:prstGeom prst="rect">
            <a:avLst/>
          </a:prstGeom>
        </p:spPr>
      </p:pic>
      <p:sp>
        <p:nvSpPr>
          <p:cNvPr id="485" name="Прямоугольник 2"/>
          <p:cNvSpPr>
            <a:spLocks noChangeArrowheads="1"/>
          </p:cNvSpPr>
          <p:nvPr/>
        </p:nvSpPr>
        <p:spPr bwMode="auto">
          <a:xfrm>
            <a:off x="868680" y="0"/>
            <a:ext cx="18364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700" b="1" i="1" dirty="0">
                <a:latin typeface="+mj-lt"/>
              </a:rPr>
              <a:t>Схема активного точечного замедлителя-толкателя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dirty="0"/>
              <a:t>Рынок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9594DC1-3E2E-A1A0-4C9B-47FD345A4DAD}"/>
              </a:ext>
            </a:extLst>
          </p:cNvPr>
          <p:cNvSpPr txBox="1"/>
          <p:nvPr/>
        </p:nvSpPr>
        <p:spPr>
          <a:xfrm>
            <a:off x="980236" y="2114976"/>
            <a:ext cx="8316913" cy="48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/>
              <a:t>АО «Алатырский механический завод»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893E441-B4D7-3DC8-6E1B-240994C99B33}"/>
              </a:ext>
            </a:extLst>
          </p:cNvPr>
          <p:cNvSpPr txBox="1"/>
          <p:nvPr/>
        </p:nvSpPr>
        <p:spPr>
          <a:xfrm>
            <a:off x="894587" y="2622888"/>
            <a:ext cx="83335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2400" dirty="0"/>
              <a:t>«Златоустовский ремонтно-механический </a:t>
            </a:r>
            <a:r>
              <a:rPr lang="ru-RU" sz="2400" dirty="0" smtClean="0"/>
              <a:t>Завод»</a:t>
            </a: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BE51719-7C00-1D6F-CA81-DB200C0A08AE}"/>
              </a:ext>
            </a:extLst>
          </p:cNvPr>
          <p:cNvSpPr txBox="1"/>
          <p:nvPr/>
        </p:nvSpPr>
        <p:spPr>
          <a:xfrm>
            <a:off x="894587" y="3084171"/>
            <a:ext cx="8316913" cy="600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/>
              <a:t>Замедлитель вагонный ВЗПГ в Златоусте (Запчасти железнодорожные) - Златоустовский ремонтно-механический Завод, ОАО (ЗРМЗ)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F1F26D4-2FD4-2D6D-3D58-679075200D7E}"/>
              </a:ext>
            </a:extLst>
          </p:cNvPr>
          <p:cNvSpPr txBox="1"/>
          <p:nvPr/>
        </p:nvSpPr>
        <p:spPr>
          <a:xfrm>
            <a:off x="894586" y="3751858"/>
            <a:ext cx="9161431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/>
              <a:t>Электромеханический завод г. Молодечно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4441AEA-7A57-DDD8-D67C-7709B05D1B85}"/>
              </a:ext>
            </a:extLst>
          </p:cNvPr>
          <p:cNvSpPr txBox="1"/>
          <p:nvPr/>
        </p:nvSpPr>
        <p:spPr>
          <a:xfrm>
            <a:off x="911225" y="4204714"/>
            <a:ext cx="8333551" cy="600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/>
              <a:t>Пневматический замедлитель вагонный ЗВУМ - Электромеханический завод г. Молодечно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60956AA-F197-D141-F454-27CB6E64E6ED}"/>
              </a:ext>
            </a:extLst>
          </p:cNvPr>
          <p:cNvSpPr txBox="1"/>
          <p:nvPr/>
        </p:nvSpPr>
        <p:spPr>
          <a:xfrm>
            <a:off x="10072656" y="3607673"/>
            <a:ext cx="9161431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/>
              <a:t>ЗАО Концерн «ТРАНСМАШ»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43588EC-A833-CE05-80DD-96F8FFB7C7AB}"/>
              </a:ext>
            </a:extLst>
          </p:cNvPr>
          <p:cNvSpPr txBox="1"/>
          <p:nvPr/>
        </p:nvSpPr>
        <p:spPr>
          <a:xfrm>
            <a:off x="10072656" y="4204714"/>
            <a:ext cx="8333551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/>
              <a:t>ОАО «Гомельский электромеханический завод»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19F785D-98B9-3ECA-31D6-256EE700FA5D}"/>
              </a:ext>
            </a:extLst>
          </p:cNvPr>
          <p:cNvSpPr txBox="1"/>
          <p:nvPr/>
        </p:nvSpPr>
        <p:spPr>
          <a:xfrm>
            <a:off x="10105931" y="1941988"/>
            <a:ext cx="9161431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/>
              <a:t>ООО «Альфа-ЖАТ»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xmlns="" id="{E5E745CC-5ED9-D58A-EA96-D404E611CC4F}"/>
              </a:ext>
            </a:extLst>
          </p:cNvPr>
          <p:cNvGrpSpPr/>
          <p:nvPr/>
        </p:nvGrpSpPr>
        <p:grpSpPr>
          <a:xfrm>
            <a:off x="10056813" y="2622888"/>
            <a:ext cx="9177274" cy="832823"/>
            <a:chOff x="10056813" y="2622888"/>
            <a:chExt cx="9177274" cy="83282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A6B60BAC-A16D-6748-7E67-5B0CC74877B8}"/>
                </a:ext>
              </a:extLst>
            </p:cNvPr>
            <p:cNvSpPr txBox="1"/>
            <p:nvPr/>
          </p:nvSpPr>
          <p:spPr>
            <a:xfrm>
              <a:off x="10056813" y="2622888"/>
              <a:ext cx="6934997" cy="45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2400" dirty="0"/>
                <a:t>ООО «ТЕХНОПРОГ»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198C8911-D154-C835-1324-9A68A8BC3E1D}"/>
                </a:ext>
              </a:extLst>
            </p:cNvPr>
            <p:cNvSpPr txBox="1"/>
            <p:nvPr/>
          </p:nvSpPr>
          <p:spPr>
            <a:xfrm>
              <a:off x="10072656" y="3119080"/>
              <a:ext cx="9161431" cy="3366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 dirty="0"/>
                <a:t>Точечные вагонные замедлители New </a:t>
              </a:r>
              <a:r>
                <a:rPr lang="ru-RU" sz="1600" dirty="0" err="1"/>
                <a:t>Joule</a:t>
              </a:r>
              <a:endParaRPr lang="ru-RU" sz="1600" dirty="0"/>
            </a:p>
          </p:txBody>
        </p:sp>
      </p:grpSp>
      <p:graphicFrame>
        <p:nvGraphicFramePr>
          <p:cNvPr id="37" name="Group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495295"/>
              </p:ext>
            </p:extLst>
          </p:nvPr>
        </p:nvGraphicFramePr>
        <p:xfrm>
          <a:off x="327417" y="5006109"/>
          <a:ext cx="18591356" cy="3812350"/>
        </p:xfrm>
        <a:graphic>
          <a:graphicData uri="http://schemas.openxmlformats.org/drawingml/2006/table">
            <a:tbl>
              <a:tblPr/>
              <a:tblGrid>
                <a:gridCol w="4167323"/>
                <a:gridCol w="1680536"/>
                <a:gridCol w="1673732"/>
                <a:gridCol w="1251897"/>
                <a:gridCol w="1251897"/>
                <a:gridCol w="2092164"/>
                <a:gridCol w="2922229"/>
                <a:gridCol w="3551578"/>
              </a:tblGrid>
              <a:tr h="923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Наименование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Класс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Число путей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Среднее кол-во путей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Кол-во горок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Общее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Кол-во путей на класс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Кол-во вагонных замедлителей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925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Сортировочная горка большой и повышенной мощности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32-48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 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2310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462000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Сортировочная горка средней мощности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18-32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3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Сортировочная горка малой мощности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6-18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240000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Сумма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3510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702000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Текст 5">
            <a:extLst>
              <a:ext uri="{FF2B5EF4-FFF2-40B4-BE49-F238E27FC236}">
                <a16:creationId xmlns:a16="http://schemas.microsoft.com/office/drawing/2014/main" xmlns="" id="{08FD0653-971F-4BA8-9F16-2C936F6AF06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041545" y="1253886"/>
            <a:ext cx="58974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 indent="0">
              <a:lnSpc>
                <a:spcPct val="100000"/>
              </a:lnSpc>
              <a:spcBef>
                <a:spcPts val="0"/>
              </a:spcBef>
              <a:buSzPts val="2000"/>
            </a:pPr>
            <a:r>
              <a:rPr lang="ru-RU" sz="3200" b="1" dirty="0" smtClean="0">
                <a:solidFill>
                  <a:srgbClr val="000000"/>
                </a:solidFill>
              </a:rPr>
              <a:t>Ведущие конкуренты</a:t>
            </a:r>
            <a:endParaRPr lang="ru-RU" sz="3200" b="1" dirty="0">
              <a:solidFill>
                <a:srgbClr val="0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2FA2FAE-9A24-1632-7E72-0087D88E9C26}"/>
              </a:ext>
            </a:extLst>
          </p:cNvPr>
          <p:cNvSpPr txBox="1"/>
          <p:nvPr/>
        </p:nvSpPr>
        <p:spPr>
          <a:xfrm>
            <a:off x="399927" y="9098756"/>
            <a:ext cx="188714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 dirty="0" smtClean="0"/>
              <a:t>При стоимости одного спаренного замедлителя 100 тыс. руб. объем рынка составит 70,2 млрд. руб. Планируется занять 10% рынка.</a:t>
            </a:r>
            <a:endParaRPr lang="ru-RU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"/>
          <p:cNvSpPr txBox="1">
            <a:spLocks noGrp="1"/>
          </p:cNvSpPr>
          <p:nvPr>
            <p:ph type="title"/>
          </p:nvPr>
        </p:nvSpPr>
        <p:spPr>
          <a:xfrm>
            <a:off x="906643" y="349120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dirty="0"/>
              <a:t>Бизнес - модель</a:t>
            </a:r>
            <a:endParaRPr dirty="0"/>
          </a:p>
        </p:txBody>
      </p:sp>
      <p:sp>
        <p:nvSpPr>
          <p:cNvPr id="197" name="Google Shape;197;p6"/>
          <p:cNvSpPr txBox="1">
            <a:spLocks noGrp="1"/>
          </p:cNvSpPr>
          <p:nvPr>
            <p:ph type="body" idx="2"/>
          </p:nvPr>
        </p:nvSpPr>
        <p:spPr>
          <a:xfrm>
            <a:off x="906643" y="2776145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DA103-90B0-4228-BA3D-FD8D9F48F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6129" y="2057400"/>
            <a:ext cx="3537963" cy="8976359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Потребительские</a:t>
            </a:r>
            <a:r>
              <a:rPr kumimoji="0" lang="ru-RU" sz="2600" b="1" dirty="0">
                <a:latin typeface="+mn-lt"/>
              </a:rPr>
              <a:t> </a:t>
            </a:r>
            <a:r>
              <a:rPr kumimoji="0" lang="ru-RU" sz="2800" b="1" dirty="0">
                <a:latin typeface="+mn-lt"/>
              </a:rPr>
              <a:t>сегменты</a:t>
            </a:r>
            <a:r>
              <a:rPr kumimoji="0" lang="ru-RU" sz="2600" b="1" dirty="0">
                <a:latin typeface="+mn-lt"/>
              </a:rPr>
              <a:t> </a:t>
            </a:r>
          </a:p>
          <a:p>
            <a:endParaRPr kumimoji="0" lang="ru-RU" dirty="0">
              <a:latin typeface="+mn-lt"/>
            </a:endParaRPr>
          </a:p>
          <a:p>
            <a:pPr>
              <a:spcAft>
                <a:spcPts val="1178"/>
              </a:spcAft>
              <a:buAutoNum type="arabicPeriod"/>
            </a:pPr>
            <a:r>
              <a:rPr kumimoji="0" lang="ru-RU" sz="2800" dirty="0" smtClean="0">
                <a:latin typeface="+mn-lt"/>
              </a:rPr>
              <a:t> ЖД транспорт</a:t>
            </a:r>
            <a:r>
              <a:rPr kumimoji="0" lang="ru-RU" sz="2800" dirty="0">
                <a:latin typeface="+mn-lt"/>
              </a:rPr>
              <a:t> </a:t>
            </a:r>
            <a:r>
              <a:rPr kumimoji="0" lang="ru-RU" sz="2800" dirty="0" smtClean="0">
                <a:latin typeface="+mn-lt"/>
              </a:rPr>
              <a:t>(РЖД, метро, трамваи)</a:t>
            </a:r>
            <a:endParaRPr kumimoji="0" lang="ru-RU" sz="2800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5943442-6E04-4CDF-9097-6FAEA5D5D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56" y="2057400"/>
            <a:ext cx="3772872" cy="6644642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Ключевые партнеры</a:t>
            </a:r>
          </a:p>
          <a:p>
            <a:pPr algn="ctr"/>
            <a:endParaRPr kumimoji="0" lang="ru-RU" dirty="0">
              <a:latin typeface="+mn-lt"/>
            </a:endParaRPr>
          </a:p>
          <a:p>
            <a:pPr>
              <a:spcBef>
                <a:spcPts val="1178"/>
              </a:spcBef>
              <a:spcAft>
                <a:spcPts val="1178"/>
              </a:spcAft>
            </a:pPr>
            <a:r>
              <a:rPr kumimoji="0" lang="ru-RU" sz="2600" dirty="0">
                <a:latin typeface="+mn-lt"/>
              </a:rPr>
              <a:t>1. РЖД</a:t>
            </a:r>
          </a:p>
          <a:p>
            <a:pPr>
              <a:spcBef>
                <a:spcPts val="1178"/>
              </a:spcBef>
              <a:spcAft>
                <a:spcPts val="1178"/>
              </a:spcAft>
            </a:pPr>
            <a:r>
              <a:rPr kumimoji="0" lang="ru-RU" sz="2600" dirty="0">
                <a:latin typeface="+mn-lt"/>
              </a:rPr>
              <a:t>2. </a:t>
            </a:r>
            <a:r>
              <a:rPr kumimoji="0" lang="ru-RU" sz="2600" dirty="0" err="1">
                <a:latin typeface="+mn-lt"/>
              </a:rPr>
              <a:t>СамГТУ</a:t>
            </a:r>
            <a:endParaRPr kumimoji="0" lang="ru-RU" sz="2600" dirty="0">
              <a:latin typeface="+mn-lt"/>
            </a:endParaRPr>
          </a:p>
          <a:p>
            <a:pPr>
              <a:spcBef>
                <a:spcPts val="1178"/>
              </a:spcBef>
              <a:spcAft>
                <a:spcPts val="1178"/>
              </a:spcAft>
            </a:pPr>
            <a:r>
              <a:rPr kumimoji="0" lang="ru-RU" sz="2600" dirty="0">
                <a:latin typeface="+mn-lt"/>
              </a:rPr>
              <a:t>3. Производители оборудования и систем управления</a:t>
            </a:r>
          </a:p>
          <a:p>
            <a:pPr>
              <a:spcBef>
                <a:spcPts val="1178"/>
              </a:spcBef>
              <a:spcAft>
                <a:spcPts val="1178"/>
              </a:spcAft>
            </a:pPr>
            <a:r>
              <a:rPr kumimoji="0" lang="ru-RU" sz="2600" dirty="0">
                <a:latin typeface="+mn-lt"/>
              </a:rPr>
              <a:t>5. Дистрибьюторы и розничные сети</a:t>
            </a:r>
          </a:p>
          <a:p>
            <a:pPr>
              <a:spcBef>
                <a:spcPts val="1178"/>
              </a:spcBef>
              <a:spcAft>
                <a:spcPts val="1178"/>
              </a:spcAft>
            </a:pPr>
            <a:endParaRPr kumimoji="0"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  <a:p>
            <a:pPr>
              <a:spcBef>
                <a:spcPts val="1178"/>
              </a:spcBef>
              <a:spcAft>
                <a:spcPts val="1178"/>
              </a:spcAft>
            </a:pPr>
            <a:endParaRPr kumimoji="0"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175491B-48FA-45CD-A423-C6B224574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4073" y="2057400"/>
            <a:ext cx="4098958" cy="5866148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Ценностное предложение</a:t>
            </a:r>
          </a:p>
          <a:p>
            <a:pPr algn="ctr"/>
            <a:endParaRPr kumimoji="0" lang="ru-RU" sz="2800" b="1" dirty="0">
              <a:latin typeface="+mn-lt"/>
            </a:endParaRPr>
          </a:p>
          <a:p>
            <a:pPr>
              <a:buAutoNum type="arabicPeriod"/>
            </a:pPr>
            <a:r>
              <a:rPr lang="ru-RU" dirty="0" smtClean="0"/>
              <a:t> Снижение затрат на электрическую энергию</a:t>
            </a:r>
            <a:endParaRPr lang="ru-RU" dirty="0"/>
          </a:p>
          <a:p>
            <a:pPr>
              <a:buAutoNum type="arabicPeriod"/>
            </a:pPr>
            <a:endParaRPr kumimoji="0" lang="ru-RU" dirty="0">
              <a:latin typeface="+mn-lt"/>
            </a:endParaRPr>
          </a:p>
          <a:p>
            <a:r>
              <a:rPr kumimoji="0" lang="ru-RU" dirty="0">
                <a:latin typeface="+mn-lt"/>
              </a:rPr>
              <a:t>2. Эффективное использование </a:t>
            </a:r>
            <a:r>
              <a:rPr lang="ru-RU" dirty="0"/>
              <a:t>возможности вагонных замедлителей для выработки электрической энергии</a:t>
            </a:r>
            <a:endParaRPr kumimoji="0" lang="ru-RU" dirty="0"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E9EF42F-13BE-4357-906C-2784B480D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55" y="7923548"/>
            <a:ext cx="11973116" cy="1350885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Структура издержек</a:t>
            </a:r>
          </a:p>
          <a:p>
            <a:r>
              <a:rPr kumimoji="0" lang="ru-RU" dirty="0">
                <a:latin typeface="+mn-lt"/>
              </a:rPr>
              <a:t>аренда цеха и оборудования, обслуживание производства реклама и маркетинг, налоги, заработная плата и соцстрах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F2A22FA-A7B2-4469-9FAB-EB9479133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9243654"/>
            <a:ext cx="11850976" cy="1790105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Потоки поступления доходов</a:t>
            </a:r>
          </a:p>
          <a:p>
            <a:r>
              <a:rPr kumimoji="0" lang="ru-RU" dirty="0">
                <a:latin typeface="+mn-lt"/>
              </a:rPr>
              <a:t>прямые </a:t>
            </a:r>
            <a:r>
              <a:rPr kumimoji="0" lang="ru-RU" dirty="0" smtClean="0">
                <a:latin typeface="+mn-lt"/>
              </a:rPr>
              <a:t>продажи </a:t>
            </a:r>
            <a:r>
              <a:rPr kumimoji="0" lang="ru-RU" dirty="0" err="1" smtClean="0">
                <a:latin typeface="+mn-lt"/>
              </a:rPr>
              <a:t>энергогенерирующих</a:t>
            </a:r>
            <a:r>
              <a:rPr kumimoji="0" lang="ru-RU" dirty="0" smtClean="0">
                <a:latin typeface="+mn-lt"/>
              </a:rPr>
              <a:t> замедлителей по цене 100 тыс. руб. , </a:t>
            </a:r>
            <a:r>
              <a:rPr kumimoji="0" lang="ru-RU" dirty="0">
                <a:latin typeface="+mn-lt"/>
              </a:rPr>
              <a:t>сервисное обслуживание, услуги по проектным расчетам, пуско-наладочные </a:t>
            </a:r>
            <a:r>
              <a:rPr kumimoji="0" lang="ru-RU" dirty="0" smtClean="0">
                <a:latin typeface="+mn-lt"/>
              </a:rPr>
              <a:t>работы (цена договорная) </a:t>
            </a:r>
            <a:endParaRPr kumimoji="0" lang="ru-RU" dirty="0"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CB5E4E1-1382-4206-903E-83770F485836}"/>
              </a:ext>
            </a:extLst>
          </p:cNvPr>
          <p:cNvSpPr txBox="1"/>
          <p:nvPr/>
        </p:nvSpPr>
        <p:spPr>
          <a:xfrm>
            <a:off x="11863031" y="7100323"/>
            <a:ext cx="4735152" cy="3933436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  <a:cs typeface="Arial" charset="0"/>
              </a:rPr>
              <a:t>Каналы коммуникаций </a:t>
            </a:r>
          </a:p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  <a:cs typeface="Arial" charset="0"/>
              </a:rPr>
              <a:t>и сбыта</a:t>
            </a:r>
          </a:p>
          <a:p>
            <a:pPr marL="448948" indent="-448948">
              <a:spcAft>
                <a:spcPts val="1178"/>
              </a:spcAft>
              <a:defRPr/>
            </a:pPr>
            <a:r>
              <a:rPr lang="ru-RU" sz="2400" dirty="0">
                <a:ea typeface="Arial" charset="0"/>
                <a:cs typeface="Arial" charset="0"/>
              </a:rPr>
              <a:t>1. Выставки </a:t>
            </a:r>
          </a:p>
          <a:p>
            <a:pPr marL="448948" indent="-448948">
              <a:spcAft>
                <a:spcPts val="1178"/>
              </a:spcAft>
              <a:defRPr/>
            </a:pPr>
            <a:r>
              <a:rPr lang="ru-RU" sz="2400" dirty="0">
                <a:ea typeface="Arial" charset="0"/>
                <a:cs typeface="Arial" charset="0"/>
              </a:rPr>
              <a:t>2. </a:t>
            </a:r>
            <a:r>
              <a:rPr lang="ru-RU" sz="2400" dirty="0" err="1">
                <a:ea typeface="Arial" charset="0"/>
                <a:cs typeface="Arial" charset="0"/>
              </a:rPr>
              <a:t>Медиа</a:t>
            </a:r>
            <a:r>
              <a:rPr lang="ru-RU" sz="2400" dirty="0">
                <a:ea typeface="Arial" charset="0"/>
                <a:cs typeface="Arial" charset="0"/>
              </a:rPr>
              <a:t> (в т.ч. СМИ)</a:t>
            </a:r>
          </a:p>
          <a:p>
            <a:pPr>
              <a:spcAft>
                <a:spcPts val="1178"/>
              </a:spcAft>
              <a:defRPr/>
            </a:pPr>
            <a:r>
              <a:rPr lang="ru-RU" sz="2400" dirty="0">
                <a:ea typeface="Arial" charset="0"/>
                <a:cs typeface="Arial" charset="0"/>
              </a:rPr>
              <a:t>3. Индивидуальная работа с ключевым партнёрами</a:t>
            </a:r>
          </a:p>
          <a:p>
            <a:pPr>
              <a:spcAft>
                <a:spcPts val="1178"/>
              </a:spcAft>
              <a:defRPr/>
            </a:pPr>
            <a:r>
              <a:rPr lang="ru-RU" sz="2400" dirty="0">
                <a:ea typeface="Arial" charset="0"/>
                <a:cs typeface="Arial" charset="0"/>
              </a:rPr>
              <a:t>4. </a:t>
            </a:r>
            <a:r>
              <a:rPr lang="ru-RU" sz="2400" dirty="0" err="1">
                <a:ea typeface="Arial" charset="0"/>
                <a:cs typeface="Arial" charset="0"/>
              </a:rPr>
              <a:t>Соцсети</a:t>
            </a:r>
            <a:r>
              <a:rPr lang="en-US" sz="2400" dirty="0">
                <a:ea typeface="Arial" charset="0"/>
                <a:cs typeface="Arial" charset="0"/>
              </a:rPr>
              <a:t> </a:t>
            </a:r>
            <a:endParaRPr lang="ru-RU" sz="2400" dirty="0">
              <a:ea typeface="Arial" charset="0"/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2D5DE14-E7D7-402D-B9C2-544BE33D9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63032" y="2056120"/>
            <a:ext cx="4723097" cy="5044203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Взаимоотношения с клиентами</a:t>
            </a:r>
          </a:p>
          <a:p>
            <a:pPr algn="ctr"/>
            <a:endParaRPr kumimoji="0" lang="ru-RU" sz="2000" dirty="0">
              <a:latin typeface="+mn-lt"/>
            </a:endParaRPr>
          </a:p>
          <a:p>
            <a:r>
              <a:rPr kumimoji="0" lang="ru-RU" sz="2000" dirty="0">
                <a:latin typeface="+mn-lt"/>
              </a:rPr>
              <a:t>1</a:t>
            </a:r>
            <a:r>
              <a:rPr kumimoji="0" lang="ru-RU" dirty="0">
                <a:latin typeface="+mn-lt"/>
              </a:rPr>
              <a:t>. Индивидуальная работа с клиентом</a:t>
            </a:r>
          </a:p>
          <a:p>
            <a:r>
              <a:rPr kumimoji="0" lang="ru-RU" dirty="0">
                <a:latin typeface="+mn-lt"/>
              </a:rPr>
              <a:t>2. Бонусная система поддержки партнеров</a:t>
            </a:r>
          </a:p>
          <a:p>
            <a:r>
              <a:rPr kumimoji="0" lang="ru-RU" dirty="0">
                <a:latin typeface="+mn-lt"/>
              </a:rPr>
              <a:t>3. Гарантийное и постгарантийное обслуживание</a:t>
            </a:r>
          </a:p>
          <a:p>
            <a:r>
              <a:rPr kumimoji="0" lang="ru-RU" dirty="0">
                <a:latin typeface="+mn-lt"/>
              </a:rPr>
              <a:t>4. Индивидуальные финансовые инструменты под запрос заказчика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05A30CA-A2D6-4C86-A763-D99DA7A24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927" y="2057400"/>
            <a:ext cx="3992979" cy="5866148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Ключевые виды деятельности</a:t>
            </a:r>
          </a:p>
          <a:p>
            <a:pPr algn="ctr"/>
            <a:endParaRPr kumimoji="0" lang="ru-RU" sz="2800" b="1" dirty="0">
              <a:latin typeface="+mn-lt"/>
            </a:endParaRPr>
          </a:p>
          <a:p>
            <a:pPr>
              <a:buAutoNum type="arabicPeriod"/>
            </a:pPr>
            <a:r>
              <a:rPr kumimoji="0" lang="ru-RU" sz="2600" dirty="0" smtClean="0">
                <a:latin typeface="+mn-lt"/>
              </a:rPr>
              <a:t> Производство </a:t>
            </a:r>
            <a:r>
              <a:rPr kumimoji="0" lang="ru-RU" sz="2600" dirty="0">
                <a:latin typeface="+mn-lt"/>
              </a:rPr>
              <a:t>вагонных замедлителей</a:t>
            </a:r>
          </a:p>
          <a:p>
            <a:pPr>
              <a:buAutoNum type="arabicPeriod"/>
            </a:pPr>
            <a:endParaRPr kumimoji="0" lang="ru-RU" sz="2600" dirty="0">
              <a:latin typeface="+mn-lt"/>
            </a:endParaRPr>
          </a:p>
          <a:p>
            <a:r>
              <a:rPr kumimoji="0" lang="ru-RU" sz="2600" dirty="0">
                <a:latin typeface="+mn-lt"/>
              </a:rPr>
              <a:t>2. Конструкторское сопровождение продукта на рынке</a:t>
            </a:r>
          </a:p>
          <a:p>
            <a:endParaRPr kumimoji="0" lang="ru-RU" sz="2600" dirty="0">
              <a:latin typeface="+mn-lt"/>
            </a:endParaRPr>
          </a:p>
          <a:p>
            <a:r>
              <a:rPr kumimoji="0" lang="ru-RU" sz="2600" dirty="0">
                <a:latin typeface="+mn-lt"/>
              </a:rPr>
              <a:t>3. Обслуживание вагонных замедлителей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dirty="0"/>
              <a:t>Текущие результаты</a:t>
            </a:r>
            <a:endParaRPr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843" y="1792432"/>
            <a:ext cx="9581977" cy="718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127" y="1792432"/>
            <a:ext cx="6620351" cy="93350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b="1" dirty="0"/>
              <a:t>Команда</a:t>
            </a:r>
            <a:endParaRPr dirty="0"/>
          </a:p>
        </p:txBody>
      </p:sp>
      <p:sp>
        <p:nvSpPr>
          <p:cNvPr id="212" name="Google Shape;212;p8"/>
          <p:cNvSpPr txBox="1">
            <a:spLocks noGrp="1"/>
          </p:cNvSpPr>
          <p:nvPr>
            <p:ph type="body" idx="2"/>
          </p:nvPr>
        </p:nvSpPr>
        <p:spPr>
          <a:xfrm>
            <a:off x="911225" y="7290081"/>
            <a:ext cx="4134612" cy="1440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600" dirty="0"/>
              <a:t>Опыт работы:</a:t>
            </a:r>
            <a:br>
              <a:rPr lang="ru-RU" sz="2600" dirty="0"/>
            </a:br>
            <a:r>
              <a:rPr lang="ru-RU" sz="2600" dirty="0"/>
              <a:t>август 2022 — </a:t>
            </a:r>
            <a:r>
              <a:rPr lang="ru-RU" sz="2600" dirty="0" err="1"/>
              <a:t>н.в</a:t>
            </a:r>
            <a:r>
              <a:rPr lang="ru-RU" sz="2600" dirty="0"/>
              <a:t/>
            </a:r>
            <a:br>
              <a:rPr lang="ru-RU" sz="2600" dirty="0"/>
            </a:br>
            <a:r>
              <a:rPr lang="ru-RU" sz="2600" dirty="0"/>
              <a:t>Инженер-Химик</a:t>
            </a:r>
            <a:br>
              <a:rPr lang="ru-RU" sz="2600" dirty="0"/>
            </a:br>
            <a:r>
              <a:rPr lang="ru-RU" sz="2600" dirty="0" err="1"/>
              <a:t>ЭкоВторРесурс</a:t>
            </a:r>
            <a:endParaRPr sz="2600" dirty="0"/>
          </a:p>
        </p:txBody>
      </p:sp>
      <p:pic>
        <p:nvPicPr>
          <p:cNvPr id="3" name="Рисунок 2" descr="Изображение выглядит как человек, одежда, Человеческое лиц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xmlns="" id="{80D3E903-7A3B-D410-6B74-029B207C256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 t="12472" b="12472"/>
          <a:stretch>
            <a:fillRect/>
          </a:stretch>
        </p:blipFill>
        <p:spPr>
          <a:xfrm>
            <a:off x="911226" y="2057400"/>
            <a:ext cx="3597331" cy="36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8"/>
          <p:cNvSpPr txBox="1">
            <a:spLocks noGrp="1"/>
          </p:cNvSpPr>
          <p:nvPr>
            <p:ph type="body" idx="4"/>
          </p:nvPr>
        </p:nvSpPr>
        <p:spPr>
          <a:xfrm>
            <a:off x="929639" y="6247359"/>
            <a:ext cx="4116197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err="1" smtClean="0"/>
              <a:t>Волощук</a:t>
            </a:r>
            <a:r>
              <a:rPr lang="ru-RU" dirty="0" smtClean="0"/>
              <a:t> Дарья Алексеевна (</a:t>
            </a:r>
            <a:r>
              <a:rPr lang="en-US" dirty="0" smtClean="0"/>
              <a:t>CEO)</a:t>
            </a:r>
            <a:endParaRPr dirty="0"/>
          </a:p>
        </p:txBody>
      </p:sp>
      <p:sp>
        <p:nvSpPr>
          <p:cNvPr id="215" name="Google Shape;215;p8"/>
          <p:cNvSpPr txBox="1">
            <a:spLocks noGrp="1"/>
          </p:cNvSpPr>
          <p:nvPr>
            <p:ph type="body" idx="5"/>
          </p:nvPr>
        </p:nvSpPr>
        <p:spPr>
          <a:xfrm>
            <a:off x="5644134" y="7261818"/>
            <a:ext cx="4338066" cy="3558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2400" dirty="0" smtClean="0"/>
              <a:t>Студент </a:t>
            </a:r>
            <a:r>
              <a:rPr lang="ru-RU" sz="2400" dirty="0"/>
              <a:t>кафедры «Радиотехнические устройства»</a:t>
            </a:r>
          </a:p>
          <a:p>
            <a:pPr marL="15875" lvl="0" indent="0">
              <a:spcBef>
                <a:spcPts val="0"/>
              </a:spcBef>
            </a:pPr>
            <a:endParaRPr lang="ru-RU" sz="2400" dirty="0"/>
          </a:p>
          <a:p>
            <a:pPr marL="15875" lvl="0" indent="0">
              <a:spcBef>
                <a:spcPts val="0"/>
              </a:spcBef>
            </a:pPr>
            <a:r>
              <a:rPr lang="ru-RU" sz="2400" dirty="0"/>
              <a:t>Победитель акселератора «ПОЛИТЕХ.</a:t>
            </a:r>
            <a:r>
              <a:rPr lang="en-US" sz="2400" dirty="0"/>
              <a:t>NET 2023</a:t>
            </a:r>
            <a:r>
              <a:rPr lang="ru-RU" sz="2400" dirty="0"/>
              <a:t>»</a:t>
            </a:r>
          </a:p>
          <a:p>
            <a:pPr marL="15875" lvl="0" indent="0">
              <a:spcBef>
                <a:spcPts val="0"/>
              </a:spcBef>
            </a:pPr>
            <a:endParaRPr lang="ru-RU" sz="2400" dirty="0"/>
          </a:p>
          <a:p>
            <a:pPr marL="15875" lvl="0" indent="0">
              <a:spcBef>
                <a:spcPts val="0"/>
              </a:spcBef>
            </a:pPr>
            <a:r>
              <a:rPr lang="ru-RU" sz="2400" dirty="0"/>
              <a:t>Финалист программы «УМНИК» Фонда содействия инновациям</a:t>
            </a:r>
          </a:p>
          <a:p>
            <a:pPr marL="15875" lvl="0" indent="0">
              <a:spcBef>
                <a:spcPts val="0"/>
              </a:spcBef>
            </a:pPr>
            <a:endParaRPr lang="ru-RU" sz="24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218" name="Google Shape;218;p8"/>
          <p:cNvSpPr txBox="1">
            <a:spLocks noGrp="1"/>
          </p:cNvSpPr>
          <p:nvPr>
            <p:ph type="body" idx="8"/>
          </p:nvPr>
        </p:nvSpPr>
        <p:spPr>
          <a:xfrm>
            <a:off x="10163135" y="7261819"/>
            <a:ext cx="4365157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2400" dirty="0"/>
              <a:t>Студент кафедры «Машины и оборудование нефтегазовых и химических производств»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220" name="Google Shape;220;p8"/>
          <p:cNvSpPr txBox="1">
            <a:spLocks noGrp="1"/>
          </p:cNvSpPr>
          <p:nvPr>
            <p:ph type="body" idx="13"/>
          </p:nvPr>
        </p:nvSpPr>
        <p:spPr>
          <a:xfrm>
            <a:off x="10163135" y="6248400"/>
            <a:ext cx="3964345" cy="812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smtClean="0"/>
              <a:t>Тимофеев Вячеслав Геннадьевич</a:t>
            </a:r>
            <a:r>
              <a:rPr lang="en-US" dirty="0" smtClean="0"/>
              <a:t> (CTO)</a:t>
            </a:r>
            <a:endParaRPr dirty="0"/>
          </a:p>
        </p:txBody>
      </p:sp>
      <p:sp>
        <p:nvSpPr>
          <p:cNvPr id="221" name="Google Shape;221;p8"/>
          <p:cNvSpPr txBox="1">
            <a:spLocks noGrp="1"/>
          </p:cNvSpPr>
          <p:nvPr>
            <p:ph type="body" idx="14"/>
          </p:nvPr>
        </p:nvSpPr>
        <p:spPr>
          <a:xfrm>
            <a:off x="14782800" y="7261818"/>
            <a:ext cx="4495038" cy="3543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2400" dirty="0"/>
              <a:t>Студент кафедры «Машины и оборудование нефтегазовых и химических производств»</a:t>
            </a:r>
            <a:endParaRPr sz="2400" dirty="0"/>
          </a:p>
        </p:txBody>
      </p:sp>
      <p:sp>
        <p:nvSpPr>
          <p:cNvPr id="223" name="Google Shape;223;p8"/>
          <p:cNvSpPr txBox="1">
            <a:spLocks noGrp="1"/>
          </p:cNvSpPr>
          <p:nvPr>
            <p:ph type="body" idx="16"/>
          </p:nvPr>
        </p:nvSpPr>
        <p:spPr>
          <a:xfrm>
            <a:off x="14782800" y="6276109"/>
            <a:ext cx="4495038" cy="784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indent="0">
              <a:spcBef>
                <a:spcPts val="0"/>
              </a:spcBef>
            </a:pPr>
            <a:r>
              <a:rPr lang="ru-RU" dirty="0" err="1"/>
              <a:t>Оваканян</a:t>
            </a:r>
            <a:r>
              <a:rPr lang="ru-RU" dirty="0"/>
              <a:t> Армен </a:t>
            </a:r>
            <a:r>
              <a:rPr lang="ru-RU" dirty="0" err="1"/>
              <a:t>Норайрович</a:t>
            </a:r>
            <a:r>
              <a:rPr lang="ru-RU" dirty="0"/>
              <a:t> (</a:t>
            </a:r>
            <a:r>
              <a:rPr lang="en-US" dirty="0"/>
              <a:t>CTO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Google Shape;216;p8">
            <a:extLst>
              <a:ext uri="{FF2B5EF4-FFF2-40B4-BE49-F238E27FC236}">
                <a16:creationId xmlns:a16="http://schemas.microsoft.com/office/drawing/2014/main" xmlns="" id="{96A1BD64-96D8-2814-BFA9-96AB0DB26FBE}"/>
              </a:ext>
            </a:extLst>
          </p:cNvPr>
          <p:cNvSpPr txBox="1">
            <a:spLocks/>
          </p:cNvSpPr>
          <p:nvPr/>
        </p:nvSpPr>
        <p:spPr>
          <a:xfrm>
            <a:off x="10163135" y="2069569"/>
            <a:ext cx="3600000" cy="3600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pPr>
              <a:buClrTx/>
              <a:buFontTx/>
            </a:pPr>
            <a:r>
              <a:rPr lang="ru-RU" sz="1800" dirty="0">
                <a:solidFill>
                  <a:sysClr val="windowText" lastClr="000000"/>
                </a:solidFill>
              </a:rPr>
              <a:t>Вставка рисунка</a:t>
            </a:r>
          </a:p>
        </p:txBody>
      </p:sp>
      <p:sp>
        <p:nvSpPr>
          <p:cNvPr id="8" name="Google Shape;216;p8">
            <a:extLst>
              <a:ext uri="{FF2B5EF4-FFF2-40B4-BE49-F238E27FC236}">
                <a16:creationId xmlns:a16="http://schemas.microsoft.com/office/drawing/2014/main" xmlns="" id="{A2A1CB12-547B-90FB-BF43-C3879E738276}"/>
              </a:ext>
            </a:extLst>
          </p:cNvPr>
          <p:cNvSpPr txBox="1">
            <a:spLocks/>
          </p:cNvSpPr>
          <p:nvPr/>
        </p:nvSpPr>
        <p:spPr>
          <a:xfrm>
            <a:off x="14648272" y="2053240"/>
            <a:ext cx="3600000" cy="3600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pPr>
              <a:buClrTx/>
              <a:buFontTx/>
            </a:pPr>
            <a:endParaRPr lang="ru-RU" sz="1800" dirty="0">
              <a:solidFill>
                <a:sysClr val="windowText" lastClr="000000"/>
              </a:solidFill>
            </a:endParaRPr>
          </a:p>
        </p:txBody>
      </p:sp>
      <p:pic>
        <p:nvPicPr>
          <p:cNvPr id="1026" name="Picture 2" descr="https://sun9-28.userapi.com/impg/9CyoXFZGMbP2c8m4M-e04-pgKpH3zFrg6K9_wg/ez9CnL1JSlg.jpg?size=1620x2160&amp;quality=95&amp;sign=2718c69cf1b5f2cc8bb2005dc061fb68&amp;type=album"/>
          <p:cNvPicPr>
            <a:picLocks noGrp="1" noChangeAspect="1" noChangeArrowheads="1"/>
          </p:cNvPicPr>
          <p:nvPr>
            <p:ph type="pic" idx="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 bwMode="auto">
          <a:xfrm>
            <a:off x="14648272" y="2069570"/>
            <a:ext cx="360045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Google Shape;214;p8"/>
          <p:cNvSpPr txBox="1">
            <a:spLocks noGrp="1"/>
          </p:cNvSpPr>
          <p:nvPr>
            <p:ph type="body" idx="4"/>
          </p:nvPr>
        </p:nvSpPr>
        <p:spPr>
          <a:xfrm>
            <a:off x="5594061" y="6233505"/>
            <a:ext cx="4134612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dirty="0"/>
              <a:t>Закирова </a:t>
            </a:r>
            <a:r>
              <a:rPr lang="ru-RU" dirty="0" err="1"/>
              <a:t>Алия</a:t>
            </a:r>
            <a:r>
              <a:rPr lang="ru-RU" dirty="0"/>
              <a:t> Аликовна (</a:t>
            </a:r>
            <a:r>
              <a:rPr lang="en-US" dirty="0"/>
              <a:t>CMO)</a:t>
            </a:r>
          </a:p>
        </p:txBody>
      </p:sp>
      <p:pic>
        <p:nvPicPr>
          <p:cNvPr id="19" name="Рисунок 18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4" b="6774"/>
          <a:stretch>
            <a:fillRect/>
          </a:stretch>
        </p:blipFill>
        <p:spPr>
          <a:xfrm>
            <a:off x="5565232" y="2069570"/>
            <a:ext cx="3600000" cy="35999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9"/>
          <a:stretch/>
        </p:blipFill>
        <p:spPr>
          <a:xfrm>
            <a:off x="10163135" y="2069570"/>
            <a:ext cx="3599999" cy="35836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dirty="0"/>
              <a:t>Планы развития</a:t>
            </a:r>
            <a:endParaRPr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5" y="2575560"/>
            <a:ext cx="4320000" cy="120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55574" y="4617720"/>
            <a:ext cx="17966883" cy="9928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55573" y="4617719"/>
            <a:ext cx="4472941" cy="99287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4902" b="4663"/>
          <a:stretch/>
        </p:blipFill>
        <p:spPr bwMode="auto">
          <a:xfrm>
            <a:off x="4856575" y="6330850"/>
            <a:ext cx="4320000" cy="120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628514" y="4617720"/>
            <a:ext cx="4548061" cy="99287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837062" y="4790992"/>
            <a:ext cx="235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2026 год</a:t>
            </a:r>
            <a:endParaRPr lang="ru-RU" sz="36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9176575" y="4617718"/>
            <a:ext cx="4472941" cy="99287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9176576" y="3182099"/>
            <a:ext cx="4472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Разработка макета опытных образцов вагонных замедлителей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12530" y="4790990"/>
            <a:ext cx="235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2025 год</a:t>
            </a:r>
            <a:endParaRPr lang="ru-RU" sz="36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0233532" y="4790989"/>
            <a:ext cx="235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2027 год</a:t>
            </a:r>
            <a:endParaRPr lang="ru-RU" sz="36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3649516" y="4617720"/>
            <a:ext cx="4472941" cy="9928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4706473" y="4790988"/>
            <a:ext cx="235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2028 год</a:t>
            </a:r>
            <a:endParaRPr lang="ru-RU" sz="3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3649517" y="5894819"/>
            <a:ext cx="4472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Вывод опытных образцов на рынок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dirty="0"/>
              <a:t>Контакты</a:t>
            </a:r>
            <a:endParaRPr dirty="0"/>
          </a:p>
        </p:txBody>
      </p:sp>
      <p:sp>
        <p:nvSpPr>
          <p:cNvPr id="237" name="Google Shape;237;p10"/>
          <p:cNvSpPr txBox="1">
            <a:spLocks noGrp="1"/>
          </p:cNvSpPr>
          <p:nvPr>
            <p:ph type="body" idx="1"/>
          </p:nvPr>
        </p:nvSpPr>
        <p:spPr>
          <a:xfrm>
            <a:off x="3800475" y="7820383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smtClean="0"/>
              <a:t>kparfenovv@mail.ru</a:t>
            </a:r>
            <a:endParaRPr dirty="0"/>
          </a:p>
        </p:txBody>
      </p:sp>
      <p:sp>
        <p:nvSpPr>
          <p:cNvPr id="238" name="Google Shape;238;p10"/>
          <p:cNvSpPr txBox="1">
            <a:spLocks noGrp="1"/>
          </p:cNvSpPr>
          <p:nvPr>
            <p:ph type="body" idx="2"/>
          </p:nvPr>
        </p:nvSpPr>
        <p:spPr>
          <a:xfrm>
            <a:off x="3786620" y="6969939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 smtClean="0"/>
              <a:t>89677257386</a:t>
            </a:r>
            <a:endParaRPr dirty="0"/>
          </a:p>
        </p:txBody>
      </p:sp>
      <p:sp>
        <p:nvSpPr>
          <p:cNvPr id="5" name="Google Shape;238;p10"/>
          <p:cNvSpPr txBox="1">
            <a:spLocks noGrp="1"/>
          </p:cNvSpPr>
          <p:nvPr>
            <p:ph type="body" idx="2"/>
          </p:nvPr>
        </p:nvSpPr>
        <p:spPr>
          <a:xfrm>
            <a:off x="3801860" y="5593080"/>
            <a:ext cx="4637088" cy="1024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sz="2000" dirty="0"/>
              <a:t>https://pt.2035.university/project/polucenie-elektriceskoj-energii-s-ispolzovaniem-vagonnogo-zamedlitela</a:t>
            </a:r>
            <a:endParaRPr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599</Words>
  <Application>Microsoft Office PowerPoint</Application>
  <PresentationFormat>Произвольный</PresentationFormat>
  <Paragraphs>145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Актуальность проекта</vt:lpstr>
      <vt:lpstr>Актуальность проекта</vt:lpstr>
      <vt:lpstr>Проблема</vt:lpstr>
      <vt:lpstr>Решение</vt:lpstr>
      <vt:lpstr>Презентация PowerPoint</vt:lpstr>
      <vt:lpstr>Презентация PowerPoint</vt:lpstr>
      <vt:lpstr>Рынок</vt:lpstr>
      <vt:lpstr>Бизнес - 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Kirill</cp:lastModifiedBy>
  <cp:revision>34</cp:revision>
  <dcterms:created xsi:type="dcterms:W3CDTF">2023-10-12T08:46:59Z</dcterms:created>
  <dcterms:modified xsi:type="dcterms:W3CDTF">2024-06-14T12:28:19Z</dcterms:modified>
</cp:coreProperties>
</file>