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0" r:id="rId3"/>
    <p:sldId id="281" r:id="rId5"/>
    <p:sldId id="286" r:id="rId6"/>
    <p:sldId id="291" r:id="rId7"/>
    <p:sldId id="296" r:id="rId8"/>
    <p:sldId id="301" r:id="rId9"/>
    <p:sldId id="306" r:id="rId10"/>
    <p:sldId id="268" r:id="rId11"/>
    <p:sldId id="269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37" userDrawn="1">
          <p15:clr>
            <a:srgbClr val="A4A3A4"/>
          </p15:clr>
        </p15:guide>
        <p15:guide id="3" orient="horz" pos="15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CAF17"/>
    <a:srgbClr val="9F00FF"/>
    <a:srgbClr val="B5D8E1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4C3C2611-4C71-4FC5-86AE-919BDF0F9419}" styleName="">
    <a:wholeTbl>
      <a:tcTxStyle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69" d="100"/>
          <a:sy n="69" d="100"/>
        </p:scale>
        <p:origin x="552" y="72"/>
      </p:cViewPr>
      <p:guideLst>
        <p:guide orient="horz" pos="2160"/>
        <p:guide pos="337"/>
        <p:guide orient="horz" pos="152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458954"/>
          <c:y val="0.0344858"/>
          <c:w val="0.935656"/>
          <c:h val="0.8843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Регион 1</c:v>
                </c:pt>
              </c:strCache>
            </c:strRef>
          </c:tx>
          <c:spPr>
            <a:ln w="63500" cap="flat" cmpd="sng" algn="ctr">
              <a:solidFill>
                <a:schemeClr val="accent1">
                  <a:lumMod val="75000"/>
                </a:schemeClr>
              </a:solidFill>
              <a:prstDash val="solid"/>
              <a:miter lim="800000"/>
            </a:ln>
            <a:effectLst/>
          </c:spPr>
          <c:marker>
            <c:symbol val="circle"/>
            <c:size val="3"/>
            <c:spPr>
              <a:solidFill>
                <a:srgbClr val="FCAF17"/>
              </a:solidFill>
              <a:ln w="6350" cap="flat" cmpd="sng" algn="ctr">
                <a:solidFill>
                  <a:srgbClr val="FD493D"/>
                </a:solidFill>
                <a:prstDash val="solid"/>
                <a:miter lim="800000"/>
              </a:ln>
              <a:effectLst/>
            </c:spPr>
          </c:marker>
          <c:dLbls>
            <c:delete val="1"/>
          </c:dLbls>
          <c:cat>
            <c:strRef>
              <c:f>Sheet1!$B$1:$E$1</c:f>
              <c:strCache>
                <c:ptCount val="4"/>
                <c:pt idx="0">
                  <c:v>Апрель</c:v>
                </c:pt>
                <c:pt idx="1">
                  <c:v>Май</c:v>
                </c:pt>
                <c:pt idx="2">
                  <c:v>Июнь</c:v>
                </c:pt>
                <c:pt idx="3">
                  <c:v>Июль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1.5</c:v>
                </c:pt>
                <c:pt idx="1">
                  <c:v>2.5</c:v>
                </c:pt>
                <c:pt idx="2">
                  <c:v>2.2</c:v>
                </c:pt>
                <c:pt idx="3">
                  <c:v>2.7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6512704"/>
        <c:axId val="1786518688"/>
      </c:lineChart>
      <c:catAx>
        <c:axId val="17865127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3810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</c:spPr>
        <c:txPr>
          <a:bodyPr rot="0" spcFirstLastPara="0" vertOverflow="ellipsis" vert="horz" wrap="square" anchor="ctr" anchorCtr="1"/>
          <a:lstStyle/>
          <a:p>
            <a:pPr>
              <a:defRPr lang="ru-RU" sz="1200" b="0" i="0" u="none" strike="noStrike" kern="1200" baseline="0">
                <a:solidFill>
                  <a:srgbClr val="000000"/>
                </a:solidFill>
                <a:latin typeface="Gilroy-Light"/>
                <a:ea typeface="+mn-ea"/>
                <a:cs typeface="+mn-cs"/>
              </a:defRPr>
            </a:pPr>
          </a:p>
        </c:txPr>
        <c:crossAx val="1786518688"/>
        <c:crosses val="autoZero"/>
        <c:auto val="1"/>
        <c:lblAlgn val="ctr"/>
        <c:lblOffset val="100"/>
        <c:noMultiLvlLbl val="1"/>
      </c:catAx>
      <c:valAx>
        <c:axId val="1786518688"/>
        <c:scaling>
          <c:orientation val="minMax"/>
          <c:max val="3"/>
          <c:min val="0"/>
        </c:scaling>
        <c:delete val="0"/>
        <c:axPos val="l"/>
        <c:majorGridlines/>
        <c:minorGridlines/>
        <c:numFmt formatCode="0" sourceLinked="0"/>
        <c:majorTickMark val="out"/>
        <c:minorTickMark val="none"/>
        <c:tickLblPos val="nextTo"/>
        <c:txPr>
          <a:bodyPr rot="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786512704"/>
        <c:crosses val="autoZero"/>
        <c:crossBetween val="midCat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  <c:extLst>
      <c:ext uri="{0b15fc19-7d7d-44ad-8c2d-2c3a37ce22c3}">
        <chartProps xmlns="https://web.wps.cn/et/2018/main" chartId="{43aa9630-6219-4de8-b462-e08eea34a47c}"/>
      </c:ext>
    </c:extLst>
  </c:chart>
  <c:spPr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 panose="020F0502020204030204"/>
      </a:defRPr>
    </a:lvl1pPr>
    <a:lvl2pPr indent="228600" latinLnBrk="0">
      <a:defRPr sz="1200">
        <a:latin typeface="+mj-lt"/>
        <a:ea typeface="+mj-ea"/>
        <a:cs typeface="+mj-cs"/>
        <a:sym typeface="Calibri" panose="020F0502020204030204"/>
      </a:defRPr>
    </a:lvl2pPr>
    <a:lvl3pPr indent="457200" latinLnBrk="0">
      <a:defRPr sz="1200">
        <a:latin typeface="+mj-lt"/>
        <a:ea typeface="+mj-ea"/>
        <a:cs typeface="+mj-cs"/>
        <a:sym typeface="Calibri" panose="020F0502020204030204"/>
      </a:defRPr>
    </a:lvl3pPr>
    <a:lvl4pPr indent="685800" latinLnBrk="0">
      <a:defRPr sz="1200">
        <a:latin typeface="+mj-lt"/>
        <a:ea typeface="+mj-ea"/>
        <a:cs typeface="+mj-cs"/>
        <a:sym typeface="Calibri" panose="020F0502020204030204"/>
      </a:defRPr>
    </a:lvl4pPr>
    <a:lvl5pPr indent="914400" latinLnBrk="0">
      <a:defRPr sz="1200">
        <a:latin typeface="+mj-lt"/>
        <a:ea typeface="+mj-ea"/>
        <a:cs typeface="+mj-cs"/>
        <a:sym typeface="Calibri" panose="020F0502020204030204"/>
      </a:defRPr>
    </a:lvl5pPr>
    <a:lvl6pPr indent="1143000" latinLnBrk="0">
      <a:defRPr sz="1200">
        <a:latin typeface="+mj-lt"/>
        <a:ea typeface="+mj-ea"/>
        <a:cs typeface="+mj-cs"/>
        <a:sym typeface="Calibri" panose="020F0502020204030204"/>
      </a:defRPr>
    </a:lvl6pPr>
    <a:lvl7pPr indent="1371600" latinLnBrk="0">
      <a:defRPr sz="1200">
        <a:latin typeface="+mj-lt"/>
        <a:ea typeface="+mj-ea"/>
        <a:cs typeface="+mj-cs"/>
        <a:sym typeface="Calibri" panose="020F0502020204030204"/>
      </a:defRPr>
    </a:lvl7pPr>
    <a:lvl8pPr indent="1600200" latinLnBrk="0">
      <a:defRPr sz="1200">
        <a:latin typeface="+mj-lt"/>
        <a:ea typeface="+mj-ea"/>
        <a:cs typeface="+mj-cs"/>
        <a:sym typeface="Calibri" panose="020F0502020204030204"/>
      </a:defRPr>
    </a:lvl8pPr>
    <a:lvl9pPr indent="1828800" latinLnBrk="0">
      <a:defRPr sz="1200">
        <a:latin typeface="+mj-lt"/>
        <a:ea typeface="+mj-ea"/>
        <a:cs typeface="+mj-cs"/>
        <a:sym typeface="Calibri" panose="020F050202020403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 panose="020B0604020202020204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 panose="020B0604020202020204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 panose="020B0604020202020204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/>
                <a:gridCol w="1785431"/>
                <a:gridCol w="1785431"/>
                <a:gridCol w="1785431"/>
                <a:gridCol w="1785431"/>
                <a:gridCol w="1785431"/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>
            <a:fillRect/>
          </a:stretch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00206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75000"/>
                  </a:schemeClr>
                </a:solidFill>
              </a14:hiddenFill>
            </a:ext>
          </a:extLst>
        </p:spPr>
        <p:txBody>
          <a:bodyPr lIns="45718" tIns="45718" rIns="45718" bIns="45718" anchor="ctr">
            <a:normAutofit fontScale="60000"/>
          </a:bodyPr>
          <a:lstStyle/>
          <a:p>
            <a:pPr defTabSz="877570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altLang="ru-RU" dirty="0">
                <a:solidFill>
                  <a:schemeClr val="accent5">
                    <a:lumMod val="75000"/>
                  </a:schemeClr>
                </a:solidFill>
              </a:rPr>
              <a:t>CareerAI -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</a:rPr>
              <a:t>ваш</a:t>
            </a:r>
            <a:r>
              <a:rPr lang="en-US" alt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</a:rPr>
              <a:t>персональный</a:t>
            </a:r>
            <a:r>
              <a:rPr lang="en-US" alt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</a:rPr>
              <a:t>помощник</a:t>
            </a:r>
            <a:r>
              <a:rPr lang="en-US" alt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</a:rPr>
              <a:t>в</a:t>
            </a:r>
            <a:r>
              <a:rPr lang="en-US" alt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</a:rPr>
              <a:t>выборе</a:t>
            </a:r>
            <a:r>
              <a:rPr lang="en-US" alt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</a:rPr>
              <a:t>карьеры</a:t>
            </a:r>
            <a:endParaRPr lang="en-US" altLang="en-US" dirty="0"/>
          </a:p>
          <a:p>
            <a:pPr defTabSz="877570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Паукконен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Светлана</a:t>
            </a:r>
            <a:endParaRPr lang="en-US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9" name="Квадрат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89159" y="487281"/>
            <a:ext cx="4287641" cy="369328"/>
          </a:xfrm>
          <a:prstGeom prst="rect">
            <a:avLst/>
          </a:prstGeom>
          <a:solidFill>
            <a:srgbClr val="FFFFFF"/>
          </a:solidFill>
          <a:ln w="28575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Акселератор ПсковГУ</a:t>
            </a:r>
            <a:endParaRPr kumimoji="0" lang="ru-RU" sz="1800" b="1" i="0" u="none" strike="noStrike" cap="none" spc="0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/>
          <a:srcRect l="8753" t="20724" r="12040" b="19095"/>
          <a:stretch>
            <a:fillRect/>
          </a:stretch>
        </p:blipFill>
        <p:spPr>
          <a:xfrm>
            <a:off x="8818245" y="2350135"/>
            <a:ext cx="3393440" cy="452818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1402625"/>
            <a:ext cx="6518934" cy="175196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en-US" altLang="ru-RU" sz="3600" dirty="0">
                <a:solidFill>
                  <a:schemeClr val="accent5">
                    <a:lumMod val="75000"/>
                  </a:schemeClr>
                </a:solidFill>
                <a:sym typeface="+mn-ea"/>
              </a:rPr>
              <a:t>CareerAI -</a:t>
            </a:r>
            <a:r>
              <a:rPr lang="ru-RU" altLang="en-US" sz="3600" dirty="0">
                <a:solidFill>
                  <a:schemeClr val="accent5">
                    <a:lumMod val="75000"/>
                  </a:schemeClr>
                </a:solidFill>
                <a:sym typeface="+mn-ea"/>
              </a:rPr>
              <a:t> описание, решаемая проблема и актуальность</a:t>
            </a:r>
            <a:endParaRPr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609152" y="3188386"/>
            <a:ext cx="4989789" cy="329057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altLang="en-US" dirty="0"/>
              <a:t>Наша задача р</a:t>
            </a:r>
            <a:r>
              <a:rPr lang="en-US" altLang="en-US" dirty="0"/>
              <a:t>азработка</a:t>
            </a:r>
            <a:r>
              <a:rPr lang="en-US" altLang="ru-RU" dirty="0"/>
              <a:t> </a:t>
            </a:r>
            <a:r>
              <a:rPr lang="en-US" altLang="en-US" dirty="0"/>
              <a:t>платформы</a:t>
            </a:r>
            <a:r>
              <a:rPr lang="en-US" altLang="ru-RU" dirty="0"/>
              <a:t>, </a:t>
            </a:r>
            <a:r>
              <a:rPr lang="en-US" altLang="en-US" dirty="0"/>
              <a:t>которая</a:t>
            </a:r>
            <a:r>
              <a:rPr lang="en-US" altLang="ru-RU" dirty="0"/>
              <a:t> </a:t>
            </a:r>
            <a:r>
              <a:rPr lang="en-US" altLang="en-US" dirty="0"/>
              <a:t>использует</a:t>
            </a:r>
            <a:r>
              <a:rPr lang="en-US" altLang="ru-RU" dirty="0"/>
              <a:t> </a:t>
            </a:r>
            <a:r>
              <a:rPr lang="en-US" altLang="en-US" dirty="0"/>
              <a:t>искусственный</a:t>
            </a:r>
            <a:r>
              <a:rPr lang="en-US" altLang="ru-RU" dirty="0"/>
              <a:t> </a:t>
            </a:r>
            <a:r>
              <a:rPr lang="en-US" altLang="en-US" dirty="0"/>
              <a:t>интеллект</a:t>
            </a:r>
            <a:r>
              <a:rPr lang="en-US" altLang="ru-RU" dirty="0"/>
              <a:t> </a:t>
            </a:r>
            <a:r>
              <a:rPr lang="en-US" altLang="en-US" dirty="0"/>
              <a:t>для</a:t>
            </a:r>
            <a:r>
              <a:rPr lang="en-US" altLang="ru-RU" dirty="0"/>
              <a:t> </a:t>
            </a:r>
            <a:r>
              <a:rPr lang="en-US" altLang="en-US" dirty="0"/>
              <a:t>помощи</a:t>
            </a:r>
            <a:r>
              <a:rPr lang="en-US" altLang="ru-RU" dirty="0"/>
              <a:t> </a:t>
            </a:r>
            <a:r>
              <a:rPr lang="en-US" altLang="en-US" dirty="0"/>
              <a:t>людям</a:t>
            </a:r>
            <a:r>
              <a:rPr lang="en-US" altLang="ru-RU" dirty="0"/>
              <a:t> </a:t>
            </a:r>
            <a:r>
              <a:rPr lang="en-US" altLang="en-US" dirty="0"/>
              <a:t>в</a:t>
            </a:r>
            <a:r>
              <a:rPr lang="en-US" altLang="ru-RU" dirty="0"/>
              <a:t> </a:t>
            </a:r>
            <a:r>
              <a:rPr lang="en-US" altLang="en-US" dirty="0"/>
              <a:t>выборе</a:t>
            </a:r>
            <a:r>
              <a:rPr lang="en-US" altLang="ru-RU" dirty="0"/>
              <a:t> </a:t>
            </a:r>
            <a:r>
              <a:rPr lang="en-US" altLang="en-US" dirty="0"/>
              <a:t>карьеры</a:t>
            </a:r>
            <a:r>
              <a:rPr lang="en-US" altLang="ru-RU" dirty="0"/>
              <a:t>, </a:t>
            </a:r>
            <a:r>
              <a:rPr lang="en-US" altLang="en-US" dirty="0"/>
              <a:t>учитывая</a:t>
            </a:r>
            <a:r>
              <a:rPr lang="en-US" altLang="ru-RU" dirty="0"/>
              <a:t> </a:t>
            </a:r>
            <a:r>
              <a:rPr lang="en-US" altLang="en-US" dirty="0"/>
              <a:t>их</a:t>
            </a:r>
            <a:r>
              <a:rPr lang="en-US" altLang="ru-RU" dirty="0"/>
              <a:t> </a:t>
            </a:r>
            <a:r>
              <a:rPr lang="en-US" altLang="en-US" dirty="0"/>
              <a:t>интересы</a:t>
            </a:r>
            <a:r>
              <a:rPr lang="en-US" altLang="ru-RU" dirty="0"/>
              <a:t>, </a:t>
            </a:r>
            <a:r>
              <a:rPr lang="en-US" altLang="en-US" dirty="0"/>
              <a:t>навыки</a:t>
            </a:r>
            <a:r>
              <a:rPr lang="en-US" altLang="ru-RU" dirty="0"/>
              <a:t>, </a:t>
            </a:r>
            <a:r>
              <a:rPr lang="en-US" altLang="en-US" dirty="0"/>
              <a:t>ценности</a:t>
            </a:r>
            <a:r>
              <a:rPr lang="en-US" altLang="ru-RU" dirty="0"/>
              <a:t> </a:t>
            </a:r>
            <a:r>
              <a:rPr lang="en-US" altLang="en-US" dirty="0"/>
              <a:t>и</a:t>
            </a:r>
            <a:r>
              <a:rPr lang="en-US" altLang="ru-RU" dirty="0"/>
              <a:t> </a:t>
            </a:r>
            <a:r>
              <a:rPr lang="en-US" altLang="en-US" dirty="0"/>
              <a:t>личностные</a:t>
            </a:r>
            <a:r>
              <a:rPr lang="en-US" altLang="ru-RU" dirty="0"/>
              <a:t> </a:t>
            </a:r>
            <a:r>
              <a:rPr lang="en-US" altLang="en-US" dirty="0"/>
              <a:t>качества</a:t>
            </a:r>
            <a:r>
              <a:rPr lang="en-US" altLang="ru-RU" dirty="0"/>
              <a:t>.</a:t>
            </a:r>
            <a:endParaRPr lang="en-US" alt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alt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altLang="en-US" sz="1600" dirty="0">
                <a:sym typeface="+mn-ea"/>
              </a:rPr>
              <a:t>Наш проект р</a:t>
            </a:r>
            <a:r>
              <a:rPr lang="en-US" altLang="en-US" sz="1600" dirty="0">
                <a:sym typeface="+mn-ea"/>
              </a:rPr>
              <a:t>ешает</a:t>
            </a:r>
            <a:r>
              <a:rPr lang="en-US" altLang="ru-RU" sz="1600" dirty="0">
                <a:sym typeface="+mn-ea"/>
              </a:rPr>
              <a:t> </a:t>
            </a:r>
            <a:r>
              <a:rPr lang="en-US" altLang="en-US" sz="1600" dirty="0">
                <a:sym typeface="+mn-ea"/>
              </a:rPr>
              <a:t>проблему</a:t>
            </a:r>
            <a:r>
              <a:rPr lang="en-US" altLang="ru-RU" sz="1600" dirty="0">
                <a:sym typeface="+mn-ea"/>
              </a:rPr>
              <a:t> </a:t>
            </a:r>
            <a:r>
              <a:rPr lang="en-US" altLang="en-US" sz="1600" dirty="0">
                <a:sym typeface="+mn-ea"/>
              </a:rPr>
              <a:t>нехватки</a:t>
            </a:r>
            <a:r>
              <a:rPr lang="en-US" altLang="ru-RU" sz="1600" dirty="0">
                <a:sym typeface="+mn-ea"/>
              </a:rPr>
              <a:t> </a:t>
            </a:r>
            <a:r>
              <a:rPr lang="en-US" altLang="en-US" sz="1600" dirty="0">
                <a:sym typeface="+mn-ea"/>
              </a:rPr>
              <a:t>информации</a:t>
            </a:r>
            <a:r>
              <a:rPr lang="en-US" altLang="ru-RU" sz="1600" dirty="0">
                <a:sym typeface="+mn-ea"/>
              </a:rPr>
              <a:t> </a:t>
            </a:r>
            <a:r>
              <a:rPr lang="en-US" altLang="en-US" sz="1600" dirty="0">
                <a:sym typeface="+mn-ea"/>
              </a:rPr>
              <a:t>о</a:t>
            </a:r>
            <a:r>
              <a:rPr lang="en-US" altLang="ru-RU" sz="1600" dirty="0">
                <a:sym typeface="+mn-ea"/>
              </a:rPr>
              <a:t> </a:t>
            </a:r>
            <a:r>
              <a:rPr lang="en-US" altLang="en-US" sz="1600" dirty="0">
                <a:sym typeface="+mn-ea"/>
              </a:rPr>
              <a:t>разных</a:t>
            </a:r>
            <a:r>
              <a:rPr lang="en-US" altLang="ru-RU" sz="1600" dirty="0">
                <a:sym typeface="+mn-ea"/>
              </a:rPr>
              <a:t> </a:t>
            </a:r>
            <a:r>
              <a:rPr lang="en-US" altLang="en-US" sz="1600" dirty="0">
                <a:sym typeface="+mn-ea"/>
              </a:rPr>
              <a:t>профессиях</a:t>
            </a:r>
            <a:r>
              <a:rPr lang="en-US" altLang="ru-RU" sz="1600" dirty="0">
                <a:sym typeface="+mn-ea"/>
              </a:rPr>
              <a:t>, </a:t>
            </a:r>
            <a:r>
              <a:rPr lang="en-US" altLang="en-US" sz="1600" dirty="0">
                <a:sym typeface="+mn-ea"/>
              </a:rPr>
              <a:t>сложности</a:t>
            </a:r>
            <a:r>
              <a:rPr lang="en-US" altLang="ru-RU" sz="1600" dirty="0">
                <a:sym typeface="+mn-ea"/>
              </a:rPr>
              <a:t> </a:t>
            </a:r>
            <a:r>
              <a:rPr lang="en-US" altLang="en-US" sz="1600" dirty="0">
                <a:sym typeface="+mn-ea"/>
              </a:rPr>
              <a:t>в</a:t>
            </a:r>
            <a:r>
              <a:rPr lang="en-US" altLang="ru-RU" sz="1600" dirty="0">
                <a:sym typeface="+mn-ea"/>
              </a:rPr>
              <a:t> </a:t>
            </a:r>
            <a:r>
              <a:rPr lang="en-US" altLang="en-US" sz="1600" dirty="0">
                <a:sym typeface="+mn-ea"/>
              </a:rPr>
              <a:t>определении</a:t>
            </a:r>
            <a:r>
              <a:rPr lang="en-US" altLang="ru-RU" sz="1600" dirty="0">
                <a:sym typeface="+mn-ea"/>
              </a:rPr>
              <a:t> </a:t>
            </a:r>
            <a:r>
              <a:rPr lang="en-US" altLang="en-US" sz="1600" dirty="0">
                <a:sym typeface="+mn-ea"/>
              </a:rPr>
              <a:t>своих</a:t>
            </a:r>
            <a:r>
              <a:rPr lang="en-US" altLang="ru-RU" sz="1600" dirty="0">
                <a:sym typeface="+mn-ea"/>
              </a:rPr>
              <a:t> </a:t>
            </a:r>
            <a:r>
              <a:rPr lang="en-US" altLang="en-US" sz="1600" dirty="0">
                <a:sym typeface="+mn-ea"/>
              </a:rPr>
              <a:t>интересов</a:t>
            </a:r>
            <a:r>
              <a:rPr lang="en-US" altLang="ru-RU" sz="1600" dirty="0">
                <a:sym typeface="+mn-ea"/>
              </a:rPr>
              <a:t> </a:t>
            </a:r>
            <a:r>
              <a:rPr lang="en-US" altLang="en-US" sz="1600" dirty="0">
                <a:sym typeface="+mn-ea"/>
              </a:rPr>
              <a:t>и</a:t>
            </a:r>
            <a:r>
              <a:rPr lang="en-US" altLang="ru-RU" sz="1600" dirty="0">
                <a:sym typeface="+mn-ea"/>
              </a:rPr>
              <a:t> </a:t>
            </a:r>
            <a:r>
              <a:rPr lang="en-US" altLang="en-US" sz="1600" dirty="0">
                <a:sym typeface="+mn-ea"/>
              </a:rPr>
              <a:t>навыков</a:t>
            </a:r>
            <a:r>
              <a:rPr lang="en-US" altLang="ru-RU" sz="1600" dirty="0">
                <a:sym typeface="+mn-ea"/>
              </a:rPr>
              <a:t>, </a:t>
            </a:r>
            <a:r>
              <a:rPr lang="en-US" altLang="en-US" sz="1600" dirty="0">
                <a:sym typeface="+mn-ea"/>
              </a:rPr>
              <a:t>а</a:t>
            </a:r>
            <a:r>
              <a:rPr lang="en-US" altLang="ru-RU" sz="1600" dirty="0">
                <a:sym typeface="+mn-ea"/>
              </a:rPr>
              <a:t> </a:t>
            </a:r>
            <a:r>
              <a:rPr lang="en-US" altLang="en-US" sz="1600" dirty="0">
                <a:sym typeface="+mn-ea"/>
              </a:rPr>
              <a:t>также</a:t>
            </a:r>
            <a:r>
              <a:rPr lang="en-US" altLang="ru-RU" sz="1600" dirty="0">
                <a:sym typeface="+mn-ea"/>
              </a:rPr>
              <a:t> </a:t>
            </a:r>
            <a:r>
              <a:rPr lang="en-US" altLang="en-US" sz="1600" dirty="0">
                <a:sym typeface="+mn-ea"/>
              </a:rPr>
              <a:t>трудностей</a:t>
            </a:r>
            <a:r>
              <a:rPr lang="en-US" altLang="ru-RU" sz="1600" dirty="0">
                <a:sym typeface="+mn-ea"/>
              </a:rPr>
              <a:t> </a:t>
            </a:r>
            <a:r>
              <a:rPr lang="en-US" altLang="en-US" sz="1600" dirty="0">
                <a:sym typeface="+mn-ea"/>
              </a:rPr>
              <a:t>с</a:t>
            </a:r>
            <a:r>
              <a:rPr lang="en-US" altLang="ru-RU" sz="1600" dirty="0">
                <a:sym typeface="+mn-ea"/>
              </a:rPr>
              <a:t> </a:t>
            </a:r>
            <a:r>
              <a:rPr lang="en-US" altLang="en-US" sz="1600" dirty="0">
                <a:sym typeface="+mn-ea"/>
              </a:rPr>
              <a:t>поиском</a:t>
            </a:r>
            <a:r>
              <a:rPr lang="en-US" altLang="ru-RU" sz="1600" dirty="0">
                <a:sym typeface="+mn-ea"/>
              </a:rPr>
              <a:t> </a:t>
            </a:r>
            <a:r>
              <a:rPr lang="en-US" altLang="en-US" sz="1600" dirty="0">
                <a:sym typeface="+mn-ea"/>
              </a:rPr>
              <a:t>подходящей</a:t>
            </a:r>
            <a:r>
              <a:rPr lang="en-US" altLang="ru-RU" sz="1600" dirty="0">
                <a:sym typeface="+mn-ea"/>
              </a:rPr>
              <a:t> </a:t>
            </a:r>
            <a:r>
              <a:rPr lang="en-US" altLang="en-US" sz="1600" dirty="0">
                <a:sym typeface="+mn-ea"/>
              </a:rPr>
              <a:t>работы</a:t>
            </a:r>
            <a:r>
              <a:rPr lang="ru-RU" altLang="en-US" sz="1600" dirty="0">
                <a:sym typeface="+mn-ea"/>
              </a:rPr>
              <a:t>.</a:t>
            </a:r>
            <a:r>
              <a:rPr sz="1600" dirty="0">
                <a:sym typeface="+mn-ea"/>
              </a:rPr>
              <a:t> </a:t>
            </a:r>
            <a:endParaRPr sz="1600" dirty="0"/>
          </a:p>
          <a:p>
            <a:pPr lvl="5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600" dirty="0">
              <a:solidFill>
                <a:srgbClr val="888888"/>
              </a:solidFill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altLang="ru-RU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6156325" y="635"/>
            <a:ext cx="6102985" cy="68656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noFill/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8" tIns="45718" rIns="45718" bIns="45718" numCol="1" spcCol="38100" rtlCol="0" anchor="ctr" forceAA="0">
            <a:noAutofit/>
          </a:bodyPr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94" name="Текст 2"/>
          <p:cNvSpPr txBox="1"/>
          <p:nvPr/>
        </p:nvSpPr>
        <p:spPr>
          <a:xfrm>
            <a:off x="6812099" y="1402766"/>
            <a:ext cx="4989790" cy="50145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altLang="en-US" dirty="0"/>
              <a:t>Актуальность</a:t>
            </a:r>
            <a:r>
              <a:rPr lang="en-US" altLang="ru-RU" dirty="0"/>
              <a:t> </a:t>
            </a:r>
            <a:r>
              <a:rPr lang="en-US" altLang="en-US" dirty="0"/>
              <a:t>проекта</a:t>
            </a:r>
            <a:r>
              <a:rPr lang="en-US" altLang="ru-RU" dirty="0"/>
              <a:t> </a:t>
            </a:r>
            <a:r>
              <a:rPr lang="en-US" altLang="en-US" dirty="0"/>
              <a:t>обусловлена</a:t>
            </a:r>
            <a:r>
              <a:rPr lang="en-US" altLang="ru-RU" dirty="0"/>
              <a:t> </a:t>
            </a:r>
            <a:r>
              <a:rPr lang="en-US" altLang="en-US" dirty="0"/>
              <a:t>несколькими</a:t>
            </a:r>
            <a:r>
              <a:rPr lang="en-US" altLang="ru-RU" dirty="0"/>
              <a:t> </a:t>
            </a:r>
            <a:r>
              <a:rPr lang="en-US" altLang="en-US" dirty="0"/>
              <a:t>факторами</a:t>
            </a:r>
            <a:r>
              <a:rPr lang="en-US" altLang="ru-RU" dirty="0"/>
              <a:t>:</a:t>
            </a:r>
            <a:endParaRPr lang="en-US" alt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alt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altLang="ru-RU" dirty="0"/>
              <a:t>• </a:t>
            </a:r>
            <a:r>
              <a:rPr lang="en-US" altLang="en-US" dirty="0"/>
              <a:t>Сложность</a:t>
            </a:r>
            <a:r>
              <a:rPr lang="en-US" altLang="ru-RU" dirty="0"/>
              <a:t> </a:t>
            </a:r>
            <a:r>
              <a:rPr lang="en-US" altLang="en-US" dirty="0"/>
              <a:t>выбора</a:t>
            </a:r>
            <a:r>
              <a:rPr lang="en-US" altLang="ru-RU" dirty="0"/>
              <a:t> </a:t>
            </a:r>
            <a:r>
              <a:rPr lang="en-US" altLang="en-US" dirty="0"/>
              <a:t>профессии</a:t>
            </a:r>
            <a:r>
              <a:rPr lang="en-US" altLang="ru-RU" dirty="0"/>
              <a:t>: </a:t>
            </a:r>
            <a:r>
              <a:rPr lang="en-US" altLang="en-US" dirty="0"/>
              <a:t>Выбор</a:t>
            </a:r>
            <a:r>
              <a:rPr lang="en-US" altLang="ru-RU" dirty="0"/>
              <a:t> </a:t>
            </a:r>
            <a:r>
              <a:rPr lang="en-US" altLang="en-US" dirty="0"/>
              <a:t>карьеры</a:t>
            </a:r>
            <a:r>
              <a:rPr lang="en-US" altLang="ru-RU" dirty="0"/>
              <a:t> — </a:t>
            </a:r>
            <a:r>
              <a:rPr lang="en-US" altLang="en-US" dirty="0"/>
              <a:t>это</a:t>
            </a:r>
            <a:r>
              <a:rPr lang="en-US" altLang="ru-RU" dirty="0"/>
              <a:t> </a:t>
            </a:r>
            <a:r>
              <a:rPr lang="en-US" altLang="en-US" dirty="0"/>
              <a:t>сложное</a:t>
            </a:r>
            <a:r>
              <a:rPr lang="en-US" altLang="ru-RU" dirty="0"/>
              <a:t> </a:t>
            </a:r>
            <a:r>
              <a:rPr lang="en-US" altLang="en-US" dirty="0"/>
              <a:t>и</a:t>
            </a:r>
            <a:r>
              <a:rPr lang="en-US" altLang="ru-RU" dirty="0"/>
              <a:t> </a:t>
            </a:r>
            <a:r>
              <a:rPr lang="en-US" altLang="en-US" dirty="0"/>
              <a:t>ответственное</a:t>
            </a:r>
            <a:r>
              <a:rPr lang="en-US" altLang="ru-RU" dirty="0"/>
              <a:t> </a:t>
            </a:r>
            <a:r>
              <a:rPr lang="en-US" altLang="en-US" dirty="0"/>
              <a:t>решение</a:t>
            </a:r>
            <a:r>
              <a:rPr lang="en-US" altLang="ru-RU" dirty="0"/>
              <a:t>, </a:t>
            </a:r>
            <a:r>
              <a:rPr lang="en-US" altLang="en-US" dirty="0"/>
              <a:t>влияющее</a:t>
            </a:r>
            <a:r>
              <a:rPr lang="en-US" altLang="ru-RU" dirty="0"/>
              <a:t> </a:t>
            </a:r>
            <a:r>
              <a:rPr lang="en-US" altLang="en-US" dirty="0"/>
              <a:t>на</a:t>
            </a:r>
            <a:r>
              <a:rPr lang="en-US" altLang="ru-RU" dirty="0"/>
              <a:t> </a:t>
            </a:r>
            <a:r>
              <a:rPr lang="en-US" altLang="en-US" dirty="0"/>
              <a:t>всю</a:t>
            </a:r>
            <a:r>
              <a:rPr lang="en-US" altLang="ru-RU" dirty="0"/>
              <a:t> </a:t>
            </a:r>
            <a:r>
              <a:rPr lang="en-US" altLang="en-US" dirty="0"/>
              <a:t>дальнейшую</a:t>
            </a:r>
            <a:r>
              <a:rPr lang="en-US" altLang="ru-RU" dirty="0"/>
              <a:t> </a:t>
            </a:r>
            <a:r>
              <a:rPr lang="en-US" altLang="en-US" dirty="0"/>
              <a:t>жизнь</a:t>
            </a:r>
            <a:r>
              <a:rPr lang="en-US" altLang="ru-RU" dirty="0"/>
              <a:t> </a:t>
            </a:r>
            <a:r>
              <a:rPr lang="en-US" altLang="en-US" dirty="0"/>
              <a:t>человека</a:t>
            </a:r>
            <a:r>
              <a:rPr lang="en-US" altLang="ru-RU" dirty="0"/>
              <a:t>. </a:t>
            </a:r>
            <a:r>
              <a:rPr lang="en-US" altLang="en-US" dirty="0"/>
              <a:t>Молодые</a:t>
            </a:r>
            <a:r>
              <a:rPr lang="en-US" altLang="ru-RU" dirty="0"/>
              <a:t> </a:t>
            </a:r>
            <a:r>
              <a:rPr lang="en-US" altLang="en-US" dirty="0"/>
              <a:t>люди</a:t>
            </a:r>
            <a:r>
              <a:rPr lang="en-US" altLang="ru-RU" dirty="0"/>
              <a:t> </a:t>
            </a:r>
            <a:r>
              <a:rPr lang="en-US" altLang="en-US" dirty="0"/>
              <a:t>часто</a:t>
            </a:r>
            <a:r>
              <a:rPr lang="en-US" altLang="ru-RU" dirty="0"/>
              <a:t> </a:t>
            </a:r>
            <a:r>
              <a:rPr lang="en-US" altLang="en-US" dirty="0"/>
              <a:t>испытывают</a:t>
            </a:r>
            <a:r>
              <a:rPr lang="en-US" altLang="ru-RU" dirty="0"/>
              <a:t> </a:t>
            </a:r>
            <a:r>
              <a:rPr lang="en-US" altLang="en-US" dirty="0"/>
              <a:t>стресс</a:t>
            </a:r>
            <a:r>
              <a:rPr lang="en-US" altLang="ru-RU" dirty="0"/>
              <a:t> </a:t>
            </a:r>
            <a:r>
              <a:rPr lang="en-US" altLang="en-US" dirty="0"/>
              <a:t>и</a:t>
            </a:r>
            <a:r>
              <a:rPr lang="en-US" altLang="ru-RU" dirty="0"/>
              <a:t> </a:t>
            </a:r>
            <a:r>
              <a:rPr lang="en-US" altLang="en-US" dirty="0"/>
              <a:t>неопределенность</a:t>
            </a:r>
            <a:r>
              <a:rPr lang="en-US" altLang="ru-RU" dirty="0"/>
              <a:t>, </a:t>
            </a:r>
            <a:r>
              <a:rPr lang="en-US" altLang="en-US" dirty="0"/>
              <a:t>сталкиваясь</a:t>
            </a:r>
            <a:r>
              <a:rPr lang="en-US" altLang="ru-RU" dirty="0"/>
              <a:t> </a:t>
            </a:r>
            <a:r>
              <a:rPr lang="en-US" altLang="en-US" dirty="0"/>
              <a:t>с</a:t>
            </a:r>
            <a:r>
              <a:rPr lang="en-US" altLang="ru-RU" dirty="0"/>
              <a:t> </a:t>
            </a:r>
            <a:r>
              <a:rPr lang="en-US" altLang="en-US" dirty="0"/>
              <a:t>огромным</a:t>
            </a:r>
            <a:r>
              <a:rPr lang="en-US" altLang="ru-RU" dirty="0"/>
              <a:t> </a:t>
            </a:r>
            <a:r>
              <a:rPr lang="en-US" altLang="en-US" dirty="0"/>
              <a:t>количеством</a:t>
            </a:r>
            <a:r>
              <a:rPr lang="en-US" altLang="ru-RU" dirty="0"/>
              <a:t> </a:t>
            </a:r>
            <a:r>
              <a:rPr lang="en-US" altLang="en-US" dirty="0"/>
              <a:t>вариантов</a:t>
            </a:r>
            <a:r>
              <a:rPr lang="en-US" altLang="ru-RU" dirty="0"/>
              <a:t> </a:t>
            </a:r>
            <a:r>
              <a:rPr lang="en-US" altLang="en-US" dirty="0"/>
              <a:t>и</a:t>
            </a:r>
            <a:r>
              <a:rPr lang="en-US" altLang="ru-RU" dirty="0"/>
              <a:t> </a:t>
            </a:r>
            <a:r>
              <a:rPr lang="en-US" altLang="en-US" dirty="0"/>
              <a:t>недостатком</a:t>
            </a:r>
            <a:r>
              <a:rPr lang="en-US" altLang="ru-RU" dirty="0"/>
              <a:t> </a:t>
            </a:r>
            <a:r>
              <a:rPr lang="en-US" altLang="en-US" dirty="0"/>
              <a:t>информации</a:t>
            </a:r>
            <a:r>
              <a:rPr lang="en-US" altLang="ru-RU" dirty="0"/>
              <a:t>.</a:t>
            </a:r>
            <a:endParaRPr lang="en-US" alt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alt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altLang="ru-RU" dirty="0"/>
              <a:t>• </a:t>
            </a:r>
            <a:r>
              <a:rPr lang="en-US" altLang="en-US" dirty="0"/>
              <a:t>Быстрая</a:t>
            </a:r>
            <a:r>
              <a:rPr lang="en-US" altLang="ru-RU" dirty="0"/>
              <a:t> </a:t>
            </a:r>
            <a:r>
              <a:rPr lang="en-US" altLang="en-US" dirty="0"/>
              <a:t>смена</a:t>
            </a:r>
            <a:r>
              <a:rPr lang="en-US" altLang="ru-RU" dirty="0"/>
              <a:t> </a:t>
            </a:r>
            <a:r>
              <a:rPr lang="en-US" altLang="en-US" dirty="0"/>
              <a:t>рынка</a:t>
            </a:r>
            <a:r>
              <a:rPr lang="en-US" altLang="ru-RU" dirty="0"/>
              <a:t> </a:t>
            </a:r>
            <a:r>
              <a:rPr lang="en-US" altLang="en-US" dirty="0"/>
              <a:t>труда</a:t>
            </a:r>
            <a:r>
              <a:rPr lang="en-US" altLang="ru-RU" dirty="0"/>
              <a:t>: </a:t>
            </a:r>
            <a:r>
              <a:rPr lang="en-US" altLang="en-US" dirty="0"/>
              <a:t>Рынок</a:t>
            </a:r>
            <a:r>
              <a:rPr lang="en-US" altLang="ru-RU" dirty="0"/>
              <a:t> </a:t>
            </a:r>
            <a:r>
              <a:rPr lang="en-US" altLang="en-US" dirty="0"/>
              <a:t>труда</a:t>
            </a:r>
            <a:r>
              <a:rPr lang="en-US" altLang="ru-RU" dirty="0"/>
              <a:t> </a:t>
            </a:r>
            <a:r>
              <a:rPr lang="en-US" altLang="en-US" dirty="0"/>
              <a:t>постоянно</a:t>
            </a:r>
            <a:r>
              <a:rPr lang="en-US" altLang="ru-RU" dirty="0"/>
              <a:t> </a:t>
            </a:r>
            <a:r>
              <a:rPr lang="en-US" altLang="en-US" dirty="0"/>
              <a:t>меняется</a:t>
            </a:r>
            <a:r>
              <a:rPr lang="en-US" altLang="ru-RU" dirty="0"/>
              <a:t>, </a:t>
            </a:r>
            <a:r>
              <a:rPr lang="en-US" altLang="en-US" dirty="0"/>
              <a:t>появляются</a:t>
            </a:r>
            <a:r>
              <a:rPr lang="en-US" altLang="ru-RU" dirty="0"/>
              <a:t> </a:t>
            </a:r>
            <a:r>
              <a:rPr lang="en-US" altLang="en-US" dirty="0"/>
              <a:t>новые</a:t>
            </a:r>
            <a:r>
              <a:rPr lang="en-US" altLang="ru-RU" dirty="0"/>
              <a:t> </a:t>
            </a:r>
            <a:r>
              <a:rPr lang="en-US" altLang="en-US" dirty="0"/>
              <a:t>профессии</a:t>
            </a:r>
            <a:r>
              <a:rPr lang="en-US" altLang="ru-RU" dirty="0"/>
              <a:t>, </a:t>
            </a:r>
            <a:r>
              <a:rPr lang="en-US" altLang="en-US" dirty="0"/>
              <a:t>а</a:t>
            </a:r>
            <a:r>
              <a:rPr lang="en-US" altLang="ru-RU" dirty="0"/>
              <a:t> </a:t>
            </a:r>
            <a:r>
              <a:rPr lang="en-US" altLang="en-US" dirty="0"/>
              <a:t>старые</a:t>
            </a:r>
            <a:r>
              <a:rPr lang="en-US" altLang="ru-RU" dirty="0"/>
              <a:t> </a:t>
            </a:r>
            <a:r>
              <a:rPr lang="en-US" altLang="en-US" dirty="0"/>
              <a:t>становятся</a:t>
            </a:r>
            <a:r>
              <a:rPr lang="en-US" altLang="ru-RU" dirty="0"/>
              <a:t> </a:t>
            </a:r>
            <a:r>
              <a:rPr lang="en-US" altLang="en-US" dirty="0"/>
              <a:t>невостребованными</a:t>
            </a:r>
            <a:r>
              <a:rPr lang="en-US" altLang="ru-RU" dirty="0"/>
              <a:t>. </a:t>
            </a:r>
            <a:r>
              <a:rPr lang="en-US" altLang="en-US" dirty="0"/>
              <a:t>Проект</a:t>
            </a:r>
            <a:r>
              <a:rPr lang="en-US" altLang="ru-RU" dirty="0"/>
              <a:t> </a:t>
            </a:r>
            <a:r>
              <a:rPr lang="en-US" altLang="en-US" dirty="0"/>
              <a:t>помогает</a:t>
            </a:r>
            <a:r>
              <a:rPr lang="en-US" altLang="ru-RU" dirty="0"/>
              <a:t> </a:t>
            </a:r>
            <a:r>
              <a:rPr lang="en-US" altLang="en-US" dirty="0"/>
              <a:t>адаптироваться</a:t>
            </a:r>
            <a:r>
              <a:rPr lang="en-US" altLang="ru-RU" dirty="0"/>
              <a:t> </a:t>
            </a:r>
            <a:r>
              <a:rPr lang="en-US" altLang="en-US" dirty="0"/>
              <a:t>к</a:t>
            </a:r>
            <a:r>
              <a:rPr lang="en-US" altLang="ru-RU" dirty="0"/>
              <a:t> </a:t>
            </a:r>
            <a:r>
              <a:rPr lang="en-US" altLang="en-US" dirty="0"/>
              <a:t>этим</a:t>
            </a:r>
            <a:r>
              <a:rPr lang="en-US" altLang="ru-RU" dirty="0"/>
              <a:t> </a:t>
            </a:r>
            <a:r>
              <a:rPr lang="en-US" altLang="en-US" dirty="0"/>
              <a:t>изменениям</a:t>
            </a:r>
            <a:r>
              <a:rPr lang="en-US" altLang="ru-RU" dirty="0"/>
              <a:t>, </a:t>
            </a:r>
            <a:r>
              <a:rPr lang="en-US" altLang="en-US" dirty="0"/>
              <a:t>предоставляя</a:t>
            </a:r>
            <a:r>
              <a:rPr lang="en-US" altLang="ru-RU" dirty="0"/>
              <a:t> </a:t>
            </a:r>
            <a:r>
              <a:rPr lang="en-US" altLang="en-US" dirty="0"/>
              <a:t>актуальную</a:t>
            </a:r>
            <a:r>
              <a:rPr lang="en-US" altLang="ru-RU" dirty="0"/>
              <a:t> </a:t>
            </a:r>
            <a:r>
              <a:rPr lang="en-US" altLang="en-US" dirty="0"/>
              <a:t>информацию</a:t>
            </a:r>
            <a:r>
              <a:rPr lang="en-US" altLang="ru-RU" dirty="0"/>
              <a:t> </a:t>
            </a:r>
            <a:r>
              <a:rPr lang="en-US" altLang="en-US" dirty="0"/>
              <a:t>о</a:t>
            </a:r>
            <a:r>
              <a:rPr lang="en-US" altLang="ru-RU" dirty="0"/>
              <a:t> </a:t>
            </a:r>
            <a:r>
              <a:rPr lang="en-US" altLang="en-US" dirty="0"/>
              <a:t>востребованных</a:t>
            </a:r>
            <a:r>
              <a:rPr lang="en-US" altLang="ru-RU" dirty="0"/>
              <a:t> </a:t>
            </a:r>
            <a:r>
              <a:rPr lang="en-US" altLang="en-US" dirty="0"/>
              <a:t>специальностях</a:t>
            </a:r>
            <a:r>
              <a:rPr lang="en-US" altLang="ru-RU" dirty="0"/>
              <a:t>.</a:t>
            </a:r>
            <a:endParaRPr lang="en-US" alt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alt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altLang="ru-RU" dirty="0"/>
          </a:p>
        </p:txBody>
      </p:sp>
      <p:sp>
        <p:nvSpPr>
          <p:cNvPr id="3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Описание проекта/решаемая проблема/актуальность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-35560" y="691231"/>
            <a:ext cx="2624903" cy="97077"/>
            <a:chOff x="0" y="692501"/>
            <a:chExt cx="2624903" cy="97077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6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/>
          <p:cNvSpPr txBox="1"/>
          <p:nvPr/>
        </p:nvSpPr>
        <p:spPr>
          <a:xfrm>
            <a:off x="420954" y="355268"/>
            <a:ext cx="10716438" cy="33591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Технология решения проблемы/ценностное предложение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/>
          <p:cNvSpPr txBox="1"/>
          <p:nvPr/>
        </p:nvSpPr>
        <p:spPr>
          <a:xfrm>
            <a:off x="6482715" y="1666240"/>
            <a:ext cx="5383530" cy="385762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Autofit/>
          </a:bodyPr>
          <a:lstStyle/>
          <a:p>
            <a:pPr>
              <a:buSzPct val="100000"/>
              <a:buFont typeface="Arial" panose="020B0604020202020204" pitchFamily="34" charset="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en-US" altLang="en-US" sz="3600">
                <a:solidFill>
                  <a:schemeClr val="accent1">
                    <a:lumMod val="75000"/>
                  </a:schemeClr>
                </a:solidFill>
              </a:rPr>
              <a:t>Ценностное</a:t>
            </a:r>
            <a:r>
              <a:rPr lang="en-US" altLang="ru-RU" sz="360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sz="3600">
                <a:solidFill>
                  <a:schemeClr val="accent1">
                    <a:lumMod val="75000"/>
                  </a:schemeClr>
                </a:solidFill>
              </a:rPr>
              <a:t>предложение</a:t>
            </a:r>
            <a:r>
              <a:rPr lang="en-US" altLang="ru-RU" sz="3600">
                <a:solidFill>
                  <a:schemeClr val="accent1">
                    <a:lumMod val="75000"/>
                  </a:schemeClr>
                </a:solidFill>
              </a:rPr>
              <a:t>:</a:t>
            </a:r>
            <a:r>
              <a:rPr lang="en-US" altLang="ru-RU" sz="1200"/>
              <a:t> </a:t>
            </a:r>
            <a:endParaRPr lang="en-US" altLang="ru-RU" sz="1200"/>
          </a:p>
          <a:p>
            <a:pPr marL="171450" indent="-1714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en-US" altLang="ru-RU" sz="1200"/>
          </a:p>
          <a:p>
            <a:pPr marL="171450" indent="-1714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en-US" altLang="en-US">
                <a:solidFill>
                  <a:schemeClr val="tx1"/>
                </a:solidFill>
              </a:rPr>
              <a:t>Персонализированный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подход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к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выбору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карьеры</a:t>
            </a:r>
            <a:r>
              <a:rPr lang="en-US" altLang="ru-RU">
                <a:solidFill>
                  <a:schemeClr val="tx1"/>
                </a:solidFill>
              </a:rPr>
              <a:t>.</a:t>
            </a:r>
            <a:endParaRPr lang="en-US" altLang="ru-RU">
              <a:solidFill>
                <a:schemeClr val="tx1"/>
              </a:solidFill>
            </a:endParaRPr>
          </a:p>
          <a:p>
            <a:pPr marL="171450" indent="-1714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en-US" altLang="en-US">
              <a:solidFill>
                <a:schemeClr val="tx1"/>
              </a:solidFill>
            </a:endParaRPr>
          </a:p>
          <a:p>
            <a:pPr marL="171450" indent="-1714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en-US" altLang="en-US">
                <a:solidFill>
                  <a:schemeClr val="tx1"/>
                </a:solidFill>
              </a:rPr>
              <a:t>Улучшение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качества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выбора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за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счет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дополнительной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информации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и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инструментов</a:t>
            </a:r>
            <a:r>
              <a:rPr lang="en-US" altLang="ru-RU">
                <a:solidFill>
                  <a:schemeClr val="tx1"/>
                </a:solidFill>
              </a:rPr>
              <a:t>.</a:t>
            </a:r>
            <a:endParaRPr lang="en-US" altLang="ru-RU">
              <a:solidFill>
                <a:schemeClr val="tx1"/>
              </a:solidFill>
            </a:endParaRPr>
          </a:p>
          <a:p>
            <a:pPr marL="171450" indent="-1714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en-US" altLang="en-US">
              <a:solidFill>
                <a:schemeClr val="tx1"/>
              </a:solidFill>
            </a:endParaRPr>
          </a:p>
          <a:p>
            <a:pPr marL="171450" indent="-1714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en-US" altLang="en-US">
                <a:solidFill>
                  <a:schemeClr val="tx1"/>
                </a:solidFill>
              </a:rPr>
              <a:t>Снижение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стресса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и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тревоги</a:t>
            </a:r>
            <a:r>
              <a:rPr lang="en-US" altLang="ru-RU">
                <a:solidFill>
                  <a:schemeClr val="tx1"/>
                </a:solidFill>
              </a:rPr>
              <a:t>, </a:t>
            </a:r>
            <a:r>
              <a:rPr lang="en-US" altLang="en-US">
                <a:solidFill>
                  <a:schemeClr val="tx1"/>
                </a:solidFill>
              </a:rPr>
              <a:t>связанных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с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выбором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профессии</a:t>
            </a:r>
            <a:r>
              <a:rPr lang="en-US" altLang="ru-RU">
                <a:solidFill>
                  <a:schemeClr val="tx1"/>
                </a:solidFill>
              </a:rPr>
              <a:t>.</a:t>
            </a:r>
            <a:endParaRPr lang="en-US" altLang="ru-RU">
              <a:solidFill>
                <a:schemeClr val="tx1"/>
              </a:solidFill>
            </a:endParaRPr>
          </a:p>
          <a:p>
            <a:pPr marL="171450" indent="-1714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en-US" altLang="ru-RU">
              <a:solidFill>
                <a:schemeClr val="tx1"/>
              </a:solidFill>
            </a:endParaRPr>
          </a:p>
          <a:p>
            <a:pPr marL="171450" indent="-1714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en-US" altLang="en-US">
                <a:solidFill>
                  <a:schemeClr val="tx1"/>
                </a:solidFill>
              </a:rPr>
              <a:t>Повышение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мотивации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к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обучению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и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работе</a:t>
            </a:r>
            <a:r>
              <a:rPr lang="en-US" altLang="ru-RU">
                <a:solidFill>
                  <a:schemeClr val="tx1"/>
                </a:solidFill>
              </a:rPr>
              <a:t>.</a:t>
            </a:r>
            <a:endParaRPr lang="en-US" altLang="ru-RU">
              <a:solidFill>
                <a:schemeClr val="tx1"/>
              </a:solidFill>
            </a:endParaRPr>
          </a:p>
          <a:p>
            <a:pPr marL="285750" indent="-285750">
              <a:buSzPct val="100000"/>
              <a:buFont typeface="Arial" panose="020B0604020202020204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en-US" altLang="ru-RU">
              <a:solidFill>
                <a:schemeClr val="tx1"/>
              </a:solidFill>
            </a:endParaRPr>
          </a:p>
        </p:txBody>
      </p:sp>
      <p:sp>
        <p:nvSpPr>
          <p:cNvPr id="4" name="Текст 2"/>
          <p:cNvSpPr txBox="1"/>
          <p:nvPr/>
        </p:nvSpPr>
        <p:spPr>
          <a:xfrm>
            <a:off x="486597" y="2424481"/>
            <a:ext cx="4989789" cy="372173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altLang="en-US"/>
              <a:t>Платформа</a:t>
            </a:r>
            <a:r>
              <a:rPr lang="en-US" altLang="ru-RU"/>
              <a:t> </a:t>
            </a:r>
            <a:r>
              <a:rPr lang="en-US" altLang="en-US"/>
              <a:t>с</a:t>
            </a:r>
            <a:r>
              <a:rPr lang="en-US" altLang="ru-RU"/>
              <a:t> </a:t>
            </a:r>
            <a:r>
              <a:rPr lang="en-US" altLang="en-US"/>
              <a:t>искусственным</a:t>
            </a:r>
            <a:r>
              <a:rPr lang="en-US" altLang="ru-RU"/>
              <a:t> </a:t>
            </a:r>
            <a:r>
              <a:rPr lang="en-US" altLang="en-US"/>
              <a:t>интеллектом</a:t>
            </a:r>
            <a:r>
              <a:rPr lang="en-US" altLang="ru-RU"/>
              <a:t>, </a:t>
            </a:r>
            <a:r>
              <a:rPr lang="en-US" altLang="en-US"/>
              <a:t>которая</a:t>
            </a:r>
            <a:r>
              <a:rPr lang="en-US" altLang="ru-RU"/>
              <a:t> </a:t>
            </a:r>
            <a:r>
              <a:rPr lang="en-US" altLang="en-US"/>
              <a:t>помогает</a:t>
            </a:r>
            <a:r>
              <a:rPr lang="en-US" altLang="ru-RU"/>
              <a:t> </a:t>
            </a:r>
            <a:r>
              <a:rPr lang="en-US" altLang="en-US"/>
              <a:t>пользователям</a:t>
            </a:r>
            <a:r>
              <a:rPr lang="en-US" altLang="ru-RU"/>
              <a:t> </a:t>
            </a:r>
            <a:r>
              <a:rPr lang="en-US" altLang="en-US"/>
              <a:t>определить</a:t>
            </a:r>
            <a:r>
              <a:rPr lang="en-US" altLang="ru-RU"/>
              <a:t> </a:t>
            </a:r>
            <a:r>
              <a:rPr lang="en-US" altLang="en-US"/>
              <a:t>свои</a:t>
            </a:r>
            <a:r>
              <a:rPr lang="en-US" altLang="ru-RU"/>
              <a:t> </a:t>
            </a:r>
            <a:r>
              <a:rPr lang="en-US" altLang="en-US"/>
              <a:t>интересы</a:t>
            </a:r>
            <a:r>
              <a:rPr lang="en-US" altLang="ru-RU"/>
              <a:t>, </a:t>
            </a:r>
            <a:r>
              <a:rPr lang="en-US" altLang="en-US"/>
              <a:t>навыки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ценности</a:t>
            </a:r>
            <a:r>
              <a:rPr lang="en-US" altLang="ru-RU"/>
              <a:t>,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предлагает</a:t>
            </a:r>
            <a:r>
              <a:rPr lang="en-US" altLang="ru-RU"/>
              <a:t> </a:t>
            </a:r>
            <a:r>
              <a:rPr lang="en-US" altLang="en-US"/>
              <a:t>рекомендации</a:t>
            </a:r>
            <a:r>
              <a:rPr lang="en-US" altLang="ru-RU"/>
              <a:t> </a:t>
            </a:r>
            <a:r>
              <a:rPr lang="en-US" altLang="en-US"/>
              <a:t>по</a:t>
            </a:r>
            <a:r>
              <a:rPr lang="en-US" altLang="ru-RU"/>
              <a:t> </a:t>
            </a:r>
            <a:r>
              <a:rPr lang="en-US" altLang="en-US"/>
              <a:t>профессиям</a:t>
            </a:r>
            <a:r>
              <a:rPr lang="en-US" altLang="ru-RU"/>
              <a:t>, </a:t>
            </a:r>
            <a:r>
              <a:rPr lang="en-US" altLang="en-US"/>
              <a:t>соответствующим</a:t>
            </a:r>
            <a:r>
              <a:rPr lang="en-US" altLang="ru-RU"/>
              <a:t> </a:t>
            </a:r>
            <a:r>
              <a:rPr lang="en-US" altLang="en-US"/>
              <a:t>их</a:t>
            </a:r>
            <a:r>
              <a:rPr lang="en-US" altLang="ru-RU"/>
              <a:t> </a:t>
            </a:r>
            <a:r>
              <a:rPr lang="en-US" altLang="en-US"/>
              <a:t>профилю</a:t>
            </a:r>
            <a:r>
              <a:rPr lang="en-US" altLang="ru-RU"/>
              <a:t>.</a:t>
            </a:r>
            <a:endParaRPr lang="en-US" altLang="ru-RU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altLang="en-US"/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altLang="en-US"/>
              <a:t>Предоставление</a:t>
            </a:r>
            <a:r>
              <a:rPr lang="en-US" altLang="ru-RU"/>
              <a:t> </a:t>
            </a:r>
            <a:r>
              <a:rPr lang="en-US" altLang="en-US"/>
              <a:t>информации</a:t>
            </a:r>
            <a:r>
              <a:rPr lang="en-US" altLang="ru-RU"/>
              <a:t> </a:t>
            </a:r>
            <a:r>
              <a:rPr lang="en-US" altLang="en-US"/>
              <a:t>о</a:t>
            </a:r>
            <a:r>
              <a:rPr lang="en-US" altLang="ru-RU"/>
              <a:t> </a:t>
            </a:r>
            <a:r>
              <a:rPr lang="en-US" altLang="en-US"/>
              <a:t>профессиях</a:t>
            </a:r>
            <a:r>
              <a:rPr lang="en-US" altLang="ru-RU"/>
              <a:t>, </a:t>
            </a:r>
            <a:r>
              <a:rPr lang="en-US" altLang="en-US"/>
              <a:t>требованиях</a:t>
            </a:r>
            <a:r>
              <a:rPr lang="en-US" altLang="ru-RU"/>
              <a:t>, </a:t>
            </a:r>
            <a:r>
              <a:rPr lang="en-US" altLang="en-US"/>
              <a:t>зарплатах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путях</a:t>
            </a:r>
            <a:r>
              <a:rPr lang="en-US" altLang="ru-RU"/>
              <a:t> </a:t>
            </a:r>
            <a:r>
              <a:rPr lang="en-US" altLang="en-US"/>
              <a:t>развития</a:t>
            </a:r>
            <a:r>
              <a:rPr lang="en-US" altLang="ru-RU"/>
              <a:t>.</a:t>
            </a:r>
            <a:endParaRPr lang="en-US" altLang="ru-RU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altLang="ru-RU"/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altLang="en-US"/>
              <a:t>Возможность</a:t>
            </a:r>
            <a:r>
              <a:rPr lang="en-US" altLang="ru-RU"/>
              <a:t> </a:t>
            </a:r>
            <a:r>
              <a:rPr lang="en-US" altLang="en-US"/>
              <a:t>общаться</a:t>
            </a:r>
            <a:r>
              <a:rPr lang="en-US" altLang="ru-RU"/>
              <a:t> </a:t>
            </a:r>
            <a:r>
              <a:rPr lang="en-US" altLang="en-US"/>
              <a:t>с</a:t>
            </a:r>
            <a:r>
              <a:rPr lang="en-US" altLang="ru-RU"/>
              <a:t> </a:t>
            </a:r>
            <a:r>
              <a:rPr lang="en-US" altLang="en-US"/>
              <a:t>экспертами</a:t>
            </a:r>
            <a:r>
              <a:rPr lang="en-US" altLang="ru-RU"/>
              <a:t>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en-US"/>
              <a:t>выбранных</a:t>
            </a:r>
            <a:r>
              <a:rPr lang="en-US" altLang="ru-RU"/>
              <a:t> </a:t>
            </a:r>
            <a:r>
              <a:rPr lang="en-US" altLang="en-US"/>
              <a:t>профессиях</a:t>
            </a:r>
            <a:r>
              <a:rPr lang="en-US" altLang="ru-RU"/>
              <a:t>.</a:t>
            </a:r>
            <a:r>
              <a:t> </a:t>
            </a:r>
          </a:p>
          <a:p>
            <a:pPr lvl="5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>
              <a:solidFill>
                <a:srgbClr val="888888"/>
              </a:solidFill>
            </a:endParaRPr>
          </a:p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</a:p>
        </p:txBody>
      </p:sp>
      <p:sp>
        <p:nvSpPr>
          <p:cNvPr id="12" name="Текст 2"/>
          <p:cNvSpPr txBox="1"/>
          <p:nvPr/>
        </p:nvSpPr>
        <p:spPr>
          <a:xfrm>
            <a:off x="486665" y="1667103"/>
            <a:ext cx="6518934" cy="64389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chemeClr val="accent1">
                    <a:lumMod val="75000"/>
                  </a:schemeClr>
                </a:solidFill>
              </a:rPr>
              <a:t>Наше решение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0" y="691866"/>
            <a:ext cx="2624903" cy="97077"/>
            <a:chOff x="0" y="692501"/>
            <a:chExt cx="2624903" cy="97077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3" name="Прямоугольник 1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6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Анализ конкурентов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/>
          <p:cNvSpPr txBox="1"/>
          <p:nvPr/>
        </p:nvSpPr>
        <p:spPr>
          <a:xfrm>
            <a:off x="589496" y="923499"/>
            <a:ext cx="9365538" cy="64389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chemeClr val="accent5">
                    <a:lumMod val="75000"/>
                  </a:schemeClr>
                </a:solidFill>
              </a:rPr>
              <a:t>Анализ конкурентов</a:t>
            </a:r>
            <a:endParaRPr lang="ru-RU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17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8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9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20" name="Таблица 3"/>
          <p:cNvGraphicFramePr/>
          <p:nvPr/>
        </p:nvGraphicFramePr>
        <p:xfrm>
          <a:off x="623887" y="1633920"/>
          <a:ext cx="10712586" cy="4551476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/>
                <a:gridCol w="1785431"/>
                <a:gridCol w="1785431"/>
                <a:gridCol w="1785431"/>
                <a:gridCol w="1785431"/>
                <a:gridCol w="1785431"/>
              </a:tblGrid>
              <a:tr h="731600"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endParaRPr lang="en-US" altLang="ru-RU" sz="1600" dirty="0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en-US" altLang="ru-RU" sz="1600" dirty="0">
                          <a:solidFill>
                            <a:schemeClr val="tx1"/>
                          </a:solidFill>
                          <a:sym typeface="+mn-ea"/>
                        </a:rPr>
                        <a:t>CareerAI</a:t>
                      </a:r>
                      <a:endParaRPr lang="en-US" altLang="en-US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en-US" altLang="en-US" sz="1600" dirty="0">
                          <a:solidFill>
                            <a:schemeClr val="tx1"/>
                          </a:solidFill>
                          <a:sym typeface="+mn-ea"/>
                        </a:rPr>
                        <a:t>Фоксфорд</a:t>
                      </a:r>
                      <a:endParaRPr lang="en-US" altLang="en-US" sz="1600" dirty="0">
                        <a:solidFill>
                          <a:schemeClr val="tx1"/>
                        </a:solidFill>
                        <a:latin typeface="Segoe Print" panose="02000600000000000000" charset="0"/>
                        <a:cs typeface="Segoe Print" panose="02000600000000000000" charset="0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altLang="en-US" sz="1600" dirty="0">
                          <a:solidFill>
                            <a:schemeClr val="tx1"/>
                          </a:solidFill>
                          <a:latin typeface="Segoe Print" panose="02000600000000000000" charset="0"/>
                          <a:cs typeface="Segoe Print" panose="02000600000000000000" charset="0"/>
                          <a:sym typeface="+mn-ea"/>
                        </a:rPr>
                        <a:t>Поступи</a:t>
                      </a:r>
                      <a:r>
                        <a:rPr lang="en-US" altLang="ru-RU" sz="1600" dirty="0">
                          <a:solidFill>
                            <a:schemeClr val="tx1"/>
                          </a:solidFill>
                          <a:latin typeface="Segoe Print" panose="02000600000000000000" charset="0"/>
                          <a:cs typeface="Segoe Print" panose="02000600000000000000" charset="0"/>
                          <a:sym typeface="+mn-ea"/>
                        </a:rPr>
                        <a:t> </a:t>
                      </a:r>
                      <a:r>
                        <a:rPr lang="en-US" altLang="en-US" sz="1600" dirty="0">
                          <a:solidFill>
                            <a:schemeClr val="tx1"/>
                          </a:solidFill>
                          <a:latin typeface="Segoe Print" panose="02000600000000000000" charset="0"/>
                          <a:cs typeface="Segoe Print" panose="02000600000000000000" charset="0"/>
                          <a:sym typeface="+mn-ea"/>
                        </a:rPr>
                        <a:t>онлайн</a:t>
                      </a:r>
                      <a:endParaRPr lang="en-US" altLang="en-US" sz="1600" dirty="0">
                        <a:solidFill>
                          <a:schemeClr val="tx1"/>
                        </a:solidFill>
                        <a:latin typeface="Segoe Print" panose="02000600000000000000" charset="0"/>
                        <a:cs typeface="Segoe Print" panose="02000600000000000000" charset="0"/>
                      </a:endParaRPr>
                    </a:p>
                    <a:p>
                      <a:pPr algn="l">
                        <a:defRPr sz="1600"/>
                      </a:pPr>
                      <a:endParaRPr dirty="0">
                        <a:solidFill>
                          <a:schemeClr val="tx1"/>
                        </a:solidFill>
                        <a:latin typeface="Segoe Print" panose="02000600000000000000" charset="0"/>
                        <a:cs typeface="Segoe Print" panose="02000600000000000000" charset="0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altLang="en-US" dirty="0">
                          <a:solidFill>
                            <a:schemeClr val="tx1"/>
                          </a:solidFill>
                          <a:latin typeface="Segoe Print" panose="02000600000000000000" charset="0"/>
                          <a:cs typeface="Segoe Print" panose="02000600000000000000" charset="0"/>
                        </a:rPr>
                        <a:t>Профтест</a:t>
                      </a:r>
                      <a:endParaRPr lang="en-US" altLang="en-US" dirty="0">
                        <a:solidFill>
                          <a:schemeClr val="tx1"/>
                        </a:solidFill>
                        <a:latin typeface="Segoe Print" panose="02000600000000000000" charset="0"/>
                        <a:cs typeface="Segoe Print" panose="02000600000000000000" charset="0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altLang="ru-RU" dirty="0">
                          <a:solidFill>
                            <a:schemeClr val="tx1"/>
                          </a:solidFill>
                          <a:latin typeface="Segoe Print" panose="02000600000000000000" charset="0"/>
                          <a:cs typeface="Segoe Print" panose="02000600000000000000" charset="0"/>
                        </a:rPr>
                        <a:t>Testometrika</a:t>
                      </a:r>
                      <a:endParaRPr lang="en-US" altLang="ru-RU" dirty="0">
                        <a:solidFill>
                          <a:schemeClr val="tx1"/>
                        </a:solidFill>
                        <a:latin typeface="Segoe Print" panose="02000600000000000000" charset="0"/>
                        <a:cs typeface="Segoe Print" panose="02000600000000000000" charset="0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en-US" altLang="en-US" dirty="0"/>
                        <a:t>Использование</a:t>
                      </a:r>
                      <a:r>
                        <a:rPr lang="en-US" altLang="ru-RU" dirty="0"/>
                        <a:t> </a:t>
                      </a:r>
                      <a:r>
                        <a:rPr lang="en-US" altLang="en-US" dirty="0"/>
                        <a:t>ИИ</a:t>
                      </a:r>
                      <a:endParaRPr lang="en-US" altLang="en-US"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90000"/>
                        </a:lnSpc>
                        <a:defRPr sz="1600"/>
                      </a:pPr>
                      <a:r>
                        <a:rPr lang="ru-RU" sz="3200"/>
                        <a:t>+</a:t>
                      </a:r>
                      <a:endParaRPr lang="ru-RU" sz="3200"/>
                    </a:p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defRPr sz="1600"/>
                      </a:pPr>
                      <a:r>
                        <a:rPr lang="ru-RU" sz="3200">
                          <a:sym typeface="+mn-ea"/>
                        </a:rPr>
                        <a:t>-</a:t>
                      </a:r>
                      <a:endParaRPr lang="ru-RU" sz="3200"/>
                    </a:p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defRPr sz="1600"/>
                      </a:pPr>
                      <a:r>
                        <a:rPr lang="ru-RU" sz="3200">
                          <a:sym typeface="+mn-ea"/>
                        </a:rPr>
                        <a:t>-</a:t>
                      </a:r>
                      <a:endParaRPr lang="ru-RU" sz="3200"/>
                    </a:p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defRPr sz="1600"/>
                      </a:pPr>
                      <a:r>
                        <a:rPr lang="ru-RU" sz="3200">
                          <a:sym typeface="+mn-ea"/>
                        </a:rPr>
                        <a:t>-</a:t>
                      </a:r>
                      <a:endParaRPr lang="ru-RU" sz="3200"/>
                    </a:p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defRPr sz="1600"/>
                      </a:pPr>
                      <a:r>
                        <a:rPr lang="ru-RU" sz="3200"/>
                        <a:t>-</a:t>
                      </a:r>
                      <a:endParaRPr lang="ru-RU" sz="320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altLang="en-US" dirty="0">
                          <a:latin typeface="Segoe Print" panose="02000600000000000000" charset="0"/>
                          <a:cs typeface="Segoe Print" panose="02000600000000000000" charset="0"/>
                        </a:rPr>
                        <a:t>Анализ</a:t>
                      </a:r>
                      <a:r>
                        <a:rPr lang="en-US" altLang="ru-RU" dirty="0">
                          <a:latin typeface="Segoe Print" panose="02000600000000000000" charset="0"/>
                          <a:cs typeface="Segoe Print" panose="02000600000000000000" charset="0"/>
                        </a:rPr>
                        <a:t> </a:t>
                      </a:r>
                      <a:r>
                        <a:rPr lang="en-US" altLang="en-US" dirty="0">
                          <a:latin typeface="Segoe Print" panose="02000600000000000000" charset="0"/>
                          <a:cs typeface="Segoe Print" panose="02000600000000000000" charset="0"/>
                        </a:rPr>
                        <a:t>личных</a:t>
                      </a:r>
                      <a:r>
                        <a:rPr lang="en-US" altLang="ru-RU" dirty="0">
                          <a:latin typeface="Segoe Print" panose="02000600000000000000" charset="0"/>
                          <a:cs typeface="Segoe Print" panose="02000600000000000000" charset="0"/>
                        </a:rPr>
                        <a:t> </a:t>
                      </a:r>
                      <a:r>
                        <a:rPr lang="en-US" altLang="en-US" dirty="0">
                          <a:latin typeface="Segoe Print" panose="02000600000000000000" charset="0"/>
                          <a:cs typeface="Segoe Print" panose="02000600000000000000" charset="0"/>
                        </a:rPr>
                        <a:t>качеств</a:t>
                      </a:r>
                      <a:r>
                        <a:rPr lang="en-US" altLang="ru-RU" dirty="0">
                          <a:latin typeface="Segoe Print" panose="02000600000000000000" charset="0"/>
                          <a:cs typeface="Segoe Print" panose="02000600000000000000" charset="0"/>
                        </a:rPr>
                        <a:t> </a:t>
                      </a:r>
                      <a:r>
                        <a:rPr lang="en-US" altLang="en-US" dirty="0">
                          <a:latin typeface="Segoe Print" panose="02000600000000000000" charset="0"/>
                          <a:cs typeface="Segoe Print" panose="02000600000000000000" charset="0"/>
                        </a:rPr>
                        <a:t>пользователей</a:t>
                      </a:r>
                      <a:endParaRPr lang="en-US" altLang="en-US" dirty="0">
                        <a:latin typeface="Segoe Print" panose="02000600000000000000" charset="0"/>
                        <a:cs typeface="Segoe Print" panose="02000600000000000000" charset="0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defRPr sz="1600"/>
                      </a:pPr>
                      <a:r>
                        <a:rPr lang="ru-RU" sz="3200">
                          <a:sym typeface="+mn-ea"/>
                        </a:rPr>
                        <a:t>+</a:t>
                      </a:r>
                      <a:endParaRPr lang="ru-RU" sz="3200"/>
                    </a:p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defRPr sz="1600"/>
                      </a:pPr>
                      <a:r>
                        <a:rPr lang="ru-RU" sz="3200">
                          <a:sym typeface="+mn-ea"/>
                        </a:rPr>
                        <a:t>+</a:t>
                      </a:r>
                      <a:endParaRPr lang="ru-RU" sz="3200"/>
                    </a:p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defRPr sz="1600"/>
                      </a:pPr>
                      <a:r>
                        <a:rPr lang="ru-RU" sz="3200">
                          <a:sym typeface="+mn-ea"/>
                        </a:rPr>
                        <a:t>+</a:t>
                      </a:r>
                      <a:endParaRPr lang="ru-RU" sz="3200"/>
                    </a:p>
                    <a:p>
                      <a:pPr algn="l">
                        <a:defRPr sz="1600"/>
                      </a:pPr>
                      <a:endParaRPr lang="ru-RU" sz="1600"/>
                    </a:p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defRPr sz="1600"/>
                      </a:pPr>
                      <a:r>
                        <a:rPr lang="ru-RU" sz="3200"/>
                        <a:t>-</a:t>
                      </a:r>
                      <a:endParaRPr lang="ru-RU" sz="3200"/>
                    </a:p>
                    <a:p>
                      <a:pPr algn="ctr">
                        <a:lnSpc>
                          <a:spcPct val="90000"/>
                        </a:lnSpc>
                        <a:defRPr sz="1600"/>
                      </a:pPr>
                      <a:endParaRPr lang="ru-RU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defRPr sz="1600"/>
                      </a:pPr>
                      <a:r>
                        <a:rPr lang="ru-RU" sz="3200"/>
                        <a:t>-</a:t>
                      </a:r>
                      <a:endParaRPr lang="ru-RU" sz="3200"/>
                    </a:p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altLang="en-US" dirty="0">
                          <a:latin typeface="Segoe Print" panose="02000600000000000000" charset="0"/>
                          <a:cs typeface="Segoe Print" panose="02000600000000000000" charset="0"/>
                        </a:rPr>
                        <a:t>Рекомендации</a:t>
                      </a:r>
                      <a:r>
                        <a:rPr lang="en-US" altLang="ru-RU" dirty="0">
                          <a:latin typeface="Segoe Print" panose="02000600000000000000" charset="0"/>
                          <a:cs typeface="Segoe Print" panose="02000600000000000000" charset="0"/>
                        </a:rPr>
                        <a:t> </a:t>
                      </a:r>
                      <a:r>
                        <a:rPr lang="en-US" altLang="en-US" dirty="0">
                          <a:latin typeface="Segoe Print" panose="02000600000000000000" charset="0"/>
                          <a:cs typeface="Segoe Print" panose="02000600000000000000" charset="0"/>
                        </a:rPr>
                        <a:t>по</a:t>
                      </a:r>
                      <a:r>
                        <a:rPr lang="en-US" altLang="ru-RU" dirty="0">
                          <a:latin typeface="Segoe Print" panose="02000600000000000000" charset="0"/>
                          <a:cs typeface="Segoe Print" panose="02000600000000000000" charset="0"/>
                        </a:rPr>
                        <a:t> </a:t>
                      </a:r>
                      <a:r>
                        <a:rPr lang="en-US" altLang="en-US" dirty="0">
                          <a:latin typeface="Segoe Print" panose="02000600000000000000" charset="0"/>
                          <a:cs typeface="Segoe Print" panose="02000600000000000000" charset="0"/>
                        </a:rPr>
                        <a:t>обучению</a:t>
                      </a:r>
                      <a:endParaRPr lang="en-US" altLang="en-US" dirty="0">
                        <a:latin typeface="Segoe Print" panose="02000600000000000000" charset="0"/>
                        <a:cs typeface="Segoe Print" panose="02000600000000000000" charset="0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defRPr sz="1600"/>
                      </a:pPr>
                      <a:r>
                        <a:rPr lang="ru-RU" sz="3200">
                          <a:sym typeface="+mn-ea"/>
                        </a:rPr>
                        <a:t>+</a:t>
                      </a:r>
                      <a:endParaRPr lang="ru-RU" sz="3200"/>
                    </a:p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defRPr sz="1600"/>
                      </a:pPr>
                      <a:r>
                        <a:rPr lang="ru-RU" sz="3200">
                          <a:sym typeface="+mn-ea"/>
                        </a:rPr>
                        <a:t>+</a:t>
                      </a:r>
                      <a:endParaRPr lang="ru-RU" sz="3200"/>
                    </a:p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defRPr sz="1600"/>
                      </a:pPr>
                      <a:r>
                        <a:rPr lang="ru-RU" sz="3200"/>
                        <a:t>-</a:t>
                      </a:r>
                      <a:endParaRPr lang="ru-RU" sz="3200"/>
                    </a:p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defRPr sz="1600"/>
                      </a:pPr>
                      <a:r>
                        <a:rPr lang="ru-RU" sz="3200"/>
                        <a:t>-</a:t>
                      </a:r>
                      <a:endParaRPr lang="ru-RU" sz="3200"/>
                    </a:p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defRPr sz="1600"/>
                      </a:pPr>
                      <a:r>
                        <a:rPr lang="ru-RU" sz="3200"/>
                        <a:t>-</a:t>
                      </a:r>
                      <a:endParaRPr lang="ru-RU" sz="3200"/>
                    </a:p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Segoe Print" panose="02000600000000000000" charset="0"/>
                          <a:cs typeface="Segoe Print" panose="02000600000000000000" charset="0"/>
                        </a:rPr>
                        <a:t>Персонализированный подход</a:t>
                      </a:r>
                      <a:endParaRPr lang="ru-RU" dirty="0">
                        <a:latin typeface="Segoe Print" panose="02000600000000000000" charset="0"/>
                        <a:cs typeface="Segoe Print" panose="02000600000000000000" charset="0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defRPr sz="1600"/>
                      </a:pPr>
                      <a:r>
                        <a:rPr lang="ru-RU" sz="3200">
                          <a:sym typeface="+mn-ea"/>
                        </a:rPr>
                        <a:t>+</a:t>
                      </a:r>
                      <a:endParaRPr lang="ru-RU" sz="3200"/>
                    </a:p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defRPr sz="1600"/>
                      </a:pPr>
                      <a:r>
                        <a:rPr lang="ru-RU" sz="3200"/>
                        <a:t>-</a:t>
                      </a:r>
                      <a:endParaRPr lang="ru-RU" sz="3200"/>
                    </a:p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defRPr sz="1600"/>
                      </a:pPr>
                      <a:r>
                        <a:rPr lang="ru-RU" sz="3200"/>
                        <a:t>-</a:t>
                      </a:r>
                      <a:endParaRPr lang="ru-RU" sz="3200"/>
                    </a:p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defRPr sz="1600"/>
                      </a:pPr>
                      <a:r>
                        <a:rPr lang="ru-RU" sz="3200"/>
                        <a:t>-</a:t>
                      </a:r>
                      <a:endParaRPr lang="ru-RU" sz="3200"/>
                    </a:p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defRPr sz="1600"/>
                      </a:pPr>
                      <a:r>
                        <a:rPr lang="ru-RU" sz="3200"/>
                        <a:t>-</a:t>
                      </a:r>
                      <a:endParaRPr lang="ru-RU" sz="3200"/>
                    </a:p>
                    <a:p>
                      <a:pPr algn="l">
                        <a:defRPr sz="1600"/>
                      </a:pPr>
                      <a:endParaRPr lang="ru-RU" sz="1600"/>
                    </a:p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0" y="691866"/>
            <a:ext cx="2624903" cy="97077"/>
            <a:chOff x="0" y="692501"/>
            <a:chExt cx="2624903" cy="97077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3" name="Прямоугольник 1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6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Финансовая 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graphicFrame>
        <p:nvGraphicFramePr>
          <p:cNvPr id="18" name="2D‑линейная диаграмма"/>
          <p:cNvGraphicFramePr/>
          <p:nvPr/>
        </p:nvGraphicFramePr>
        <p:xfrm>
          <a:off x="680720" y="2694305"/>
          <a:ext cx="9660255" cy="3444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9" name="Текст 2"/>
          <p:cNvSpPr txBox="1"/>
          <p:nvPr/>
        </p:nvSpPr>
        <p:spPr>
          <a:xfrm>
            <a:off x="612356" y="1108611"/>
            <a:ext cx="9365538" cy="107505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en-US" altLang="en-US" sz="1600" dirty="0">
                <a:solidFill>
                  <a:schemeClr val="tx1"/>
                </a:solidFill>
              </a:rPr>
              <a:t>Мы</a:t>
            </a:r>
            <a:r>
              <a:rPr lang="en-US" altLang="ru-RU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>
                <a:solidFill>
                  <a:schemeClr val="tx1"/>
                </a:solidFill>
              </a:rPr>
              <a:t>предполагаем</a:t>
            </a:r>
            <a:r>
              <a:rPr lang="en-US" altLang="ru-RU" sz="1600" dirty="0">
                <a:solidFill>
                  <a:schemeClr val="tx1"/>
                </a:solidFill>
              </a:rPr>
              <a:t>, </a:t>
            </a:r>
            <a:r>
              <a:rPr lang="en-US" altLang="en-US" sz="1600" dirty="0">
                <a:solidFill>
                  <a:schemeClr val="tx1"/>
                </a:solidFill>
              </a:rPr>
              <a:t>что</a:t>
            </a:r>
            <a:r>
              <a:rPr lang="en-US" altLang="ru-RU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>
                <a:solidFill>
                  <a:schemeClr val="tx1"/>
                </a:solidFill>
              </a:rPr>
              <a:t>каждый</a:t>
            </a:r>
            <a:r>
              <a:rPr lang="en-US" altLang="ru-RU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>
                <a:solidFill>
                  <a:schemeClr val="tx1"/>
                </a:solidFill>
              </a:rPr>
              <a:t>месяц</a:t>
            </a:r>
            <a:r>
              <a:rPr lang="en-US" altLang="ru-RU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>
                <a:solidFill>
                  <a:schemeClr val="tx1"/>
                </a:solidFill>
              </a:rPr>
              <a:t>нашу</a:t>
            </a:r>
            <a:r>
              <a:rPr lang="en-US" altLang="ru-RU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>
                <a:solidFill>
                  <a:schemeClr val="tx1"/>
                </a:solidFill>
              </a:rPr>
              <a:t>платформу</a:t>
            </a:r>
            <a:r>
              <a:rPr lang="en-US" altLang="ru-RU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>
                <a:solidFill>
                  <a:schemeClr val="tx1"/>
                </a:solidFill>
              </a:rPr>
              <a:t>будут</a:t>
            </a:r>
            <a:r>
              <a:rPr lang="en-US" altLang="ru-RU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>
                <a:solidFill>
                  <a:schemeClr val="tx1"/>
                </a:solidFill>
              </a:rPr>
              <a:t>посещать</a:t>
            </a:r>
            <a:r>
              <a:rPr lang="en-US" altLang="ru-RU" sz="1600" dirty="0">
                <a:solidFill>
                  <a:schemeClr val="tx1"/>
                </a:solidFill>
              </a:rPr>
              <a:t> 5000 </a:t>
            </a:r>
            <a:r>
              <a:rPr lang="en-US" altLang="en-US" sz="1600" dirty="0">
                <a:solidFill>
                  <a:schemeClr val="tx1"/>
                </a:solidFill>
              </a:rPr>
              <a:t>пользователей</a:t>
            </a:r>
            <a:r>
              <a:rPr lang="en-US" altLang="ru-RU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>
                <a:solidFill>
                  <a:schemeClr val="tx1"/>
                </a:solidFill>
              </a:rPr>
              <a:t>ежемесячно</a:t>
            </a:r>
            <a:r>
              <a:rPr lang="en-US" altLang="ru-RU" sz="1600" dirty="0">
                <a:solidFill>
                  <a:schemeClr val="tx1"/>
                </a:solidFill>
              </a:rPr>
              <a:t>, </a:t>
            </a:r>
            <a:r>
              <a:rPr lang="en-US" altLang="en-US" sz="1600" dirty="0">
                <a:solidFill>
                  <a:schemeClr val="tx1"/>
                </a:solidFill>
              </a:rPr>
              <a:t>они</a:t>
            </a:r>
            <a:r>
              <a:rPr lang="en-US" altLang="ru-RU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>
                <a:solidFill>
                  <a:schemeClr val="tx1"/>
                </a:solidFill>
              </a:rPr>
              <a:t>будут</a:t>
            </a:r>
            <a:r>
              <a:rPr lang="en-US" altLang="ru-RU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>
                <a:solidFill>
                  <a:schemeClr val="tx1"/>
                </a:solidFill>
              </a:rPr>
              <a:t>оплачивать</a:t>
            </a:r>
            <a:r>
              <a:rPr lang="en-US" altLang="ru-RU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>
                <a:solidFill>
                  <a:schemeClr val="tx1"/>
                </a:solidFill>
              </a:rPr>
              <a:t>тестирование</a:t>
            </a:r>
            <a:r>
              <a:rPr lang="en-US" altLang="ru-RU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>
                <a:solidFill>
                  <a:schemeClr val="tx1"/>
                </a:solidFill>
              </a:rPr>
              <a:t>по</a:t>
            </a:r>
            <a:r>
              <a:rPr lang="en-US" altLang="ru-RU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>
                <a:solidFill>
                  <a:schemeClr val="tx1"/>
                </a:solidFill>
              </a:rPr>
              <a:t>проф</a:t>
            </a:r>
            <a:r>
              <a:rPr lang="en-US" altLang="ru-RU" sz="1600" dirty="0">
                <a:solidFill>
                  <a:schemeClr val="tx1"/>
                </a:solidFill>
              </a:rPr>
              <a:t>. </a:t>
            </a:r>
            <a:r>
              <a:rPr lang="en-US" altLang="en-US" sz="1600" dirty="0">
                <a:solidFill>
                  <a:schemeClr val="tx1"/>
                </a:solidFill>
              </a:rPr>
              <a:t>ориентации</a:t>
            </a:r>
            <a:r>
              <a:rPr lang="en-US" altLang="ru-RU" sz="1600" dirty="0">
                <a:solidFill>
                  <a:schemeClr val="tx1"/>
                </a:solidFill>
              </a:rPr>
              <a:t>. </a:t>
            </a:r>
            <a:r>
              <a:rPr lang="en-US" altLang="en-US" sz="1600" dirty="0">
                <a:solidFill>
                  <a:schemeClr val="tx1"/>
                </a:solidFill>
              </a:rPr>
              <a:t>Стоимость</a:t>
            </a:r>
            <a:r>
              <a:rPr lang="en-US" altLang="ru-RU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>
                <a:solidFill>
                  <a:schemeClr val="tx1"/>
                </a:solidFill>
              </a:rPr>
              <a:t>теста</a:t>
            </a:r>
            <a:r>
              <a:rPr lang="en-US" altLang="ru-RU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>
                <a:solidFill>
                  <a:schemeClr val="tx1"/>
                </a:solidFill>
              </a:rPr>
              <a:t>составит</a:t>
            </a:r>
            <a:r>
              <a:rPr lang="en-US" altLang="ru-RU" sz="1600" dirty="0">
                <a:solidFill>
                  <a:schemeClr val="tx1"/>
                </a:solidFill>
              </a:rPr>
              <a:t> 500 </a:t>
            </a:r>
            <a:r>
              <a:rPr lang="en-US" altLang="en-US" sz="1600" dirty="0">
                <a:solidFill>
                  <a:schemeClr val="tx1"/>
                </a:solidFill>
              </a:rPr>
              <a:t>руб</a:t>
            </a:r>
            <a:r>
              <a:rPr lang="en-US" altLang="ru-RU" sz="1600" dirty="0">
                <a:solidFill>
                  <a:schemeClr val="tx1"/>
                </a:solidFill>
              </a:rPr>
              <a:t>. </a:t>
            </a:r>
            <a:r>
              <a:rPr lang="en-US" altLang="en-US" sz="1600" dirty="0">
                <a:solidFill>
                  <a:schemeClr val="tx1"/>
                </a:solidFill>
              </a:rPr>
              <a:t>В</a:t>
            </a:r>
            <a:r>
              <a:rPr lang="en-US" altLang="ru-RU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>
                <a:solidFill>
                  <a:schemeClr val="tx1"/>
                </a:solidFill>
              </a:rPr>
              <a:t>итоге</a:t>
            </a:r>
            <a:r>
              <a:rPr lang="en-US" altLang="ru-RU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>
                <a:solidFill>
                  <a:schemeClr val="tx1"/>
                </a:solidFill>
              </a:rPr>
              <a:t>выручка</a:t>
            </a:r>
            <a:r>
              <a:rPr lang="en-US" altLang="ru-RU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>
                <a:solidFill>
                  <a:schemeClr val="tx1"/>
                </a:solidFill>
              </a:rPr>
              <a:t>с</a:t>
            </a:r>
            <a:r>
              <a:rPr lang="en-US" altLang="ru-RU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>
                <a:solidFill>
                  <a:schemeClr val="tx1"/>
                </a:solidFill>
              </a:rPr>
              <a:t>платформы</a:t>
            </a:r>
            <a:r>
              <a:rPr lang="en-US" altLang="ru-RU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>
                <a:solidFill>
                  <a:schemeClr val="tx1"/>
                </a:solidFill>
              </a:rPr>
              <a:t>составит</a:t>
            </a:r>
            <a:r>
              <a:rPr lang="en-US" altLang="ru-RU" sz="1600" dirty="0">
                <a:solidFill>
                  <a:schemeClr val="tx1"/>
                </a:solidFill>
              </a:rPr>
              <a:t> 2500000 </a:t>
            </a:r>
            <a:r>
              <a:rPr lang="en-US" altLang="en-US" sz="1600" dirty="0">
                <a:solidFill>
                  <a:schemeClr val="tx1"/>
                </a:solidFill>
              </a:rPr>
              <a:t>в</a:t>
            </a:r>
            <a:r>
              <a:rPr lang="en-US" altLang="ru-RU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>
                <a:solidFill>
                  <a:schemeClr val="tx1"/>
                </a:solidFill>
              </a:rPr>
              <a:t>месяц</a:t>
            </a:r>
            <a:r>
              <a:rPr lang="en-US" altLang="ru-RU" sz="1600" dirty="0">
                <a:solidFill>
                  <a:schemeClr val="tx1"/>
                </a:solidFill>
              </a:rPr>
              <a:t>.</a:t>
            </a:r>
            <a:endParaRPr lang="en-US" altLang="ru-RU" sz="1600" dirty="0">
              <a:solidFill>
                <a:schemeClr val="tx1"/>
              </a:solidFill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0" y="691866"/>
            <a:ext cx="2624903" cy="97077"/>
            <a:chOff x="0" y="692501"/>
            <a:chExt cx="2624903" cy="97077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3" name="Прямоугольник 2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6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/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21" name="Текст 2"/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22" name="Текст 2"/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/>
          <p:cNvSpPr txBox="1"/>
          <p:nvPr/>
        </p:nvSpPr>
        <p:spPr>
          <a:xfrm>
            <a:off x="9684236" y="1450176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/>
          <p:cNvSpPr txBox="1"/>
          <p:nvPr/>
        </p:nvSpPr>
        <p:spPr>
          <a:xfrm>
            <a:off x="10197670" y="4142714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/>
          <p:cNvSpPr txBox="1"/>
          <p:nvPr/>
        </p:nvSpPr>
        <p:spPr>
          <a:xfrm>
            <a:off x="6492240" y="4563110"/>
            <a:ext cx="2218055" cy="187515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en-US" altLang="en-US"/>
              <a:t>Подготовка</a:t>
            </a:r>
            <a:r>
              <a:rPr lang="en-US" altLang="ru-RU"/>
              <a:t> </a:t>
            </a:r>
            <a:r>
              <a:rPr lang="en-US" altLang="en-US"/>
              <a:t>к</a:t>
            </a:r>
            <a:r>
              <a:rPr lang="en-US" altLang="ru-RU"/>
              <a:t> </a:t>
            </a:r>
            <a:r>
              <a:rPr lang="en-US" altLang="en-US"/>
              <a:t>масштабированию</a:t>
            </a:r>
            <a:endParaRPr lang="en-US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200"/>
              <a:t>Мобильное</a:t>
            </a:r>
            <a:r>
              <a:rPr lang="en-US" altLang="ru-RU" sz="1200"/>
              <a:t> </a:t>
            </a:r>
            <a:r>
              <a:rPr lang="en-US" altLang="en-US" sz="1200"/>
              <a:t>приложение</a:t>
            </a:r>
            <a:endParaRPr lang="en-US" altLang="en-US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200"/>
              <a:t>Мультиязычность</a:t>
            </a:r>
            <a:r>
              <a:rPr lang="en-US" altLang="ru-RU" sz="1200"/>
              <a:t> </a:t>
            </a:r>
            <a:r>
              <a:rPr lang="en-US" altLang="en-US" sz="1200"/>
              <a:t>платформыРасширение</a:t>
            </a:r>
            <a:r>
              <a:rPr lang="en-US" altLang="ru-RU" sz="1200"/>
              <a:t> </a:t>
            </a:r>
            <a:r>
              <a:rPr lang="en-US" altLang="en-US" sz="1200"/>
              <a:t>функционала</a:t>
            </a:r>
            <a:r>
              <a:rPr lang="en-US" altLang="ru-RU" sz="1200"/>
              <a:t> </a:t>
            </a:r>
            <a:r>
              <a:rPr lang="en-US" altLang="en-US" sz="1200"/>
              <a:t>Аналитика</a:t>
            </a:r>
            <a:r>
              <a:rPr lang="en-US" altLang="ru-RU" sz="1200"/>
              <a:t> </a:t>
            </a:r>
            <a:r>
              <a:rPr lang="en-US" altLang="en-US" sz="1200"/>
              <a:t>и</a:t>
            </a:r>
            <a:r>
              <a:rPr lang="en-US" altLang="ru-RU" sz="1200"/>
              <a:t> </a:t>
            </a:r>
            <a:r>
              <a:rPr lang="en-US" altLang="en-US" sz="1200"/>
              <a:t>оптимизация</a:t>
            </a:r>
            <a:endParaRPr lang="en-US" altLang="ru-RU" sz="1200"/>
          </a:p>
        </p:txBody>
      </p:sp>
      <p:sp>
        <p:nvSpPr>
          <p:cNvPr id="26" name="Текст 2"/>
          <p:cNvSpPr txBox="1"/>
          <p:nvPr/>
        </p:nvSpPr>
        <p:spPr>
          <a:xfrm>
            <a:off x="6506845" y="1434465"/>
            <a:ext cx="1974850" cy="144399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>
              <a:buFont typeface="Arial" panose="020B0604020202020204" pitchFamily="34" charset="0"/>
            </a:pPr>
            <a:r>
              <a:rPr lang="en-US" altLang="en-US"/>
              <a:t>Начальный</a:t>
            </a:r>
            <a:r>
              <a:rPr lang="en-US" altLang="ru-RU"/>
              <a:t> </a:t>
            </a:r>
            <a:r>
              <a:rPr lang="en-US" altLang="en-US"/>
              <a:t>этап</a:t>
            </a:r>
            <a:endParaRPr lang="en-US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200"/>
              <a:t>Исследование</a:t>
            </a:r>
            <a:r>
              <a:rPr lang="en-US" altLang="ru-RU" sz="1200"/>
              <a:t> </a:t>
            </a:r>
            <a:r>
              <a:rPr lang="en-US" altLang="en-US" sz="1200"/>
              <a:t>рынка</a:t>
            </a:r>
            <a:endParaRPr lang="en-US" altLang="en-US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200"/>
              <a:t>Разработка</a:t>
            </a:r>
            <a:r>
              <a:rPr lang="en-US" altLang="ru-RU" sz="1200"/>
              <a:t> </a:t>
            </a:r>
            <a:r>
              <a:rPr lang="en-US" altLang="en-US" sz="1200"/>
              <a:t>прототипа</a:t>
            </a:r>
            <a:endParaRPr lang="en-US" altLang="ru-RU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200"/>
              <a:t>Запуск</a:t>
            </a:r>
            <a:r>
              <a:rPr lang="en-US" altLang="ru-RU" sz="1200"/>
              <a:t> </a:t>
            </a:r>
            <a:r>
              <a:rPr lang="en-US" altLang="en-US" sz="1200"/>
              <a:t>тестового</a:t>
            </a:r>
            <a:r>
              <a:rPr lang="en-US" altLang="ru-RU" sz="1200"/>
              <a:t> </a:t>
            </a:r>
            <a:r>
              <a:rPr lang="en-US" altLang="en-US" sz="1200"/>
              <a:t>версии</a:t>
            </a:r>
            <a:endParaRPr lang="en-US" altLang="en-US" sz="1200"/>
          </a:p>
        </p:txBody>
      </p:sp>
      <p:sp>
        <p:nvSpPr>
          <p:cNvPr id="27" name="Текст 2"/>
          <p:cNvSpPr txBox="1"/>
          <p:nvPr/>
        </p:nvSpPr>
        <p:spPr>
          <a:xfrm>
            <a:off x="8890635" y="2703195"/>
            <a:ext cx="3301365" cy="144399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en-US" altLang="en-US"/>
              <a:t>Этап</a:t>
            </a:r>
            <a:r>
              <a:rPr lang="en-US" altLang="ru-RU"/>
              <a:t> </a:t>
            </a:r>
            <a:r>
              <a:rPr lang="en-US" altLang="en-US"/>
              <a:t>роста</a:t>
            </a:r>
            <a:endParaRPr lang="en-US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200"/>
              <a:t>Интеграция</a:t>
            </a:r>
            <a:r>
              <a:rPr lang="en-US" altLang="ru-RU" sz="1200"/>
              <a:t> AI </a:t>
            </a:r>
            <a:r>
              <a:rPr lang="en-US" altLang="en-US" sz="1200"/>
              <a:t>и</a:t>
            </a:r>
            <a:r>
              <a:rPr lang="en-US" altLang="ru-RU" sz="1200"/>
              <a:t> </a:t>
            </a:r>
            <a:r>
              <a:rPr lang="en-US" altLang="en-US" sz="1200"/>
              <a:t>машинного</a:t>
            </a:r>
            <a:r>
              <a:rPr lang="en-US" altLang="ru-RU" sz="1200"/>
              <a:t> </a:t>
            </a:r>
            <a:r>
              <a:rPr lang="en-US" altLang="en-US" sz="1200"/>
              <a:t>обучения</a:t>
            </a:r>
            <a:endParaRPr lang="en-US" altLang="en-US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ru-RU" sz="1200"/>
              <a:t> </a:t>
            </a:r>
            <a:r>
              <a:rPr lang="en-US" altLang="en-US" sz="1200"/>
              <a:t>Улучшение</a:t>
            </a:r>
            <a:r>
              <a:rPr lang="en-US" altLang="ru-RU" sz="1200"/>
              <a:t> </a:t>
            </a:r>
            <a:r>
              <a:rPr lang="en-US" altLang="en-US" sz="1200"/>
              <a:t>пользовательского</a:t>
            </a:r>
            <a:r>
              <a:rPr lang="en-US" altLang="ru-RU" sz="1200"/>
              <a:t> </a:t>
            </a:r>
            <a:r>
              <a:rPr lang="en-US" altLang="en-US" sz="1200"/>
              <a:t>интерфейса</a:t>
            </a:r>
            <a:endParaRPr lang="en-US" altLang="en-US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200"/>
              <a:t>Маркетинговая</a:t>
            </a:r>
            <a:r>
              <a:rPr lang="en-US" altLang="ru-RU" sz="1200"/>
              <a:t> </a:t>
            </a:r>
            <a:r>
              <a:rPr lang="en-US" altLang="en-US" sz="1200"/>
              <a:t>стратегия</a:t>
            </a:r>
            <a:endParaRPr lang="en-US" altLang="en-US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200"/>
              <a:t>Партнерские</a:t>
            </a:r>
            <a:r>
              <a:rPr lang="en-US" altLang="ru-RU" sz="1200"/>
              <a:t> </a:t>
            </a:r>
            <a:r>
              <a:rPr lang="en-US" altLang="en-US" sz="1200"/>
              <a:t>отношения</a:t>
            </a:r>
            <a:endParaRPr lang="en-US" altLang="en-US" sz="1200"/>
          </a:p>
        </p:txBody>
      </p:sp>
      <p:sp>
        <p:nvSpPr>
          <p:cNvPr id="28" name="Текст 2"/>
          <p:cNvSpPr txBox="1"/>
          <p:nvPr/>
        </p:nvSpPr>
        <p:spPr>
          <a:xfrm>
            <a:off x="10266423" y="5438847"/>
            <a:ext cx="1565011" cy="132080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en-US" altLang="en-US" dirty="0"/>
              <a:t>Финансирование</a:t>
            </a:r>
            <a:endParaRPr lang="en-US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200" dirty="0"/>
              <a:t>Привлечение</a:t>
            </a:r>
            <a:r>
              <a:rPr lang="en-US" altLang="ru-RU" sz="1200" dirty="0"/>
              <a:t> </a:t>
            </a:r>
            <a:r>
              <a:rPr lang="en-US" altLang="en-US" sz="1200" dirty="0"/>
              <a:t>инвестиций</a:t>
            </a:r>
            <a:endParaRPr lang="en-US" alt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200" dirty="0"/>
              <a:t>Гранты</a:t>
            </a:r>
            <a:r>
              <a:rPr lang="en-US" altLang="ru-RU" sz="1200" dirty="0"/>
              <a:t> </a:t>
            </a:r>
            <a:r>
              <a:rPr lang="en-US" altLang="en-US" sz="1200" dirty="0"/>
              <a:t>и</a:t>
            </a:r>
            <a:r>
              <a:rPr lang="en-US" altLang="ru-RU" sz="1200" dirty="0"/>
              <a:t> </a:t>
            </a:r>
            <a:r>
              <a:rPr lang="en-US" altLang="en-US" sz="1200" dirty="0"/>
              <a:t>субсидии</a:t>
            </a:r>
            <a:endParaRPr lang="en-US" altLang="en-US" sz="1200" dirty="0"/>
          </a:p>
        </p:txBody>
      </p:sp>
      <p:sp>
        <p:nvSpPr>
          <p:cNvPr id="29" name="Соединительная линия уступом 2"/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30" name="Соединительная линия уступом 26"/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31" name="Соединительная линия уступом 29"/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3" name="Текст 2"/>
          <p:cNvSpPr txBox="1"/>
          <p:nvPr/>
        </p:nvSpPr>
        <p:spPr>
          <a:xfrm>
            <a:off x="420955" y="355268"/>
            <a:ext cx="6518934" cy="33591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Клиенты/Стадия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/>
          <p:cNvSpPr txBox="1"/>
          <p:nvPr/>
        </p:nvSpPr>
        <p:spPr>
          <a:xfrm>
            <a:off x="498662" y="2075231"/>
            <a:ext cx="4989789" cy="452183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altLang="en-US"/>
              <a:t>Клиенты</a:t>
            </a:r>
            <a:r>
              <a:rPr lang="en-US" altLang="ru-RU"/>
              <a:t>: </a:t>
            </a:r>
            <a:endParaRPr lang="en-US" altLang="ru-RU"/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altLang="ru-RU"/>
              <a:t> </a:t>
            </a:r>
            <a:r>
              <a:rPr lang="en-US" altLang="en-US"/>
              <a:t>Школьники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студенты</a:t>
            </a:r>
            <a:r>
              <a:rPr lang="en-US" altLang="ru-RU"/>
              <a:t>, </a:t>
            </a:r>
            <a:r>
              <a:rPr lang="en-US" altLang="en-US"/>
              <a:t>рассматривающие</a:t>
            </a:r>
            <a:r>
              <a:rPr lang="en-US" altLang="ru-RU"/>
              <a:t> </a:t>
            </a:r>
            <a:r>
              <a:rPr lang="en-US" altLang="en-US"/>
              <a:t>варианты</a:t>
            </a:r>
            <a:r>
              <a:rPr lang="en-US" altLang="ru-RU"/>
              <a:t> </a:t>
            </a:r>
            <a:r>
              <a:rPr lang="en-US" altLang="en-US"/>
              <a:t>дальнейшей</a:t>
            </a:r>
            <a:r>
              <a:rPr lang="en-US" altLang="ru-RU"/>
              <a:t> </a:t>
            </a:r>
            <a:r>
              <a:rPr lang="en-US" altLang="en-US"/>
              <a:t>карьеры</a:t>
            </a:r>
            <a:r>
              <a:rPr lang="en-US" altLang="ru-RU"/>
              <a:t>.</a:t>
            </a:r>
            <a:endParaRPr lang="en-US" altLang="ru-RU"/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altLang="ru-RU"/>
              <a:t> </a:t>
            </a:r>
            <a:r>
              <a:rPr lang="en-US" altLang="en-US"/>
              <a:t>Молодые</a:t>
            </a:r>
            <a:r>
              <a:rPr lang="en-US" altLang="ru-RU"/>
              <a:t> </a:t>
            </a:r>
            <a:r>
              <a:rPr lang="en-US" altLang="en-US"/>
              <a:t>люди</a:t>
            </a:r>
            <a:r>
              <a:rPr lang="en-US" altLang="ru-RU"/>
              <a:t>, </a:t>
            </a:r>
            <a:r>
              <a:rPr lang="en-US" altLang="en-US"/>
              <a:t>которые</a:t>
            </a:r>
            <a:r>
              <a:rPr lang="en-US" altLang="ru-RU"/>
              <a:t> </a:t>
            </a:r>
            <a:r>
              <a:rPr lang="en-US" altLang="en-US"/>
              <a:t>хотят</a:t>
            </a:r>
            <a:r>
              <a:rPr lang="en-US" altLang="ru-RU"/>
              <a:t> </a:t>
            </a:r>
            <a:r>
              <a:rPr lang="en-US" altLang="en-US"/>
              <a:t>изменить</a:t>
            </a:r>
            <a:r>
              <a:rPr lang="en-US" altLang="ru-RU"/>
              <a:t> </a:t>
            </a:r>
            <a:r>
              <a:rPr lang="en-US" altLang="en-US"/>
              <a:t>свою</a:t>
            </a:r>
            <a:r>
              <a:rPr lang="en-US" altLang="ru-RU"/>
              <a:t> </a:t>
            </a:r>
            <a:r>
              <a:rPr lang="en-US" altLang="en-US"/>
              <a:t>профессию</a:t>
            </a:r>
            <a:r>
              <a:rPr lang="en-US" altLang="ru-RU"/>
              <a:t> </a:t>
            </a:r>
            <a:r>
              <a:rPr lang="en-US" altLang="en-US"/>
              <a:t>или</a:t>
            </a:r>
            <a:r>
              <a:rPr lang="en-US" altLang="ru-RU"/>
              <a:t> </a:t>
            </a:r>
            <a:r>
              <a:rPr lang="en-US" altLang="en-US"/>
              <a:t>найти</a:t>
            </a:r>
            <a:r>
              <a:rPr lang="en-US" altLang="ru-RU"/>
              <a:t> </a:t>
            </a:r>
            <a:r>
              <a:rPr lang="en-US" altLang="en-US"/>
              <a:t>новую</a:t>
            </a:r>
            <a:r>
              <a:rPr lang="en-US" altLang="ru-RU"/>
              <a:t>.</a:t>
            </a:r>
            <a:endParaRPr lang="en-US" altLang="ru-RU"/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altLang="en-US"/>
              <a:t>Родители</a:t>
            </a:r>
            <a:r>
              <a:rPr lang="en-US" altLang="ru-RU"/>
              <a:t>, </a:t>
            </a:r>
            <a:r>
              <a:rPr lang="en-US" altLang="en-US"/>
              <a:t>помогающие</a:t>
            </a:r>
            <a:r>
              <a:rPr lang="en-US" altLang="ru-RU"/>
              <a:t> </a:t>
            </a:r>
            <a:r>
              <a:rPr lang="en-US" altLang="en-US"/>
              <a:t>своим</a:t>
            </a:r>
            <a:r>
              <a:rPr lang="en-US" altLang="ru-RU"/>
              <a:t> </a:t>
            </a:r>
            <a:r>
              <a:rPr lang="en-US" altLang="en-US"/>
              <a:t>детям</a:t>
            </a:r>
            <a:r>
              <a:rPr lang="en-US" altLang="ru-RU"/>
              <a:t> </a:t>
            </a:r>
            <a:r>
              <a:rPr lang="en-US" altLang="en-US"/>
              <a:t>с</a:t>
            </a:r>
            <a:r>
              <a:rPr lang="en-US" altLang="ru-RU"/>
              <a:t> </a:t>
            </a:r>
            <a:r>
              <a:rPr lang="en-US" altLang="en-US"/>
              <a:t>выбором</a:t>
            </a:r>
            <a:r>
              <a:rPr lang="en-US" altLang="ru-RU"/>
              <a:t> </a:t>
            </a:r>
            <a:r>
              <a:rPr lang="en-US" altLang="en-US"/>
              <a:t>профессии</a:t>
            </a:r>
            <a:r>
              <a:rPr lang="en-US" altLang="ru-RU"/>
              <a:t>.</a:t>
            </a:r>
            <a:endParaRPr lang="en-US" altLang="ru-RU"/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altLang="ru-RU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altLang="en-US"/>
              <a:t>Клиентские отношения</a:t>
            </a:r>
            <a:r>
              <a:rPr lang="en-US" altLang="en-US"/>
              <a:t>:</a:t>
            </a:r>
            <a:endParaRPr lang="en-US" altLang="ru-RU"/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altLang="en-US"/>
              <a:t>Онлайн</a:t>
            </a:r>
            <a:r>
              <a:rPr lang="en-US" altLang="ru-RU"/>
              <a:t>-</a:t>
            </a:r>
            <a:r>
              <a:rPr lang="en-US" altLang="en-US"/>
              <a:t>чат</a:t>
            </a:r>
            <a:r>
              <a:rPr lang="en-US" altLang="ru-RU"/>
              <a:t> </a:t>
            </a:r>
            <a:r>
              <a:rPr lang="en-US" altLang="en-US"/>
              <a:t>с</a:t>
            </a:r>
            <a:r>
              <a:rPr lang="en-US" altLang="ru-RU"/>
              <a:t> </a:t>
            </a:r>
            <a:r>
              <a:rPr lang="en-US" altLang="en-US"/>
              <a:t>технической</a:t>
            </a:r>
            <a:r>
              <a:rPr lang="en-US" altLang="ru-RU"/>
              <a:t> </a:t>
            </a:r>
            <a:r>
              <a:rPr lang="en-US" altLang="en-US"/>
              <a:t>поддержкой</a:t>
            </a:r>
            <a:r>
              <a:rPr lang="en-US" altLang="ru-RU"/>
              <a:t>.</a:t>
            </a:r>
            <a:endParaRPr lang="en-US" altLang="ru-RU"/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altLang="en-US"/>
              <a:t>Блог</a:t>
            </a:r>
            <a:r>
              <a:rPr lang="en-US" altLang="ru-RU"/>
              <a:t> </a:t>
            </a:r>
            <a:r>
              <a:rPr lang="en-US" altLang="en-US"/>
              <a:t>с</a:t>
            </a:r>
            <a:r>
              <a:rPr lang="en-US" altLang="ru-RU"/>
              <a:t> </a:t>
            </a:r>
            <a:r>
              <a:rPr lang="en-US" altLang="en-US"/>
              <a:t>полезными</a:t>
            </a:r>
            <a:r>
              <a:rPr lang="en-US" altLang="ru-RU"/>
              <a:t> </a:t>
            </a:r>
            <a:r>
              <a:rPr lang="en-US" altLang="en-US"/>
              <a:t>материалами</a:t>
            </a:r>
            <a:r>
              <a:rPr lang="en-US" altLang="ru-RU"/>
              <a:t> </a:t>
            </a:r>
            <a:r>
              <a:rPr lang="en-US" altLang="en-US"/>
              <a:t>о</a:t>
            </a:r>
            <a:r>
              <a:rPr lang="en-US" altLang="ru-RU"/>
              <a:t> </a:t>
            </a:r>
            <a:r>
              <a:rPr lang="en-US" altLang="en-US"/>
              <a:t>профессиях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карьерном</a:t>
            </a:r>
            <a:r>
              <a:rPr lang="en-US" altLang="ru-RU"/>
              <a:t> </a:t>
            </a:r>
            <a:r>
              <a:rPr lang="en-US" altLang="en-US"/>
              <a:t>развитии</a:t>
            </a:r>
            <a:r>
              <a:rPr lang="en-US" altLang="ru-RU"/>
              <a:t>.</a:t>
            </a:r>
            <a:endParaRPr lang="en-US" altLang="ru-RU"/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altLang="en-US"/>
              <a:t>Социальные</a:t>
            </a:r>
            <a:r>
              <a:rPr lang="en-US" altLang="ru-RU"/>
              <a:t> </a:t>
            </a:r>
            <a:r>
              <a:rPr lang="en-US" altLang="en-US"/>
              <a:t>сети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общения</a:t>
            </a:r>
            <a:r>
              <a:rPr lang="en-US" altLang="ru-RU"/>
              <a:t> </a:t>
            </a:r>
            <a:r>
              <a:rPr lang="en-US" altLang="en-US"/>
              <a:t>с</a:t>
            </a:r>
            <a:r>
              <a:rPr lang="en-US" altLang="ru-RU"/>
              <a:t> </a:t>
            </a:r>
            <a:r>
              <a:rPr lang="en-US" altLang="en-US"/>
              <a:t>пользователями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ответов</a:t>
            </a:r>
            <a:r>
              <a:rPr lang="en-US" altLang="ru-RU"/>
              <a:t> </a:t>
            </a:r>
            <a:r>
              <a:rPr lang="en-US" altLang="en-US"/>
              <a:t>на</a:t>
            </a:r>
            <a:r>
              <a:rPr lang="en-US" altLang="ru-RU"/>
              <a:t> </a:t>
            </a:r>
            <a:r>
              <a:rPr lang="en-US" altLang="en-US"/>
              <a:t>их</a:t>
            </a:r>
            <a:r>
              <a:rPr lang="en-US" altLang="ru-RU"/>
              <a:t> </a:t>
            </a:r>
            <a:r>
              <a:rPr lang="en-US" altLang="en-US"/>
              <a:t>вопросы</a:t>
            </a:r>
            <a:r>
              <a:rPr lang="en-US" altLang="ru-RU"/>
              <a:t>.</a:t>
            </a:r>
            <a:endParaRPr lang="en-US" altLang="ru-RU"/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altLang="ru-RU"/>
          </a:p>
        </p:txBody>
      </p:sp>
      <p:sp>
        <p:nvSpPr>
          <p:cNvPr id="19" name="Текст 2"/>
          <p:cNvSpPr txBox="1"/>
          <p:nvPr/>
        </p:nvSpPr>
        <p:spPr>
          <a:xfrm>
            <a:off x="498475" y="1126808"/>
            <a:ext cx="5599430" cy="107505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>
                <a:solidFill>
                  <a:schemeClr val="accent5">
                    <a:lumMod val="75000"/>
                  </a:schemeClr>
                </a:solidFill>
              </a:rPr>
              <a:t>Клиенты и клиентские отношения</a:t>
            </a:r>
            <a:endParaRPr lang="ru-RU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0" y="691866"/>
            <a:ext cx="2624903" cy="97077"/>
            <a:chOff x="0" y="692501"/>
            <a:chExt cx="2624903" cy="97077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3" name="Прямоугольник 1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6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Команда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/>
          <p:cNvSpPr txBox="1"/>
          <p:nvPr/>
        </p:nvSpPr>
        <p:spPr>
          <a:xfrm>
            <a:off x="337185" y="3188335"/>
            <a:ext cx="6148705" cy="132080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altLang="en-US"/>
              <a:t>Паукконен</a:t>
            </a:r>
            <a:r>
              <a:rPr lang="en-US" altLang="ru-RU"/>
              <a:t> </a:t>
            </a:r>
            <a:r>
              <a:rPr lang="en-US" altLang="en-US"/>
              <a:t>Светлана</a:t>
            </a:r>
            <a:r>
              <a:rPr lang="en-US" altLang="ru-RU"/>
              <a:t> </a:t>
            </a:r>
            <a:r>
              <a:rPr lang="en-US" altLang="en-US"/>
              <a:t>Алексеевна</a:t>
            </a:r>
            <a:r>
              <a:rPr lang="ru-RU" altLang="en-US"/>
              <a:t> - лидер проекта</a:t>
            </a:r>
            <a:endParaRPr lang="en-US" altLang="en-US"/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altLang="en-US"/>
              <a:t>Нуритдинова</a:t>
            </a:r>
            <a:r>
              <a:rPr lang="en-US" altLang="ru-RU"/>
              <a:t> </a:t>
            </a:r>
            <a:r>
              <a:rPr lang="en-US" altLang="en-US"/>
              <a:t>Алина</a:t>
            </a:r>
            <a:r>
              <a:rPr lang="en-US" altLang="ru-RU"/>
              <a:t> </a:t>
            </a:r>
            <a:r>
              <a:rPr lang="en-US" altLang="en-US"/>
              <a:t>Дмитриевна</a:t>
            </a:r>
            <a:r>
              <a:rPr lang="ru-RU" altLang="en-US"/>
              <a:t> - о</a:t>
            </a:r>
            <a:r>
              <a:rPr lang="en-US" altLang="en-US"/>
              <a:t>рганизатор</a:t>
            </a:r>
            <a:endParaRPr lang="en-US" altLang="en-US"/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altLang="en-US"/>
              <a:t>Андреева</a:t>
            </a:r>
            <a:r>
              <a:rPr lang="en-US" altLang="ru-RU"/>
              <a:t> </a:t>
            </a:r>
            <a:r>
              <a:rPr lang="en-US" altLang="en-US"/>
              <a:t>Светлана</a:t>
            </a:r>
            <a:r>
              <a:rPr lang="en-US" altLang="ru-RU"/>
              <a:t> </a:t>
            </a:r>
            <a:r>
              <a:rPr lang="en-US" altLang="en-US"/>
              <a:t>Алексеевна</a:t>
            </a:r>
            <a:r>
              <a:rPr lang="ru-RU" altLang="en-US"/>
              <a:t> - о</a:t>
            </a:r>
            <a:r>
              <a:rPr lang="en-US" altLang="en-US"/>
              <a:t>рганизатор</a:t>
            </a:r>
            <a:endParaRPr lang="en-US" altLang="en-US"/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altLang="en-US"/>
              <a:t>Соусова</a:t>
            </a:r>
            <a:r>
              <a:rPr lang="en-US" altLang="ru-RU"/>
              <a:t> </a:t>
            </a:r>
            <a:r>
              <a:rPr lang="en-US" altLang="en-US"/>
              <a:t>Анастасия</a:t>
            </a:r>
            <a:r>
              <a:rPr lang="en-US" altLang="ru-RU"/>
              <a:t> </a:t>
            </a:r>
            <a:r>
              <a:rPr lang="en-US" altLang="en-US"/>
              <a:t>Олеговна</a:t>
            </a:r>
            <a:r>
              <a:rPr lang="ru-RU" altLang="en-US"/>
              <a:t> - п</a:t>
            </a:r>
            <a:r>
              <a:rPr lang="en-US" altLang="en-US"/>
              <a:t>редпрениматель</a:t>
            </a:r>
            <a:endParaRPr lang="en-US" altLang="en-US"/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altLang="en-US"/>
              <a:t>Грибова</a:t>
            </a:r>
            <a:r>
              <a:rPr lang="ru-RU" altLang="en-US"/>
              <a:t> </a:t>
            </a:r>
            <a:r>
              <a:rPr lang="en-US" altLang="en-US"/>
              <a:t>Кристин</a:t>
            </a:r>
            <a:r>
              <a:rPr lang="ru-RU" altLang="en-US"/>
              <a:t>а </a:t>
            </a:r>
            <a:r>
              <a:rPr lang="en-US" altLang="en-US"/>
              <a:t>Дмитриевна</a:t>
            </a:r>
            <a:r>
              <a:rPr lang="ru-RU" altLang="en-US"/>
              <a:t> - и</a:t>
            </a:r>
            <a:r>
              <a:rPr lang="en-US" altLang="en-US"/>
              <a:t>сполнитель</a:t>
            </a:r>
            <a:endParaRPr lang="en-US" altLang="en-US"/>
          </a:p>
        </p:txBody>
      </p:sp>
      <p:sp>
        <p:nvSpPr>
          <p:cNvPr id="17" name="Текст 2"/>
          <p:cNvSpPr txBox="1"/>
          <p:nvPr/>
        </p:nvSpPr>
        <p:spPr>
          <a:xfrm>
            <a:off x="559690" y="1679803"/>
            <a:ext cx="6518934" cy="119761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cap="all" dirty="0" smtClean="0">
                <a:solidFill>
                  <a:schemeClr val="accent1">
                    <a:lumMod val="60000"/>
                    <a:lumOff val="40000"/>
                  </a:schemeClr>
                </a:solidFill>
                <a:sym typeface="+mn-ea"/>
              </a:rPr>
              <a:t>Команда проекта</a:t>
            </a:r>
            <a:endParaRPr sz="3600" cap="all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l"/>
            <a:endParaRPr sz="3600" cap="all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19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0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21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0" y="691866"/>
            <a:ext cx="2624903" cy="97077"/>
            <a:chOff x="0" y="692501"/>
            <a:chExt cx="2624903" cy="97077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3" name="Прямоугольник 1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6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3" name="Прямоугольник 22"/>
          <p:cNvSpPr/>
          <p:nvPr/>
        </p:nvSpPr>
        <p:spPr>
          <a:xfrm>
            <a:off x="6500495" y="0"/>
            <a:ext cx="5758815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8" tIns="45718" rIns="45718" bIns="45718" numCol="1" spcCol="38100" rtlCol="0" anchor="ctr" forceAA="0">
            <a:noAutofit/>
          </a:bodyPr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Квадрат"/>
          <p:cNvSpPr/>
          <p:nvPr/>
        </p:nvSpPr>
        <p:spPr>
          <a:xfrm>
            <a:off x="4687122" y="2822624"/>
            <a:ext cx="7504878" cy="1477543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275" name="Прямоугольник"/>
          <p:cNvSpPr/>
          <p:nvPr/>
        </p:nvSpPr>
        <p:spPr>
          <a:xfrm>
            <a:off x="7510395" y="4291684"/>
            <a:ext cx="4681605" cy="25691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276" name="#FCAF17 RGB 252 175 23  CMYK 0 37 91 0"/>
          <p:cNvSpPr txBox="1"/>
          <p:nvPr/>
        </p:nvSpPr>
        <p:spPr>
          <a:xfrm>
            <a:off x="7695479" y="4395371"/>
            <a:ext cx="1841914" cy="9207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br/>
            <a:br/>
          </a:p>
        </p:txBody>
      </p:sp>
      <p:sp>
        <p:nvSpPr>
          <p:cNvPr id="277" name="Квадрат"/>
          <p:cNvSpPr/>
          <p:nvPr/>
        </p:nvSpPr>
        <p:spPr>
          <a:xfrm>
            <a:off x="-17067" y="-1"/>
            <a:ext cx="4722642" cy="42941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278" name="Квадрат"/>
          <p:cNvSpPr/>
          <p:nvPr/>
        </p:nvSpPr>
        <p:spPr>
          <a:xfrm>
            <a:off x="4705575" y="0"/>
            <a:ext cx="4723506" cy="2891048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279" name="Прямоугольник"/>
          <p:cNvSpPr/>
          <p:nvPr/>
        </p:nvSpPr>
        <p:spPr>
          <a:xfrm>
            <a:off x="-4526" y="4288861"/>
            <a:ext cx="7514921" cy="2569141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280" name="#B5D8E1 RGB 181 216 225  CMYK 27 6 9 0"/>
          <p:cNvSpPr txBox="1"/>
          <p:nvPr/>
        </p:nvSpPr>
        <p:spPr>
          <a:xfrm>
            <a:off x="110819" y="4408072"/>
            <a:ext cx="2916678" cy="9207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br>
              <a:rPr dirty="0"/>
            </a:br>
            <a:br>
              <a:rPr dirty="0"/>
            </a:br>
            <a:endParaRPr dirty="0"/>
          </a:p>
        </p:txBody>
      </p:sp>
      <p:sp>
        <p:nvSpPr>
          <p:cNvPr id="281" name="TextBox 20"/>
          <p:cNvSpPr txBox="1"/>
          <p:nvPr/>
        </p:nvSpPr>
        <p:spPr>
          <a:xfrm>
            <a:off x="4822933" y="122003"/>
            <a:ext cx="1623695" cy="9207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br/>
            <a:br/>
          </a:p>
        </p:txBody>
      </p:sp>
      <p:sp>
        <p:nvSpPr>
          <p:cNvPr id="282" name="Квадрат"/>
          <p:cNvSpPr/>
          <p:nvPr/>
        </p:nvSpPr>
        <p:spPr>
          <a:xfrm>
            <a:off x="9424713" y="1510376"/>
            <a:ext cx="2767287" cy="1377680"/>
          </a:xfrm>
          <a:prstGeom prst="rect">
            <a:avLst/>
          </a:prstGeom>
          <a:solidFill>
            <a:srgbClr val="0D0D0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1B1B1B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283" name="TextBox 26"/>
          <p:cNvSpPr txBox="1"/>
          <p:nvPr/>
        </p:nvSpPr>
        <p:spPr>
          <a:xfrm>
            <a:off x="98036" y="122003"/>
            <a:ext cx="1841913" cy="9207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br/>
            <a:br/>
          </a:p>
        </p:txBody>
      </p:sp>
      <p:sp>
        <p:nvSpPr>
          <p:cNvPr id="284" name="TextBox 28"/>
          <p:cNvSpPr txBox="1"/>
          <p:nvPr/>
        </p:nvSpPr>
        <p:spPr>
          <a:xfrm>
            <a:off x="9567036" y="1642209"/>
            <a:ext cx="1841914" cy="9207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br/>
            <a:br/>
          </a:p>
        </p:txBody>
      </p:sp>
      <p:sp>
        <p:nvSpPr>
          <p:cNvPr id="285" name="TextBox 30"/>
          <p:cNvSpPr txBox="1"/>
          <p:nvPr/>
        </p:nvSpPr>
        <p:spPr>
          <a:xfrm>
            <a:off x="4822933" y="2983057"/>
            <a:ext cx="1623695" cy="9207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br/>
            <a:br/>
          </a:p>
        </p:txBody>
      </p:sp>
      <p:sp>
        <p:nvSpPr>
          <p:cNvPr id="286" name="TextBox 28"/>
          <p:cNvSpPr txBox="1"/>
          <p:nvPr/>
        </p:nvSpPr>
        <p:spPr>
          <a:xfrm>
            <a:off x="9579736" y="129623"/>
            <a:ext cx="2100802" cy="36703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/>
        </p:txBody>
      </p:sp>
      <p:sp>
        <p:nvSpPr>
          <p:cNvPr id="287" name="Текст 2"/>
          <p:cNvSpPr txBox="1"/>
          <p:nvPr/>
        </p:nvSpPr>
        <p:spPr>
          <a:xfrm>
            <a:off x="573048" y="2476847"/>
            <a:ext cx="3928432" cy="1631212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000" dirty="0"/>
              <a:t>ОСНОВНЫЕ</a:t>
            </a:r>
            <a:endParaRPr sz="5000" dirty="0"/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000" dirty="0"/>
              <a:t>ЦВЕТА</a:t>
            </a:r>
            <a:endParaRPr sz="5000" dirty="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291" name="Прямоугольник 13"/>
          <p:cNvSpPr/>
          <p:nvPr/>
        </p:nvSpPr>
        <p:spPr>
          <a:xfrm>
            <a:off x="6102350" y="1807210"/>
            <a:ext cx="2251710" cy="5056505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295" name="Текст 2"/>
          <p:cNvSpPr txBox="1"/>
          <p:nvPr/>
        </p:nvSpPr>
        <p:spPr>
          <a:xfrm>
            <a:off x="309245" y="252095"/>
            <a:ext cx="5361305" cy="452945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СПАСИБО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!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КОНТАКТЫ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altLang="ru-RU" dirty="0"/>
              <a:t>89118815436</a:t>
            </a:r>
            <a:r>
              <a:rPr dirty="0"/>
              <a:t> 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altLang="ru-RU" dirty="0"/>
              <a:t>jidkoezoloto@yandex.ru</a:t>
            </a:r>
            <a:endParaRPr lang="en-US" altLang="ru-RU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3311</Words>
  <Application>WPS Presentation</Application>
  <PresentationFormat>Широкоэкранный</PresentationFormat>
  <Paragraphs>220</Paragraphs>
  <Slides>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37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47" baseType="lpstr">
      <vt:lpstr>Arial</vt:lpstr>
      <vt:lpstr>SimSun</vt:lpstr>
      <vt:lpstr>Wingdings</vt:lpstr>
      <vt:lpstr>Helvetica</vt:lpstr>
      <vt:lpstr>Calibri</vt:lpstr>
      <vt:lpstr>Calibri Light</vt:lpstr>
      <vt:lpstr>Arial</vt:lpstr>
      <vt:lpstr>Gilroy-ExtraBold</vt:lpstr>
      <vt:lpstr>Segoe Print</vt:lpstr>
      <vt:lpstr>Gilroy-Light</vt:lpstr>
      <vt:lpstr>Helvetica Neue</vt:lpstr>
      <vt:lpstr>Gilroy-Bold</vt:lpstr>
      <vt:lpstr>Gilroy-Regular</vt:lpstr>
      <vt:lpstr>Microsoft YaHei</vt:lpstr>
      <vt:lpstr>Arial Unicode MS</vt:lpstr>
      <vt:lpstr>Helvetica</vt:lpstr>
      <vt:lpstr>Calibri</vt:lpstr>
      <vt:lpstr>Franklin Gothic Demi Cond</vt:lpstr>
      <vt:lpstr>Courier New</vt:lpstr>
      <vt:lpstr>Corbel Light</vt:lpstr>
      <vt:lpstr>Corbel</vt:lpstr>
      <vt:lpstr>Franklin Gothic Demi</vt:lpstr>
      <vt:lpstr>Franklin Gothic Medium</vt:lpstr>
      <vt:lpstr>Franklin Gothic Medium Cond</vt:lpstr>
      <vt:lpstr>Gabriola</vt:lpstr>
      <vt:lpstr>Bahnschrift Condensed</vt:lpstr>
      <vt:lpstr>Bahnschrift Light SemiCondensed</vt:lpstr>
      <vt:lpstr>Arial Black</vt:lpstr>
      <vt:lpstr>Century Schoolbook</vt:lpstr>
      <vt:lpstr>Comic Sans MS</vt:lpstr>
      <vt:lpstr>Impact</vt:lpstr>
      <vt:lpstr>Garamond</vt:lpstr>
      <vt:lpstr>Palatino Linotype</vt:lpstr>
      <vt:lpstr>Arial Narrow</vt:lpstr>
      <vt:lpstr>Bookman Old Style</vt:lpstr>
      <vt:lpstr>Times New Roman</vt:lpstr>
      <vt:lpstr>Play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Ирина Щёголева</cp:lastModifiedBy>
  <cp:revision>26</cp:revision>
  <dcterms:created xsi:type="dcterms:W3CDTF">2024-12-15T18:48:08Z</dcterms:created>
  <dcterms:modified xsi:type="dcterms:W3CDTF">2024-12-15T20:54:52Z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CA43BB188EA849F5A6D44A9FCDDB6E91_12</vt:lpwstr>
  </property>
  <property fmtid="{D5CDD505-2E9C-101B-9397-08002B2CF9AE}" pid="3" name="KSOProductBuildVer">
    <vt:lpwstr>1049-12.2.0.19307</vt:lpwstr>
  </property>
</Properties>
</file>