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bmp" ContentType="image/bmp"/>
  <Default Extension="png" ContentType="image/png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3" r:id="rId3"/>
    <p:sldId id="265" r:id="rId4"/>
    <p:sldId id="269" r:id="rId5"/>
    <p:sldId id="272" r:id="rId6"/>
    <p:sldId id="271" r:id="rId7"/>
    <p:sldId id="273" r:id="rId8"/>
    <p:sldId id="27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4" y="32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1AB04-2246-4F87-8778-9C8E5C067B01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549DF-6BBB-4ABD-BAEB-65431700D7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CF8697C-65DB-4003-B1A6-C65C49969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027AB2E-A4FE-4886-83F2-4FB16ED43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027AB2E-A4FE-4886-83F2-4FB16ED43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027AB2E-A4FE-4886-83F2-4FB16ED43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027AB2E-A4FE-4886-83F2-4FB16ED43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7983FB3-485B-4255-A38F-5F2D254160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7983FB3-485B-4255-A38F-5F2D254160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altLang="en-US"/>
              <a:t>Щелкните для изменения стиля основного подзаголовка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ние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конт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контента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4" name="Заполнитель контента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Заполнитель текста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6" name="Заполнитель контента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7" name="Заполнитель даты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8" name="Заполнитель нижнего колонтитула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9" name="Заполнитель номера слайда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наз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Заполнитель нижнего колонтитула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Заполнитель номера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даты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3" name="Заполнитель нижнего колонтитула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Контен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текста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изображения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altLang="en-US"/>
              <a:t>Щелкните значок, чтобы добавить рисунок</a:t>
            </a:r>
          </a:p>
        </p:txBody>
      </p:sp>
      <p:sp>
        <p:nvSpPr>
          <p:cNvPr id="4" name="Заполнитель текста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звание и текст по вертика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по вертикали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Название по вертикал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по вертикали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названия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7FF2-845F-41B9-944F-35B90659B7D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1"/>
            <a:srcRect l="0" t="0" r="0" b="0"/>
            <a:stretch>
              <a:fillRect/>
            </a:stretch>
          </a:blipFill>
        </p:spPr>
        <p:txBody>
          <a:bodyPr/>
          <a:lstStyle/>
          <a:p>
            <a:endParaRPr lang="ru-RU" altLang="en-US" b="1" i="1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6655595" y="424795"/>
            <a:ext cx="5136626" cy="2148093"/>
          </a:xfrm>
        </p:spPr>
        <p:txBody>
          <a:bodyPr/>
          <a:lstStyle/>
          <a:p>
            <a:r>
              <a:rPr lang="ru-RU" altLang="en-US" sz="4400" b="1" i="1">
                <a:solidFill>
                  <a:schemeClr val="bg1"/>
                </a:solidFill>
                <a:latin typeface="Bernard MT Condensed" pitchFamily="18" charset="0"/>
                <a:ea typeface="Bernard MT Condensed" pitchFamily="18" charset="0"/>
                <a:cs typeface="Bernard MT Condensed" pitchFamily="18" charset="0"/>
              </a:rPr>
              <a:t>Глубь</a:t>
            </a:r>
          </a:p>
          <a:p>
            <a:r>
              <a:rPr lang="ru-RU" altLang="en-US" sz="4400" b="1" i="1">
                <a:solidFill>
                  <a:schemeClr val="bg1"/>
                </a:solidFill>
                <a:latin typeface="Bernard MT Condensed" pitchFamily="18" charset="0"/>
                <a:ea typeface="Bernard MT Condensed" pitchFamily="18" charset="0"/>
                <a:cs typeface="Bernard MT Condensed" pitchFamily="18" charset="0"/>
              </a:rPr>
              <a:t>Псковский государственный университет</a:t>
            </a:r>
          </a:p>
          <a:p>
            <a:r>
              <a:rPr lang="ru-RU" altLang="en-US" sz="4400" b="1" i="1">
                <a:solidFill>
                  <a:schemeClr val="bg1"/>
                </a:solidFill>
                <a:latin typeface="Bernard MT Condensed" pitchFamily="18" charset="0"/>
                <a:ea typeface="Bernard MT Condensed" pitchFamily="18" charset="0"/>
                <a:cs typeface="Bernard MT Condensed" pitchFamily="18" charset="0"/>
              </a:rPr>
              <a:t>Инициативная разработка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-66507" y="0"/>
            <a:ext cx="5001197" cy="958306"/>
          </a:xfrm>
        </p:spPr>
        <p:txBody>
          <a:bodyPr/>
          <a:lstStyle/>
          <a:p>
            <a:r>
              <a:rPr lang="ru-RU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Юзер-стори</a:t>
            </a:r>
            <a:endParaRPr>
              <a:solidFill>
                <a:schemeClr val="bg1">
                  <a:lumMod val="95000"/>
                </a:schemeClr>
              </a:solidFill>
              <a:latin typeface="Bodoni MT Black" pitchFamily="18" charset="0"/>
              <a:ea typeface="Bodoni MT Black" pitchFamily="18" charset="0"/>
              <a:cs typeface="Bodoni MT Black" pitchFamily="18" charset="0"/>
            </a:endParaRP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-66507" y="958306"/>
            <a:ext cx="12258507" cy="5899694"/>
          </a:xfrm>
        </p:spPr>
        <p:txBody>
          <a:bodyPr/>
          <a:lstStyle/>
          <a:p>
            <a:pPr marL="0" indent="0" algn="just">
              <a:buNone/>
            </a:pPr>
            <a:r>
              <a:rPr lang="ru-RU"/>
              <a:t>	</a:t>
            </a:r>
            <a:r>
              <a:rPr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Совсем недавно я сам был абитуриентом. Вопросы выбора направления и будущей профессии казались мне почти неразрешимыми. </a:t>
            </a:r>
          </a:p>
          <a:p>
            <a:pPr marL="0" indent="0" algn="just">
              <a:buNone/>
            </a:pPr>
            <a:r>
              <a:rPr lang="ru-RU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</a:t>
            </a:r>
            <a:r>
              <a:rPr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Обилие лишней информации, множество противоречивых отзывов, советы друзей и родителей только путали. К сожалению, я пропустил день открытых дверей, и мне не удалось посетить университеты. Когда </a:t>
            </a:r>
            <a:r>
              <a:rPr lang="ru-RU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сроки подачи документов приближались</a:t>
            </a:r>
            <a:r>
              <a:rPr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, времени на раздумье уже не оставалось. </a:t>
            </a:r>
          </a:p>
          <a:p>
            <a:pPr marL="0" indent="0" algn="just">
              <a:buNone/>
            </a:pPr>
            <a:r>
              <a:rPr lang="ru-RU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</a:t>
            </a:r>
            <a:r>
              <a:rPr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Я сделал выбор. </a:t>
            </a:r>
          </a:p>
          <a:p>
            <a:pPr marL="0" indent="0" algn="just">
              <a:buNone/>
            </a:pPr>
            <a:r>
              <a:rPr lang="ru-RU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Весь первый курс меня преследуют сомнения. Из-за них сконцентрироваться на учебе и вести активную студенческую жизнь практически невозможно, что еще сильнее увеличивает волнение</a:t>
            </a:r>
            <a:endParaRPr>
              <a:solidFill>
                <a:schemeClr val="bg1">
                  <a:lumMod val="95000"/>
                </a:schemeClr>
              </a:solidFill>
              <a:latin typeface="Bodoni MT Black" pitchFamily="18" charset="0"/>
              <a:ea typeface="Bodoni MT Black" pitchFamily="18" charset="0"/>
              <a:cs typeface="Bodoni MT Black" pitchFamily="18" charset="0"/>
            </a:endParaRPr>
          </a:p>
          <a:p>
            <a:pPr marL="0" indent="0" algn="just">
              <a:buNone/>
            </a:pPr>
            <a:r>
              <a:rPr lang="ru-RU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</a:t>
            </a:r>
            <a:r>
              <a:rPr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Наша идея направлена на решение этой проблемы.</a:t>
            </a:r>
          </a:p>
          <a:p>
            <a:pPr marL="0" indent="0">
              <a:buNone/>
            </a:pPr>
            <a:endParaRPr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-66507" y="0"/>
            <a:ext cx="7681433" cy="958306"/>
          </a:xfrm>
        </p:spPr>
        <p:txBody>
          <a:bodyPr/>
          <a:lstStyle/>
          <a:p>
            <a:r>
              <a:rPr lang="ru-RU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Как уже решается проблема</a:t>
            </a:r>
            <a:endParaRPr>
              <a:solidFill>
                <a:schemeClr val="bg1">
                  <a:lumMod val="95000"/>
                </a:schemeClr>
              </a:solidFill>
              <a:latin typeface="Bodoni MT Black" pitchFamily="18" charset="0"/>
              <a:ea typeface="Bodoni MT Black" pitchFamily="18" charset="0"/>
              <a:cs typeface="Bodoni MT Black" pitchFamily="18" charset="0"/>
            </a:endParaRP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0" y="958306"/>
            <a:ext cx="12192000" cy="5899694"/>
          </a:xfrm>
        </p:spPr>
        <p:txBody>
          <a:bodyPr/>
          <a:lstStyle/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/>
              <a:t>	</a:t>
            </a: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На сегодняшний день множество вузов посылают своих представителей для продвижения в школах среди учеников 9-х и 11-х классов.</a:t>
            </a:r>
          </a:p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Активно рекламируется целевое обучение по различным направлениям (самым популярным является медицинское целевое обучение).</a:t>
            </a:r>
          </a:p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Абитуриентов приглашают на дни открытых дверей в вузы, чтобы они могли познакомиться с будущим местом обучения.</a:t>
            </a:r>
          </a:p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На официальных и неофициальных сайтах есть огромное количество информации о большинстве вузов.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lang="ru-RU">
              <a:solidFill>
                <a:schemeClr val="bg1"/>
              </a:solidFill>
              <a:latin typeface="Bodoni MT Black" pitchFamily="18" charset="0"/>
              <a:ea typeface="Bodoni MT Black" pitchFamily="18" charset="0"/>
              <a:cs typeface="Bodoni MT Black" pitchFamily="18" charset="0"/>
            </a:endParaRP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/>
              <a:t>	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-66507" y="0"/>
            <a:ext cx="7681433" cy="958306"/>
          </a:xfrm>
        </p:spPr>
        <p:txBody>
          <a:bodyPr/>
          <a:lstStyle/>
          <a:p>
            <a:r>
              <a:rPr lang="ru-RU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Как уже решается проблема</a:t>
            </a:r>
            <a:endParaRPr>
              <a:solidFill>
                <a:schemeClr val="bg1">
                  <a:lumMod val="95000"/>
                </a:schemeClr>
              </a:solidFill>
              <a:latin typeface="Bodoni MT Black" pitchFamily="18" charset="0"/>
              <a:ea typeface="Bodoni MT Black" pitchFamily="18" charset="0"/>
              <a:cs typeface="Bodoni MT Black" pitchFamily="18" charset="0"/>
            </a:endParaRP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0" y="958306"/>
            <a:ext cx="12192000" cy="5899694"/>
          </a:xfrm>
        </p:spPr>
        <p:txBody>
          <a:bodyPr/>
          <a:lstStyle/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/>
              <a:t>	</a:t>
            </a: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Ключевой минус этих мероприятий является их узконаправленность.</a:t>
            </a:r>
          </a:p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Многие абитуриенты проживают в нас.пунктах, отдаленных от крупных городов. Вследствие чего не могут посетить интересующие их вузы. </a:t>
            </a:r>
          </a:p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Абитуриент может не хотеть поступать на целевой основе или не найти нужной ему программы.</a:t>
            </a:r>
          </a:p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Несмотря на обилие информации, ее актуальность и достоверность оставляют желать лучшего. Реальную обстановку абитуриенты поймут лишь на первых курсах.</a:t>
            </a:r>
          </a:p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Ключевая цель вуза привлечь абитуриента, при этом сам абитуриент может не знать</a:t>
            </a:r>
            <a:r>
              <a:rPr lang="en-US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:</a:t>
            </a: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 какую профессию он сможет иметь после получения образования, особенности обучения в конкретном вузе, трудности поиска работы по выбранной специальности, особенности работы</a:t>
            </a:r>
            <a:r>
              <a:rPr lang="en-US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.</a:t>
            </a:r>
            <a:r>
              <a:rPr lang="ru-RU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 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/>
              <a:t>	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-66507" y="0"/>
            <a:ext cx="5001197" cy="958306"/>
          </a:xfrm>
        </p:spPr>
        <p:txBody>
          <a:bodyPr/>
          <a:lstStyle/>
          <a:p>
            <a:r>
              <a:rPr lang="ru-RU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Решение</a:t>
            </a:r>
            <a:endParaRPr>
              <a:solidFill>
                <a:schemeClr val="bg1">
                  <a:lumMod val="95000"/>
                </a:schemeClr>
              </a:solidFill>
              <a:latin typeface="Bodoni MT Black" pitchFamily="18" charset="0"/>
              <a:ea typeface="Bodoni MT Black" pitchFamily="18" charset="0"/>
              <a:cs typeface="Bodoni MT Black" pitchFamily="18" charset="0"/>
            </a:endParaRP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-66507" y="958306"/>
            <a:ext cx="12258507" cy="5899694"/>
          </a:xfrm>
        </p:spPr>
        <p:txBody>
          <a:bodyPr/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/>
              <a:t>	</a:t>
            </a:r>
            <a:endParaRPr sz="4400">
              <a:solidFill>
                <a:schemeClr val="bg1">
                  <a:lumMod val="9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4" name="Текст. поле 3"/>
          <p:cNvSpPr txBox="1"/>
          <p:nvPr/>
        </p:nvSpPr>
        <p:spPr>
          <a:xfrm>
            <a:off x="0" y="876395"/>
            <a:ext cx="12192000" cy="557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</a:t>
            </a:r>
            <a:r>
              <a:rPr lang="en-US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Мы предлагаем создать </a:t>
            </a:r>
            <a:r>
              <a:rPr lang="ru-RU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платформу</a:t>
            </a:r>
            <a:r>
              <a:rPr lang="en-US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, на которо</a:t>
            </a:r>
            <a:r>
              <a:rPr lang="ru-RU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й</a:t>
            </a:r>
            <a:r>
              <a:rPr lang="en-US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 будут проводиться регулярные онлайн-лекции с представителям различных университетов и работниками различных сфер. </a:t>
            </a:r>
          </a:p>
          <a:p>
            <a:pPr algn="just"/>
            <a:r>
              <a:rPr lang="ru-RU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</a:t>
            </a:r>
            <a:r>
              <a:rPr lang="en-US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На этих онлайн-</a:t>
            </a:r>
            <a:r>
              <a:rPr lang="ru-RU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встречах</a:t>
            </a:r>
            <a:r>
              <a:rPr lang="en-US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 работники смогут донести абитуриентам суть их профессии, описать свой рабочий день, неделю, историю поиска профессии. </a:t>
            </a:r>
          </a:p>
          <a:p>
            <a:pPr algn="just"/>
            <a:r>
              <a:rPr lang="ru-RU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</a:t>
            </a:r>
            <a:r>
              <a:rPr lang="en-US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Представители различных университетов получат возможность донести актуальную информации о процессе обучения в их заведении</a:t>
            </a:r>
            <a:r>
              <a:rPr lang="ru-RU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 </a:t>
            </a:r>
            <a:r>
              <a:rPr lang="en-US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(стипендии, общага, преподавательский состав, возможности дополнительного образования, вне образовательная деятел</a:t>
            </a:r>
            <a:r>
              <a:rPr lang="ru-RU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ь</a:t>
            </a:r>
            <a:r>
              <a:rPr lang="en-US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ность, компании-партнеры) </a:t>
            </a:r>
          </a:p>
          <a:p>
            <a:pPr algn="just"/>
            <a:r>
              <a:rPr lang="ru-RU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</a:t>
            </a:r>
            <a:r>
              <a:rPr lang="en-US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Доступность данного сервиса позволяет абитуриентам по всей стране узнать достоверную информацию об обучении и трудовой деятельности в интересующей их сфере.</a:t>
            </a:r>
          </a:p>
          <a:p>
            <a:pPr algn="just"/>
            <a:r>
              <a:rPr lang="ru-RU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	</a:t>
            </a:r>
            <a:r>
              <a:rPr lang="en-US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В это же время работники и представители университетов смогут, не затрачивая большего количества времени и уси</a:t>
            </a:r>
            <a:r>
              <a:rPr lang="ru-RU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лий</a:t>
            </a:r>
            <a:r>
              <a:rPr lang="en-US" sz="24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, используя лишь компьютер, микрофон и камеру, помочь сделать школьникам решающий выбор в их жизни.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-66507" y="0"/>
            <a:ext cx="5001197" cy="958306"/>
          </a:xfrm>
        </p:spPr>
        <p:txBody>
          <a:bodyPr/>
          <a:lstStyle/>
          <a:p>
            <a:r>
              <a:rPr lang="ru-RU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Актуальность</a:t>
            </a:r>
            <a:endParaRPr>
              <a:solidFill>
                <a:schemeClr val="bg1">
                  <a:lumMod val="95000"/>
                </a:schemeClr>
              </a:solidFill>
              <a:latin typeface="Bodoni MT Black" pitchFamily="18" charset="0"/>
              <a:ea typeface="Bodoni MT Black" pitchFamily="18" charset="0"/>
              <a:cs typeface="Bodoni MT Black" pitchFamily="18" charset="0"/>
            </a:endParaRP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0" y="958306"/>
            <a:ext cx="12192000" cy="5899694"/>
          </a:xfrm>
        </p:spPr>
        <p:txBody>
          <a:bodyPr/>
          <a:lstStyle/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/>
              <a:t>	</a:t>
            </a:r>
            <a:r>
              <a:rPr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Выбор напра</a:t>
            </a:r>
            <a:r>
              <a:rPr lang="ru-RU"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в</a:t>
            </a:r>
            <a:r>
              <a:rPr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ления образования</a:t>
            </a:r>
            <a:r>
              <a:rPr lang="ru-RU"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 - это</a:t>
            </a:r>
            <a:r>
              <a:rPr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 волнительный и пугающих многих процесс. Даже при обладание вс</a:t>
            </a:r>
            <a:r>
              <a:rPr lang="ru-RU"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ей</a:t>
            </a:r>
            <a:r>
              <a:rPr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 полнотой необходимой информации принятие решения - это невероятно напряжённый и трудный момент в жизни человека. </a:t>
            </a:r>
          </a:p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 sz="44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	</a:t>
            </a:r>
            <a:r>
              <a:rPr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Наш проект нацелен на помощь абитуриентам</a:t>
            </a: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,</a:t>
            </a:r>
            <a:r>
              <a:rPr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 из населённых </a:t>
            </a:r>
            <a:r>
              <a:rPr lang="ru-RU"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пунктов</a:t>
            </a:r>
            <a:r>
              <a:rPr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 отдалённых от больших городов и не имеющих возможность до них добраться, с выбором их будущей профессии. </a:t>
            </a:r>
          </a:p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 sz="44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	</a:t>
            </a:r>
            <a:r>
              <a:rPr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Доступность нашего интернет-сервиса позволит охватить огромное количество нуждающихся в совете школьников. </a:t>
            </a:r>
          </a:p>
          <a:p>
            <a:pPr marL="0" indent="0"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	</a:t>
            </a:r>
            <a:r>
              <a:rPr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Реализация нашего проекта позволит кратно увеличить</a:t>
            </a:r>
            <a:r>
              <a:rPr lang="ru-RU"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 </a:t>
            </a:r>
            <a:r>
              <a:rPr sz="2800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</a:rPr>
              <a:t>заинтересованность студентов в получении образования, а также число студентов из отдалённых и малонаселенных пунктов в лучших заведениях, что поспособствует росту качества жизни населения "глубинки".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sz="4400">
              <a:solidFill>
                <a:schemeClr val="bg1">
                  <a:lumMod val="9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-66507" y="0"/>
            <a:ext cx="5001197" cy="958306"/>
          </a:xfrm>
        </p:spPr>
        <p:txBody>
          <a:bodyPr/>
          <a:lstStyle/>
          <a:p>
            <a:r>
              <a:rPr lang="ru-RU">
                <a:solidFill>
                  <a:schemeClr val="bg1">
                    <a:lumMod val="95000"/>
                  </a:schemeClr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Команда</a:t>
            </a:r>
            <a:endParaRPr>
              <a:solidFill>
                <a:schemeClr val="bg1">
                  <a:lumMod val="95000"/>
                </a:schemeClr>
              </a:solidFill>
              <a:latin typeface="Bodoni MT Black" pitchFamily="18" charset="0"/>
              <a:ea typeface="Bodoni MT Black" pitchFamily="18" charset="0"/>
              <a:cs typeface="Bodoni MT Black" pitchFamily="18" charset="0"/>
            </a:endParaRP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0" y="958306"/>
            <a:ext cx="12192000" cy="5899694"/>
          </a:xfrm>
        </p:spPr>
        <p:txBody>
          <a:bodyPr/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/>
              <a:t>	</a:t>
            </a:r>
            <a:r>
              <a:rPr lang="ru-RU" sz="4000">
                <a:solidFill>
                  <a:schemeClr val="bg1"/>
                </a:solidFill>
                <a:latin typeface="Bodoni MT Black" pitchFamily="18" charset="0"/>
                <a:ea typeface="Bodoni MT Black" pitchFamily="18" charset="0"/>
                <a:cs typeface="Bodoni MT Black" pitchFamily="18" charset="0"/>
              </a:rPr>
              <a:t>Суворов Арсений Олегович - лидер</a:t>
            </a:r>
            <a:endParaRPr sz="6600">
              <a:solidFill>
                <a:schemeClr val="bg1"/>
              </a:solidFill>
              <a:latin typeface="Bodoni MT Black" pitchFamily="18" charset="0"/>
              <a:ea typeface="Bodoni MT Black" pitchFamily="18" charset="0"/>
              <a:cs typeface="Bodoni MT Black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 умолчанию">
  <a:themeElements>
    <a:clrScheme name="Офис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исная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Офис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Mobile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Арсений Суворов</cp:lastModifiedBy>
  <cp:revision>1</cp:revision>
  <dcterms:created xsi:type="dcterms:W3CDTF">2025-04-16T18:02:58Z</dcterms:created>
  <dcterms:modified xsi:type="dcterms:W3CDTF">2025-04-16T18:57:15Z</dcterms:modified>
</cp:coreProperties>
</file>