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7" r:id="rId4"/>
    <p:sldId id="259" r:id="rId5"/>
    <p:sldId id="283" r:id="rId6"/>
    <p:sldId id="274" r:id="rId7"/>
    <p:sldId id="265" r:id="rId8"/>
    <p:sldId id="266" r:id="rId9"/>
    <p:sldId id="261" r:id="rId10"/>
    <p:sldId id="262" r:id="rId11"/>
    <p:sldId id="275" r:id="rId12"/>
    <p:sldId id="281" r:id="rId13"/>
    <p:sldId id="276" r:id="rId14"/>
    <p:sldId id="282" r:id="rId15"/>
    <p:sldId id="277" r:id="rId16"/>
    <p:sldId id="278" r:id="rId17"/>
    <p:sldId id="279" r:id="rId18"/>
    <p:sldId id="280" r:id="rId19"/>
    <p:sldId id="263" r:id="rId20"/>
    <p:sldId id="26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CC303B9-2783-43B0-8439-E2A95097C5A9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2FD8F13-D0EF-40E6-B77D-15BF93F3D1D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175" indent="-384175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4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9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Основы стиля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Магазин базовых вещей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Финансовые аспекты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559560"/>
            <a:ext cx="9601200" cy="4307840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- Начальные расходы</a:t>
            </a:r>
            <a:r>
              <a:rPr lang="ru-RU" dirty="0"/>
              <a:t>:</a:t>
            </a:r>
          </a:p>
          <a:p>
            <a:r>
              <a:rPr lang="ru-RU" dirty="0"/>
              <a:t>  - Аренда помещения</a:t>
            </a:r>
          </a:p>
          <a:p>
            <a:r>
              <a:rPr lang="ru-RU" dirty="0"/>
              <a:t>  - Закупка товара</a:t>
            </a:r>
          </a:p>
          <a:p>
            <a:r>
              <a:rPr lang="ru-RU" dirty="0"/>
              <a:t>  - Маркетинг</a:t>
            </a:r>
          </a:p>
          <a:p>
            <a:r>
              <a:rPr lang="ru-RU" b="1" dirty="0"/>
              <a:t>- Источники финансирования</a:t>
            </a:r>
            <a:r>
              <a:rPr lang="ru-RU" dirty="0"/>
              <a:t>:</a:t>
            </a:r>
          </a:p>
          <a:p>
            <a:r>
              <a:rPr lang="ru-RU" dirty="0"/>
              <a:t>  - Собственные сбережения</a:t>
            </a:r>
          </a:p>
          <a:p>
            <a:r>
              <a:rPr lang="ru-RU" dirty="0"/>
              <a:t>  - Кредиты</a:t>
            </a:r>
          </a:p>
          <a:p>
            <a:r>
              <a:rPr lang="ru-RU" dirty="0"/>
              <a:t>  - Инвестиции от друзей/семьи</a:t>
            </a:r>
          </a:p>
          <a:p>
            <a:r>
              <a:rPr lang="ru-RU" dirty="0"/>
              <a:t>- </a:t>
            </a:r>
            <a:r>
              <a:rPr lang="ru-RU" b="1" dirty="0"/>
              <a:t>Ожидаемая прибыль</a:t>
            </a:r>
            <a:r>
              <a:rPr lang="ru-RU" dirty="0"/>
              <a:t>: Выход на уровень безубыточности в первый год.</a:t>
            </a:r>
          </a:p>
          <a:p>
            <a:r>
              <a:rPr lang="ru-RU" b="1" dirty="0"/>
              <a:t>Начальные расходы</a:t>
            </a:r>
            <a:r>
              <a:rPr lang="ru-RU" dirty="0"/>
              <a:t>- примерно 1.096.250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Календарный план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1417" y="1510474"/>
            <a:ext cx="9431383" cy="525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50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141" y="243840"/>
            <a:ext cx="11076893" cy="602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77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Анализ конкурентов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622123"/>
              </p:ext>
            </p:extLst>
          </p:nvPr>
        </p:nvGraphicFramePr>
        <p:xfrm>
          <a:off x="4711337" y="1593669"/>
          <a:ext cx="6775268" cy="508580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3387634">
                  <a:extLst>
                    <a:ext uri="{9D8B030D-6E8A-4147-A177-3AD203B41FA5}">
                      <a16:colId xmlns:a16="http://schemas.microsoft.com/office/drawing/2014/main" val="2438032733"/>
                    </a:ext>
                  </a:extLst>
                </a:gridCol>
                <a:gridCol w="3387634">
                  <a:extLst>
                    <a:ext uri="{9D8B030D-6E8A-4147-A177-3AD203B41FA5}">
                      <a16:colId xmlns:a16="http://schemas.microsoft.com/office/drawing/2014/main" val="2618534817"/>
                    </a:ext>
                  </a:extLst>
                </a:gridCol>
              </a:tblGrid>
              <a:tr h="154116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Конкурент</a:t>
                      </a:r>
                      <a:endParaRPr lang="ru-RU" sz="6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Чем отличается</a:t>
                      </a:r>
                      <a:endParaRPr lang="ru-RU" sz="6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extLst>
                  <a:ext uri="{0D108BD9-81ED-4DB2-BD59-A6C34878D82A}">
                    <a16:rowId xmlns:a16="http://schemas.microsoft.com/office/drawing/2014/main" val="3913243258"/>
                  </a:ext>
                </a:extLst>
              </a:tr>
              <a:tr h="924691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Локальные бренды на Wildberries, Ozon.</a:t>
                      </a:r>
                      <a:endParaRPr lang="ru-RU" sz="6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Мы предлагаем готовые капсулы базовой одежды. 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Мы предлагаем высокое качество одежды и экологичные материалы.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Мы предлагаем возможность сходить в наш магазин офлайн.</a:t>
                      </a:r>
                      <a:endParaRPr lang="ru-RU" sz="6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extLst>
                  <a:ext uri="{0D108BD9-81ED-4DB2-BD59-A6C34878D82A}">
                    <a16:rowId xmlns:a16="http://schemas.microsoft.com/office/drawing/2014/main" val="3993111909"/>
                  </a:ext>
                </a:extLst>
              </a:tr>
              <a:tr h="770578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BEFREE, Глория джинс, Твое, Zarina</a:t>
                      </a:r>
                      <a:endParaRPr lang="ru-RU" sz="6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Мы предлагаем готовые капсулы базовой одежды.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Наш магазин ориентирован только на базовые вещи, их долговечность, а не на быструю моду.</a:t>
                      </a:r>
                      <a:endParaRPr lang="ru-RU" sz="6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extLst>
                  <a:ext uri="{0D108BD9-81ED-4DB2-BD59-A6C34878D82A}">
                    <a16:rowId xmlns:a16="http://schemas.microsoft.com/office/drawing/2014/main" val="3911176569"/>
                  </a:ext>
                </a:extLst>
              </a:tr>
              <a:tr h="924691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Lamoda</a:t>
                      </a:r>
                      <a:endParaRPr lang="ru-RU" sz="6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Мы предлагаем готовые капсулы одежды.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Наш магазин ориентирован только на базовые вещи, их долговечность, а не на быструю моду.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Мы предлагаем возможность сходить в наш магазин офлайн.</a:t>
                      </a:r>
                      <a:endParaRPr lang="ru-RU" sz="6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extLst>
                  <a:ext uri="{0D108BD9-81ED-4DB2-BD59-A6C34878D82A}">
                    <a16:rowId xmlns:a16="http://schemas.microsoft.com/office/drawing/2014/main" val="463392517"/>
                  </a:ext>
                </a:extLst>
              </a:tr>
              <a:tr h="616461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Локальные маленькие магазины</a:t>
                      </a:r>
                      <a:endParaRPr lang="ru-RU" sz="6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Мы предлагаем готовые капсулы базовой одежды.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Мы предлагаем высокое качество одежды и экологичные материалы.</a:t>
                      </a:r>
                      <a:endParaRPr lang="ru-RU" sz="6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extLst>
                  <a:ext uri="{0D108BD9-81ED-4DB2-BD59-A6C34878D82A}">
                    <a16:rowId xmlns:a16="http://schemas.microsoft.com/office/drawing/2014/main" val="3570764377"/>
                  </a:ext>
                </a:extLst>
              </a:tr>
              <a:tr h="1078807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Ателье</a:t>
                      </a:r>
                      <a:endParaRPr lang="ru-RU" sz="6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Мы предлагаем готовые капсулы одежды.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Покупка вещей в нашем магазине обойдется дешевле, чем индивидуальный пошив.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Покупка вещей в нашем магазине займет меньше времени, чем индивидуальный пошив в ателье.</a:t>
                      </a:r>
                      <a:endParaRPr lang="ru-RU" sz="6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extLst>
                  <a:ext uri="{0D108BD9-81ED-4DB2-BD59-A6C34878D82A}">
                    <a16:rowId xmlns:a16="http://schemas.microsoft.com/office/drawing/2014/main" val="1408242493"/>
                  </a:ext>
                </a:extLst>
              </a:tr>
              <a:tr h="616461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Секонд-хенды</a:t>
                      </a:r>
                      <a:endParaRPr lang="ru-RU" sz="6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Мы предлагаем вещи, в качестве которых можно быть уверенными.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Мы предлагаем готовые капсулы базовой одежды.</a:t>
                      </a:r>
                      <a:endParaRPr lang="ru-RU" sz="6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35082" marR="35082" marT="0" marB="0"/>
                </a:tc>
                <a:extLst>
                  <a:ext uri="{0D108BD9-81ED-4DB2-BD59-A6C34878D82A}">
                    <a16:rowId xmlns:a16="http://schemas.microsoft.com/office/drawing/2014/main" val="259394601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1" y="2005617"/>
            <a:ext cx="2625634" cy="327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/>
              <a:t>В анализе конкурентов мы не учитывали такие магазины как </a:t>
            </a:r>
            <a:r>
              <a:rPr lang="ru-RU" dirty="0" err="1"/>
              <a:t>Zara</a:t>
            </a:r>
            <a:r>
              <a:rPr lang="ru-RU" dirty="0"/>
              <a:t>, H&amp;M, </a:t>
            </a:r>
            <a:r>
              <a:rPr lang="ru-RU" dirty="0" err="1"/>
              <a:t>Uniqlo</a:t>
            </a:r>
            <a:r>
              <a:rPr lang="ru-RU" dirty="0"/>
              <a:t>, т.к. они прекратили свою работу на территории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3870469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Бизнес модель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999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проект создаёт и доставляет ценность клиентам?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1.Продуктовая линейка:</a:t>
            </a:r>
          </a:p>
          <a:p>
            <a:pPr lvl="0"/>
            <a:r>
              <a:rPr lang="ru-RU" dirty="0"/>
              <a:t>Качество и доступность: Предложение высококачественной базовой одежды (футболки, свитера, брюки, платья) по разумным ценам.</a:t>
            </a:r>
          </a:p>
          <a:p>
            <a:pPr lvl="0"/>
            <a:r>
              <a:rPr lang="ru-RU" dirty="0"/>
              <a:t>Устойчивость: Использование экологически чистых материалов и этичного производства для привлечения сознательных покупателей.</a:t>
            </a:r>
          </a:p>
          <a:p>
            <a:r>
              <a:rPr lang="ru-RU" dirty="0"/>
              <a:t>2.Удобство покупок.</a:t>
            </a:r>
          </a:p>
          <a:p>
            <a:r>
              <a:rPr lang="ru-RU" dirty="0"/>
              <a:t>3.Персонализация:</a:t>
            </a:r>
          </a:p>
          <a:p>
            <a:pPr lvl="0"/>
            <a:r>
              <a:rPr lang="ru-RU" dirty="0"/>
              <a:t>Стильные рекомендации: Использование технологий для предоставления персонализированных рекомендаций на основе предпочтений клиентов.</a:t>
            </a:r>
          </a:p>
          <a:p>
            <a:pPr lvl="0"/>
            <a:r>
              <a:rPr lang="ru-RU" dirty="0"/>
              <a:t>Программа лояльности: Внедрение системы скидок и бонусов для постоянных клиентов.</a:t>
            </a:r>
          </a:p>
          <a:p>
            <a:r>
              <a:rPr lang="ru-RU" dirty="0"/>
              <a:t>4.Обслуживание клиентов:</a:t>
            </a:r>
          </a:p>
          <a:p>
            <a:pPr lvl="0"/>
            <a:r>
              <a:rPr lang="ru-RU" dirty="0"/>
              <a:t>Поддержка: Обеспечение высококачественного обслуживания клиентов через различные каналы (чат, телефон, электронная почта).</a:t>
            </a:r>
          </a:p>
          <a:p>
            <a:pPr lvl="0"/>
            <a:r>
              <a:rPr lang="ru-RU" dirty="0"/>
              <a:t>Возврат и обмен: Упрощённая процедура возврата и обмена товаров для повышения доверия клиентов.</a:t>
            </a:r>
          </a:p>
        </p:txBody>
      </p:sp>
    </p:spTree>
    <p:extLst>
      <p:ext uri="{BB962C8B-B14F-4D97-AF65-F5344CB8AC3E}">
        <p14:creationId xmlns:p14="http://schemas.microsoft.com/office/powerpoint/2010/main" val="3036351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12669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 проект генерирует прибыль для компании и владельца?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167051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1.Модели ценообразования:</a:t>
            </a:r>
          </a:p>
          <a:p>
            <a:pPr lvl="0"/>
            <a:r>
              <a:rPr lang="ru-RU" dirty="0"/>
              <a:t>Конкурентоспособные цены: Установка цен, которые соответствуют качеству продукции и конкурентам на рынке.</a:t>
            </a:r>
          </a:p>
          <a:p>
            <a:pPr lvl="0"/>
            <a:r>
              <a:rPr lang="ru-RU" dirty="0"/>
              <a:t>Сезонные распродажи: Проведение акций и распродаж в определённые сезоны для увеличения объёма продаж.</a:t>
            </a:r>
          </a:p>
          <a:p>
            <a:r>
              <a:rPr lang="ru-RU" dirty="0"/>
              <a:t>2.Расширение ассортимента:</a:t>
            </a:r>
          </a:p>
          <a:p>
            <a:pPr lvl="0"/>
            <a:r>
              <a:rPr lang="ru-RU" dirty="0"/>
              <a:t>Кросс-продажи: Предложение сопутствующих товаров (аксессуары, обувь) для увеличения среднего чека.</a:t>
            </a:r>
          </a:p>
          <a:p>
            <a:r>
              <a:rPr lang="ru-RU" dirty="0"/>
              <a:t>3.Увеличение клиентской базы:</a:t>
            </a:r>
          </a:p>
          <a:p>
            <a:pPr lvl="0"/>
            <a:r>
              <a:rPr lang="ru-RU" dirty="0"/>
              <a:t>Маркетинг и реклама: Использование социальных сетей, контентного маркетинга и SEO для привлечения новых клиентов.</a:t>
            </a:r>
          </a:p>
          <a:p>
            <a:pPr lvl="0"/>
            <a:r>
              <a:rPr lang="ru-RU" dirty="0" err="1"/>
              <a:t>Инфлюенсеры</a:t>
            </a:r>
            <a:r>
              <a:rPr lang="ru-RU" dirty="0"/>
              <a:t>: Сотрудничество с </a:t>
            </a:r>
            <a:r>
              <a:rPr lang="ru-RU" dirty="0" err="1"/>
              <a:t>блогерами</a:t>
            </a:r>
            <a:r>
              <a:rPr lang="ru-RU" dirty="0"/>
              <a:t> и </a:t>
            </a:r>
            <a:r>
              <a:rPr lang="ru-RU" dirty="0" err="1"/>
              <a:t>инфлюенсерами</a:t>
            </a:r>
            <a:r>
              <a:rPr lang="ru-RU" dirty="0"/>
              <a:t> для расширения охвата и повышения доверия к бренду.</a:t>
            </a:r>
          </a:p>
          <a:p>
            <a:r>
              <a:rPr lang="ru-RU" dirty="0"/>
              <a:t>4.Оптимизация затрат:</a:t>
            </a:r>
          </a:p>
          <a:p>
            <a:pPr lvl="0"/>
            <a:r>
              <a:rPr lang="ru-RU" dirty="0"/>
              <a:t>Эффективное управление запасами: Использование аналитики для управления запасами и минимизации издержек.</a:t>
            </a:r>
          </a:p>
          <a:p>
            <a:pPr lvl="0"/>
            <a:r>
              <a:rPr lang="ru-RU" dirty="0"/>
              <a:t>Автоматизация процессов: Внедрение технологий для автоматизации процессов (например, управление заказами, учёт товаров).</a:t>
            </a:r>
          </a:p>
          <a:p>
            <a:r>
              <a:rPr lang="ru-RU" dirty="0"/>
              <a:t>5.Повторные продажи:</a:t>
            </a:r>
          </a:p>
          <a:p>
            <a:pPr lvl="0"/>
            <a:r>
              <a:rPr lang="ru-RU" dirty="0"/>
              <a:t>Программа лояльности: Стимулирование повторных покупок через программы лояльности и специальные предложения для постоянных клиентов.</a:t>
            </a:r>
          </a:p>
          <a:p>
            <a:pPr lvl="0"/>
            <a:r>
              <a:rPr lang="ru-RU" dirty="0"/>
              <a:t>Регулярное обновление коллекций: Частое обновление ассортимента для поддержания интереса клиентов.</a:t>
            </a:r>
          </a:p>
        </p:txBody>
      </p:sp>
    </p:spTree>
    <p:extLst>
      <p:ext uri="{BB962C8B-B14F-4D97-AF65-F5344CB8AC3E}">
        <p14:creationId xmlns:p14="http://schemas.microsoft.com/office/powerpoint/2010/main" val="2925180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557349"/>
            <a:ext cx="9601200" cy="609600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1. Бизнес-функции (ЧТО делает предприятие)</a:t>
            </a:r>
          </a:p>
          <a:p>
            <a:r>
              <a:rPr lang="ru-RU" dirty="0"/>
              <a:t>• Продажа базовой одежды: Предложение разнообразного ассортимента базовой одежды (футболки, брюки, свитера и т.д.).</a:t>
            </a:r>
          </a:p>
          <a:p>
            <a:r>
              <a:rPr lang="ru-RU" dirty="0"/>
              <a:t>• Обслуживание клиентов: Обеспечение высокого уровня обслуживания, включая помощь в выборе, консультации и поддержку после покупки.</a:t>
            </a:r>
          </a:p>
          <a:p>
            <a:r>
              <a:rPr lang="ru-RU" dirty="0"/>
              <a:t>• Маркетинг и реклама: Привлечение клиентов через различные каналы (социальные сети) </a:t>
            </a:r>
          </a:p>
          <a:p>
            <a:r>
              <a:rPr lang="ru-RU" dirty="0"/>
              <a:t>• Управление запасами: Эффективное управление товарными запасами для обеспечения наличия популярных товаров.</a:t>
            </a:r>
          </a:p>
          <a:p>
            <a:r>
              <a:rPr lang="ru-RU" dirty="0"/>
              <a:t>• Логистика: Управление процессом возврата.</a:t>
            </a:r>
          </a:p>
          <a:p>
            <a:r>
              <a:rPr lang="ru-RU" dirty="0"/>
              <a:t>2. Бизнес-процессы (КАК предприятие выполняет бизнес-функции)</a:t>
            </a:r>
          </a:p>
          <a:p>
            <a:r>
              <a:rPr lang="ru-RU" dirty="0"/>
              <a:t>• Процесс закупки: Выбор поставщиков, закупка товаров, контроль качества.</a:t>
            </a:r>
          </a:p>
          <a:p>
            <a:r>
              <a:rPr lang="ru-RU" dirty="0"/>
              <a:t>• Процесс продаж: Физический магазин, обработка платежей.</a:t>
            </a:r>
          </a:p>
          <a:p>
            <a:r>
              <a:rPr lang="ru-RU" dirty="0"/>
              <a:t>• Процесс обслуживания клиентов: Обработка запросов и жалоб, предоставление информации о товарах и услугах.</a:t>
            </a:r>
          </a:p>
          <a:p>
            <a:r>
              <a:rPr lang="ru-RU" dirty="0"/>
              <a:t>• Процесс маркетинга: Разработка и реализация рекламных кампаний, анализ рынка и целевой аудитории.</a:t>
            </a:r>
          </a:p>
          <a:p>
            <a:r>
              <a:rPr lang="ru-RU" dirty="0"/>
              <a:t>• Процесс логистики: Организация складирования, упаковки товара. </a:t>
            </a:r>
          </a:p>
          <a:p>
            <a:r>
              <a:rPr lang="ru-RU" dirty="0"/>
              <a:t>3. Организационная структура (ГДЕ исполняются процессы и функции)</a:t>
            </a:r>
          </a:p>
          <a:p>
            <a:r>
              <a:rPr lang="ru-RU" dirty="0"/>
              <a:t>• Отдел закупок: Ответственный за выбор поставщиков и закупку товаров.</a:t>
            </a:r>
          </a:p>
          <a:p>
            <a:r>
              <a:rPr lang="ru-RU" dirty="0"/>
              <a:t>• Отдел продаж: Сотрудники, работающие в магазине. </a:t>
            </a:r>
          </a:p>
          <a:p>
            <a:r>
              <a:rPr lang="ru-RU" dirty="0"/>
              <a:t>• Отдел маркетинга: Команда, занимающаяся продвижением бренда и рекламы.</a:t>
            </a:r>
          </a:p>
          <a:p>
            <a:r>
              <a:rPr lang="ru-RU" dirty="0"/>
              <a:t>• Отдел обслуживания клиентов: Специалисты по работе с клиентами, отвечающие на запросы и жалобы.</a:t>
            </a:r>
          </a:p>
          <a:p>
            <a:r>
              <a:rPr lang="ru-RU" dirty="0"/>
              <a:t>• Логистический отдел: Ответственный за управление запасами</a:t>
            </a:r>
          </a:p>
        </p:txBody>
      </p:sp>
    </p:spTree>
    <p:extLst>
      <p:ext uri="{BB962C8B-B14F-4D97-AF65-F5344CB8AC3E}">
        <p14:creationId xmlns:p14="http://schemas.microsoft.com/office/powerpoint/2010/main" val="4218482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74171"/>
            <a:ext cx="9601200" cy="6426926"/>
          </a:xfrm>
        </p:spPr>
        <p:txBody>
          <a:bodyPr>
            <a:normAutofit fontScale="70000" lnSpcReduction="20000"/>
          </a:bodyPr>
          <a:lstStyle/>
          <a:p>
            <a:r>
              <a:rPr lang="ru-RU"/>
              <a:t>4. </a:t>
            </a:r>
            <a:r>
              <a:rPr lang="ru-RU" dirty="0"/>
              <a:t>Фазы (КОГДА выполняются процессы и функции)</a:t>
            </a:r>
          </a:p>
          <a:p>
            <a:r>
              <a:rPr lang="ru-RU" dirty="0"/>
              <a:t>• Фаза планирования: Определение ассортиментной политики, разработка маркетинговых стратегий (ежегодно/ежеквартально).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• Фаза закупок: Закупка товаров перед началом сезона или акций (сезонно).</a:t>
            </a:r>
          </a:p>
          <a:p>
            <a:r>
              <a:rPr lang="ru-RU" dirty="0"/>
              <a:t>• Фаза продаж: Осуществление продаж в течение всего года с акцентом на сезонные распродажи.</a:t>
            </a:r>
          </a:p>
          <a:p>
            <a:r>
              <a:rPr lang="ru-RU" dirty="0"/>
              <a:t>• Фаза анализа: Анализ продаж, отзывов клиентов и эффективности маркетинга (ежемесячно/ежеквартально).</a:t>
            </a:r>
          </a:p>
          <a:p>
            <a:r>
              <a:rPr lang="ru-RU" dirty="0"/>
              <a:t>• Фаза обновления ассортимента: Регулярное обновление коллекций для поддержания интереса клиентов (каждые 1-2 месяца).</a:t>
            </a:r>
          </a:p>
          <a:p>
            <a:r>
              <a:rPr lang="ru-RU" dirty="0"/>
              <a:t>5. Роли (КТО исполняет бизнес-процессы)</a:t>
            </a:r>
          </a:p>
          <a:p>
            <a:r>
              <a:rPr lang="ru-RU" dirty="0"/>
              <a:t>• Менеджер по закупкам: Управляет процессом выбора и закупки товаров.</a:t>
            </a:r>
          </a:p>
          <a:p>
            <a:r>
              <a:rPr lang="ru-RU" dirty="0"/>
              <a:t>• Продавцы: Обслуживают клиентов в магазине. </a:t>
            </a:r>
          </a:p>
          <a:p>
            <a:r>
              <a:rPr lang="ru-RU" dirty="0"/>
              <a:t>• Маркетолог: Разрабатывает и реализует рекламные кампании.</a:t>
            </a:r>
          </a:p>
          <a:p>
            <a:r>
              <a:rPr lang="ru-RU" dirty="0"/>
              <a:t>• Специалист по обслуживанию клиентов: Работает с запросами и жалобами клиентов.</a:t>
            </a:r>
          </a:p>
          <a:p>
            <a:r>
              <a:rPr lang="ru-RU" dirty="0"/>
              <a:t>• Логист: Организует процесс управления запасами.</a:t>
            </a:r>
          </a:p>
          <a:p>
            <a:r>
              <a:rPr lang="ru-RU" dirty="0"/>
              <a:t>6. Правила (определяют связь между вышеперечисленными)</a:t>
            </a:r>
          </a:p>
          <a:p>
            <a:r>
              <a:rPr lang="ru-RU" dirty="0"/>
              <a:t>• Правила взаимодействия между отделами: Установить чёткие коммуникационные каналы между отделами для обмена информацией о запасах, продажах и клиентах.</a:t>
            </a:r>
          </a:p>
          <a:p>
            <a:r>
              <a:rPr lang="ru-RU" dirty="0"/>
              <a:t>• Стандарты обслуживания клиентов: Определение стандартов качества обслуживания для всех сотрудников.</a:t>
            </a:r>
          </a:p>
          <a:p>
            <a:r>
              <a:rPr lang="ru-RU" dirty="0"/>
              <a:t>• Политика возврата товаров: Чёткие правила возврата и обмена товаров для обеспечения доверия клиентов.</a:t>
            </a:r>
          </a:p>
          <a:p>
            <a:r>
              <a:rPr lang="ru-RU" dirty="0"/>
              <a:t>• Процедуры закупок: Установление критериев для выбора поставщиков и контроля качества продукции.</a:t>
            </a:r>
          </a:p>
          <a:p>
            <a:r>
              <a:rPr lang="ru-RU" dirty="0"/>
              <a:t>• Маркетинговые стратегии: Определение целевой аудитории и методов привлечения клиентов.</a:t>
            </a:r>
          </a:p>
        </p:txBody>
      </p:sp>
    </p:spTree>
    <p:extLst>
      <p:ext uri="{BB962C8B-B14F-4D97-AF65-F5344CB8AC3E}">
        <p14:creationId xmlns:p14="http://schemas.microsoft.com/office/powerpoint/2010/main" val="1331096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Открытие магазина с базовой одеждой — это перспективная бизнес-идея, способная удовлетворить потребности широкого круга покупателей. С акцентом на качество, доступность, стиль и главное </a:t>
            </a:r>
            <a:r>
              <a:rPr lang="ru-RU" dirty="0" err="1"/>
              <a:t>экологичность</a:t>
            </a:r>
            <a:r>
              <a:rPr lang="ru-RU" dirty="0"/>
              <a:t>, наш магазин сможет занять свою нишу на рынке. Правильная маркетинговая стратегия и внимание к клиентам помогут создать успешный бизнес, который будет приносить стабильный доход и радовать своих покупателей.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66560" y="685800"/>
            <a:ext cx="4206240" cy="50375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Логотип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05697" y="0"/>
            <a:ext cx="6659880" cy="6857999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Надежные вещи на каждый день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145" y="685800"/>
            <a:ext cx="5921829" cy="582486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301360"/>
            <a:ext cx="10171611" cy="2852737"/>
          </a:xfrm>
        </p:spPr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9200" y="4216400"/>
            <a:ext cx="4079240" cy="1382395"/>
          </a:xfrm>
        </p:spPr>
        <p:txBody>
          <a:bodyPr>
            <a:normAutofit/>
          </a:bodyPr>
          <a:lstStyle/>
          <a:p>
            <a:r>
              <a:rPr lang="ru-RU"/>
              <a:t>   Боброва Дарья      Котюкова Полина     Пилипенко Полина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- Цель: Создание магазина, специализирующегося на продаже базовой одежды.</a:t>
            </a:r>
          </a:p>
          <a:p>
            <a:r>
              <a:rPr lang="ru-RU" dirty="0"/>
              <a:t>- Задача: Удовлетворение потребностей клиентов в качественных и универсальных вещах</a:t>
            </a:r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12" y="1793966"/>
            <a:ext cx="3892868" cy="407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Создание магазина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Капсульный гардероб</a:t>
            </a:r>
          </a:p>
          <a:p>
            <a:r>
              <a:rPr lang="ru-RU" dirty="0"/>
              <a:t>Фокус на качестве и комфорте</a:t>
            </a:r>
          </a:p>
        </p:txBody>
      </p:sp>
      <p:pic>
        <p:nvPicPr>
          <p:cNvPr id="2050" name="Picture 2" descr="Picture backgroun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08020"/>
            <a:ext cx="4402183" cy="354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-45719"/>
            <a:ext cx="9601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1193074"/>
            <a:ext cx="4443984" cy="687977"/>
          </a:xfrm>
        </p:spPr>
        <p:txBody>
          <a:bodyPr/>
          <a:lstStyle/>
          <a:p>
            <a:r>
              <a:rPr lang="ru-RU" dirty="0"/>
              <a:t>Целевая аудитория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71600" y="2272937"/>
            <a:ext cx="4443984" cy="3594463"/>
          </a:xfrm>
        </p:spPr>
        <p:txBody>
          <a:bodyPr/>
          <a:lstStyle/>
          <a:p>
            <a:r>
              <a:rPr lang="ru-RU" dirty="0"/>
              <a:t>-Люди, которые хотят хорошо выглядеть, но нет времени</a:t>
            </a:r>
          </a:p>
          <a:p>
            <a:r>
              <a:rPr lang="ru-RU" dirty="0"/>
              <a:t>- Люди заботящиеся об экологии и устойчивом потреблении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25014" y="1410790"/>
            <a:ext cx="4443984" cy="470262"/>
          </a:xfrm>
        </p:spPr>
        <p:txBody>
          <a:bodyPr/>
          <a:lstStyle/>
          <a:p>
            <a:r>
              <a:rPr lang="ru-RU" dirty="0"/>
              <a:t>Бизнес- идея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25014" y="2272937"/>
            <a:ext cx="4443984" cy="3594463"/>
          </a:xfrm>
        </p:spPr>
        <p:txBody>
          <a:bodyPr/>
          <a:lstStyle/>
          <a:p>
            <a:r>
              <a:rPr lang="ru-RU" i="1" dirty="0"/>
              <a:t>Люди хотят хорошо одеваться, но у них нету достаточно времени.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605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Забота о вещах</a:t>
            </a:r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idx="1"/>
          </p:nvPr>
        </p:nvSpPr>
        <p:spPr>
          <a:xfrm>
            <a:off x="1371600" y="2286000"/>
            <a:ext cx="4824095" cy="3581400"/>
          </a:xfrm>
        </p:spPr>
        <p:txBody>
          <a:bodyPr/>
          <a:lstStyle/>
          <a:p>
            <a:r>
              <a:rPr lang="ru-RU" altLang="en-US"/>
              <a:t>В нашем магазине, для сохранения качества ваших вещей в самом зале магазина, будут представлены вещи только для примерки. А уже на кассе, при покупке, вы будете получать совершенно новую одежду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215" y="1308100"/>
            <a:ext cx="3505835" cy="38277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Проблемы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286000"/>
            <a:ext cx="4724400" cy="3581400"/>
          </a:xfrm>
        </p:spPr>
        <p:txBody>
          <a:bodyPr/>
          <a:lstStyle/>
          <a:p>
            <a:r>
              <a:rPr lang="ru-RU" dirty="0"/>
              <a:t>Быстрая мода</a:t>
            </a:r>
          </a:p>
          <a:p>
            <a:r>
              <a:rPr lang="ru-RU" dirty="0"/>
              <a:t>Вещи на один сезон</a:t>
            </a:r>
          </a:p>
          <a:p>
            <a:r>
              <a:rPr lang="ru-RU" dirty="0"/>
              <a:t>Быстрая изношенность вещей из-за некачественных материалов</a:t>
            </a:r>
          </a:p>
          <a:p>
            <a:endParaRPr lang="ru-RU" dirty="0"/>
          </a:p>
        </p:txBody>
      </p:sp>
      <p:pic>
        <p:nvPicPr>
          <p:cNvPr id="4" name="Изображение 3"/>
          <p:cNvPicPr/>
          <p:nvPr/>
        </p:nvPicPr>
        <p:blipFill>
          <a:blip r:embed="rId2"/>
        </p:blipFill>
        <p:spPr>
          <a:xfrm>
            <a:off x="7272020" y="1962150"/>
            <a:ext cx="3935095" cy="39052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 проблем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Качество</a:t>
            </a:r>
          </a:p>
          <a:p>
            <a:r>
              <a:rPr lang="ru-RU" dirty="0"/>
              <a:t>Сервис</a:t>
            </a:r>
          </a:p>
          <a:p>
            <a:r>
              <a:rPr lang="ru-RU" dirty="0"/>
              <a:t>Долгая актуальность вещей</a:t>
            </a:r>
          </a:p>
          <a:p>
            <a:r>
              <a:rPr lang="ru-RU" dirty="0"/>
              <a:t>Экология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</p:blipFill>
        <p:spPr>
          <a:xfrm>
            <a:off x="6417310" y="1453515"/>
            <a:ext cx="4828540" cy="48177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Маркетинговая стратегия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-</a:t>
            </a:r>
            <a:r>
              <a:rPr lang="ru-RU" dirty="0" err="1"/>
              <a:t>Экологичные</a:t>
            </a:r>
            <a:r>
              <a:rPr lang="ru-RU" dirty="0"/>
              <a:t> материалы: Используйте органические и переработанные ткани, чтобы привлечь клиентов, заботящихся об экологии.</a:t>
            </a:r>
          </a:p>
          <a:p>
            <a:r>
              <a:rPr lang="ru-RU" dirty="0"/>
              <a:t>- Персонализация: Предложите услуги по индивидуальному пошиву или настройке одежды под клиента.</a:t>
            </a:r>
          </a:p>
          <a:p>
            <a:r>
              <a:rPr lang="ru-RU" dirty="0"/>
              <a:t>- Модные сочетания: Предоставляйте рекомендации по стилю, показывая, как базовые вещи можно сочетать друг с другом. Чтобы воплотить данный аспект в жизнь мы будем нанимать стилистов, которые будут составлять образы и индивидуально помогать людям в подборе одежды.</a:t>
            </a:r>
          </a:p>
        </p:txBody>
      </p:sp>
      <p:pic>
        <p:nvPicPr>
          <p:cNvPr id="3074" name="Picture 2" descr="Picture backgroun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6246">
            <a:off x="6446283" y="1884690"/>
            <a:ext cx="1917926" cy="191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72893">
            <a:off x="9602040" y="731518"/>
            <a:ext cx="2035888" cy="24215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470" y="4076699"/>
            <a:ext cx="2186514" cy="23454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82</TotalTime>
  <Words>1063</Words>
  <Application>Microsoft Office PowerPoint</Application>
  <PresentationFormat>Широкоэкранный</PresentationFormat>
  <Paragraphs>135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Crop</vt:lpstr>
      <vt:lpstr>Основы стиля</vt:lpstr>
      <vt:lpstr>Логотип</vt:lpstr>
      <vt:lpstr>Введение</vt:lpstr>
      <vt:lpstr>Создание магазина</vt:lpstr>
      <vt:lpstr>Презентация PowerPoint</vt:lpstr>
      <vt:lpstr>Забота о вещах</vt:lpstr>
      <vt:lpstr>Проблемы</vt:lpstr>
      <vt:lpstr>Решение проблем</vt:lpstr>
      <vt:lpstr>Маркетинговая стратегия</vt:lpstr>
      <vt:lpstr>Финансовые аспекты</vt:lpstr>
      <vt:lpstr>Календарный план</vt:lpstr>
      <vt:lpstr>Презентация PowerPoint</vt:lpstr>
      <vt:lpstr>Анализ конкурентов</vt:lpstr>
      <vt:lpstr>Бизнес модель</vt:lpstr>
      <vt:lpstr>Как проект создаёт и доставляет ценность клиентам?</vt:lpstr>
      <vt:lpstr>Как проект генерирует прибыль для компании и владельца?</vt:lpstr>
      <vt:lpstr>Презентация PowerPoint</vt:lpstr>
      <vt:lpstr>Презентация PowerPoint</vt:lpstr>
      <vt:lpstr>Заключение</vt:lpstr>
      <vt:lpstr>Спасибо за внимание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Магазин базовых вещей</dc:title>
  <dc:creator>RePack by Diakov</dc:creator>
  <cp:lastModifiedBy>linakottt@gmail.com</cp:lastModifiedBy>
  <cp:revision>21</cp:revision>
  <dcterms:created xsi:type="dcterms:W3CDTF">2024-09-16T22:15:00Z</dcterms:created>
  <dcterms:modified xsi:type="dcterms:W3CDTF">2024-12-26T12:07:07Z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F5BEEC293101497285EDE13A423A4E91_13</vt:lpwstr>
  </property>
  <property fmtid="{D5CDD505-2E9C-101B-9397-08002B2CF9AE}" pid="3" name="KSOProductBuildVer">
    <vt:lpwstr>1049-12.2.0.18911</vt:lpwstr>
  </property>
</Properties>
</file>