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63" r:id="rId10"/>
    <p:sldId id="264" r:id="rId11"/>
    <p:sldId id="274" r:id="rId12"/>
    <p:sldId id="265" r:id="rId13"/>
    <p:sldId id="266" r:id="rId14"/>
    <p:sldId id="267" r:id="rId15"/>
    <p:sldId id="268" r:id="rId16"/>
    <p:sldId id="275" r:id="rId17"/>
    <p:sldId id="269" r:id="rId18"/>
  </p:sldIdLst>
  <p:sldSz cx="12192000" cy="6858000"/>
  <p:notesSz cx="12192000" cy="6858000"/>
  <p:embeddedFontLst>
    <p:embeddedFont>
      <p:font typeface="Roboto Medium" panose="020B0604020202020204" charset="0"/>
      <p:regular r:id="rId20"/>
      <p:italic r:id="rId21"/>
    </p:embeddedFont>
    <p:embeddedFont>
      <p:font typeface="Roboto" panose="020B0604020202020204" charset="0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mbria Math" panose="02040503050406030204" pitchFamily="18" charset="0"/>
      <p:regular r:id="rId36"/>
    </p:embeddedFont>
    <p:embeddedFont>
      <p:font typeface="Arial Black" panose="020B0A04020102020204" pitchFamily="34" charset="0"/>
      <p:bold r:id="rId37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00FF"/>
    <a:srgbClr val="66CCFF"/>
    <a:srgbClr val="FF6600"/>
    <a:srgbClr val="FF9966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325F8-6C6D-1E27-1C28-9EF0DFBFCE1C}">
  <a:tblStyle styleId="{E41325F8-6C6D-1E27-1C28-9EF0DFBFCE1C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</a:tcStyle>
    </a:lastCol>
    <a:firstCol>
      <a:tcTxStyle b="on">
        <a:fontRef idx="minor"/>
        <a:schemeClr val="dk1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dk1"/>
      </a:tcTxStyle>
      <a:tcStyle>
        <a:tcBdr>
          <a:bottom>
            <a:ln w="12700">
              <a:solidFill>
                <a:schemeClr val="accent1"/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accent2"/>
                </a:solidFill>
              </a:rPr>
              <a:t>Значимость факторов при выборе масляных красок потребителем</a:t>
            </a:r>
          </a:p>
        </c:rich>
      </c:tx>
      <c:layout>
        <c:manualLayout>
          <c:xMode val="edge"/>
          <c:yMode val="edge"/>
          <c:x val="0.1266832549520866"/>
          <c:y val="0.2155554347655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621694347030151E-2"/>
          <c:y val="0.25048962005483749"/>
          <c:w val="0.81143404868509084"/>
          <c:h val="0.6035776961487334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Лист1!$I$13</c:f>
              <c:strCache>
                <c:ptCount val="1"/>
                <c:pt idx="0">
                  <c:v>Значимость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Лист1!$G$14:$G$17</c:f>
              <c:strCache>
                <c:ptCount val="4"/>
                <c:pt idx="0">
                  <c:v>Цена</c:v>
                </c:pt>
                <c:pt idx="1">
                  <c:v>Технические характеристики</c:v>
                </c:pt>
                <c:pt idx="2">
                  <c:v>Экологическая безопасность</c:v>
                </c:pt>
                <c:pt idx="3">
                  <c:v>Репутация</c:v>
                </c:pt>
              </c:strCache>
              <c:extLst/>
            </c:strRef>
          </c:cat>
          <c:val>
            <c:numRef>
              <c:f>Лист1!$I$14:$I$17</c:f>
              <c:numCache>
                <c:formatCode>General</c:formatCode>
                <c:ptCount val="4"/>
                <c:pt idx="0">
                  <c:v>70</c:v>
                </c:pt>
                <c:pt idx="1">
                  <c:v>42</c:v>
                </c:pt>
                <c:pt idx="2">
                  <c:v>30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D-4888-99CC-0FAF1416D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1135376"/>
        <c:axId val="561133936"/>
        <c:axId val="507920032"/>
      </c:bar3DChart>
      <c:catAx>
        <c:axId val="56113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1133936"/>
        <c:crosses val="autoZero"/>
        <c:auto val="1"/>
        <c:lblAlgn val="ctr"/>
        <c:lblOffset val="100"/>
        <c:noMultiLvlLbl val="0"/>
      </c:catAx>
      <c:valAx>
        <c:axId val="561133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61135376"/>
        <c:crosses val="autoZero"/>
        <c:crossBetween val="between"/>
      </c:valAx>
      <c:serAx>
        <c:axId val="507920032"/>
        <c:scaling>
          <c:orientation val="minMax"/>
        </c:scaling>
        <c:delete val="1"/>
        <c:axPos val="b"/>
        <c:majorTickMark val="none"/>
        <c:minorTickMark val="none"/>
        <c:tickLblPos val="nextTo"/>
        <c:crossAx val="56113393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030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1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Одной фразой о проекте должно быть понятно, чем вы занимаетесь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4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SMART-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цель должна быть: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sz="1200" b="0" i="0" u="none" strike="noStrike" cap="none">
              <a:solidFill>
                <a:srgbClr val="1B1B1B"/>
              </a:solidFill>
              <a:latin typeface="Arial"/>
              <a:ea typeface="Arial"/>
              <a:cs typeface="Arial"/>
            </a:endParaRPr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 — Specific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конкретной;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M — Measurable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измеримой;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A — Achievable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достижимой;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R — Relevant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значимой;</a:t>
            </a:r>
            <a:endParaRPr sz="1200"/>
          </a:p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T —Time bound — </a:t>
            </a:r>
            <a:r>
              <a:rPr lang="ru-RU" sz="1200" b="0" i="0" u="none" strike="noStrike" cap="none" spc="0">
                <a:solidFill>
                  <a:srgbClr val="1B1B1B"/>
                </a:solidFill>
                <a:latin typeface="Arial"/>
                <a:ea typeface="Arial"/>
                <a:cs typeface="Arial"/>
              </a:rPr>
              <a:t>ограниченной во времени.</a:t>
            </a:r>
            <a:endParaRPr sz="120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0345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740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Смотри информацию по ссылке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14" b="0" i="0">
                <a:solidFill>
                  <a:srgbClr val="939393"/>
                </a:solidFill>
                <a:latin typeface="Decima Mono Pro"/>
                <a:cs typeface="Decima Mono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51" b="0" i="0">
                <a:solidFill>
                  <a:schemeClr val="tx1"/>
                </a:solidFill>
                <a:latin typeface="DIN Pro Regular"/>
                <a:cs typeface="DIN Pro Regula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50087" y="5846137"/>
            <a:ext cx="294864" cy="166712"/>
          </a:xfrm>
        </p:spPr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Decima Mono Pro"/>
                <a:cs typeface="Decima Mono Pro"/>
              </a:defRPr>
            </a:lvl1pPr>
          </a:lstStyle>
          <a:p>
            <a:pPr marL="34549">
              <a:lnSpc>
                <a:spcPts val="1288"/>
              </a:lnSpc>
            </a:pPr>
            <a:fld id="{81D60167-4931-47E6-BA6A-407CBD079E47}" type="slidenum">
              <a:rPr lang="ru-RU" smtClean="0"/>
              <a:pPr marL="34549">
                <a:lnSpc>
                  <a:spcPts val="1288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15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chart" Target="../charts/chart1.xml"/><Relationship Id="rId4" Type="http://schemas.openxmlformats.org/officeDocument/2006/relationships/image" Target="../media/image9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 bwMode="auto">
          <a:xfrm>
            <a:off x="6100292" y="2349045"/>
            <a:ext cx="6122342" cy="4529333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Google Shape;104;p1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6" name="Google Shape;106;p1"/>
          <p:cNvSpPr txBox="1"/>
          <p:nvPr/>
        </p:nvSpPr>
        <p:spPr bwMode="auto">
          <a:xfrm>
            <a:off x="362924" y="734174"/>
            <a:ext cx="5505449" cy="583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3600" b="1" i="0" u="none" strike="noStrike" cap="none" dirty="0">
                <a:solidFill>
                  <a:srgbClr val="8F00FF"/>
                </a:solidFill>
                <a:latin typeface="Gilroy"/>
              </a:rPr>
              <a:t>Разработка способа получения железооксидного пигме</a:t>
            </a:r>
            <a:r>
              <a:rPr lang="ru-RU" sz="3600" b="1" dirty="0">
                <a:solidFill>
                  <a:srgbClr val="8F00FF"/>
                </a:solidFill>
                <a:latin typeface="Gilroy"/>
              </a:rPr>
              <a:t>н</a:t>
            </a:r>
            <a:r>
              <a:rPr lang="ru-RU" sz="3600" b="1" i="0" u="none" strike="noStrike" cap="none" dirty="0">
                <a:solidFill>
                  <a:srgbClr val="8F00FF"/>
                </a:solidFill>
                <a:latin typeface="Gilroy"/>
              </a:rPr>
              <a:t>та из отходов металлургической промышленности</a:t>
            </a:r>
            <a:endParaRPr sz="1200" b="1" dirty="0">
              <a:latin typeface="Gilroy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800"/>
              <a:buFont typeface="Arial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/>
          </a:p>
        </p:txBody>
      </p:sp>
      <p:sp>
        <p:nvSpPr>
          <p:cNvPr id="107" name="Google Shape;107;p1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D8E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9" name="Google Shape;109;p1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B3C1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1" name="Google Shape;111;p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800"/>
              <a:buFont typeface="Helvetica Neue"/>
              <a:buNone/>
              <a:defRPr/>
            </a:pPr>
            <a:endParaRPr sz="18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66120874" name="Google Shape;285;p9"/>
          <p:cNvSpPr/>
          <p:nvPr/>
        </p:nvSpPr>
        <p:spPr bwMode="auto">
          <a:xfrm>
            <a:off x="8818528" y="2349044"/>
            <a:ext cx="3404106" cy="4524715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29142" tIns="29142" rIns="29142" bIns="29142" anchor="ctr" anchorCtr="0">
            <a:noAutofit/>
          </a:bodyPr>
          <a:lstStyle/>
          <a:p>
            <a:pPr>
              <a:buClr>
                <a:srgbClr val="B5D8E1"/>
              </a:buClr>
              <a:buSzPts val="1800"/>
              <a:defRPr/>
            </a:pPr>
            <a:endParaRPr sz="115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87720991" name="TextBox 687720990"/>
          <p:cNvSpPr txBox="1"/>
          <p:nvPr/>
        </p:nvSpPr>
        <p:spPr bwMode="auto">
          <a:xfrm>
            <a:off x="5992915" y="2394168"/>
            <a:ext cx="2709652" cy="43992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ru-RU" sz="1800" b="1" i="1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ПромПроЭко</a:t>
            </a:r>
            <a:endParaRPr sz="1800" b="1" i="1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385311" name="TextBox 1005318372"/>
          <p:cNvSpPr txBox="1"/>
          <p:nvPr/>
        </p:nvSpPr>
        <p:spPr bwMode="auto">
          <a:xfrm>
            <a:off x="7582" y="-1"/>
            <a:ext cx="6092744" cy="7341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16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МЕЖВУЗОВСКАЯ АКСЕЛЕРАЦИОННАЯ ПРОГРАММА</a:t>
            </a:r>
            <a:endParaRPr sz="1600" b="1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14999"/>
              </a:lnSpc>
              <a:buClr>
                <a:srgbClr val="1B1B1B"/>
              </a:buClr>
              <a:buSzPts val="2300"/>
              <a:defRPr/>
            </a:pPr>
            <a:r>
              <a:rPr lang="en-US" sz="2400" b="1" i="0" u="none" strike="noStrike" cap="none" spc="0" dirty="0">
                <a:solidFill>
                  <a:srgbClr val="1B1B1B"/>
                </a:solidFill>
                <a:latin typeface="Arial"/>
                <a:cs typeface="Arial"/>
              </a:rPr>
              <a:t>АКСЕЛЕРАТОР 2.10</a:t>
            </a:r>
          </a:p>
        </p:txBody>
      </p:sp>
      <p:pic>
        <p:nvPicPr>
          <p:cNvPr id="1057955214" name="Рисунок 10579552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80956" y="874020"/>
            <a:ext cx="2357721" cy="59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E0236E-8227-9833-DD67-0BDD5408E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58298" y="2696376"/>
            <a:ext cx="3830049" cy="3830049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3E7E15EE-DC37-7DB2-BEB0-75ADD1711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854" y="2910751"/>
            <a:ext cx="2729647" cy="24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 bwMode="auto">
          <a:xfrm>
            <a:off x="526183" y="465550"/>
            <a:ext cx="6841821" cy="3108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ctr">
              <a:defRPr/>
            </a:pPr>
            <a:endParaRPr sz="3600" dirty="0">
              <a:solidFill>
                <a:srgbClr val="8F00FF"/>
              </a:solidFill>
            </a:endParaRPr>
          </a:p>
          <a:p>
            <a:pPr algn="ctr">
              <a:defRPr/>
            </a:pPr>
            <a:r>
              <a:rPr lang="ru-RU" sz="2000" b="1" i="1" dirty="0">
                <a:solidFill>
                  <a:srgbClr val="9933FF"/>
                </a:solidFill>
              </a:rPr>
              <a:t>Мы разрабатываем пигмент-наполнитель для лакокрасочной промышленности из отходов металлургического производства.</a:t>
            </a:r>
          </a:p>
          <a:p>
            <a:pPr algn="ctr">
              <a:defRPr/>
            </a:pPr>
            <a:endParaRPr lang="ru-RU" sz="2000" b="1" i="1" dirty="0">
              <a:solidFill>
                <a:srgbClr val="9933FF"/>
              </a:solidFill>
            </a:endParaRPr>
          </a:p>
          <a:p>
            <a:pPr algn="ctr">
              <a:defRPr/>
            </a:pPr>
            <a:r>
              <a:rPr lang="ru-RU" sz="2000" i="1" dirty="0">
                <a:solidFill>
                  <a:schemeClr val="tx1"/>
                </a:solidFill>
              </a:rPr>
              <a:t> Это позволит обеспечить рынок новым, недорогим, отечественным пигментом-наполнителем. Решить проблему импортозамещения, а также существенно снизить эколог-экономический эффект.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117" name="Google Shape;117;p2"/>
          <p:cNvSpPr txBox="1"/>
          <p:nvPr/>
        </p:nvSpPr>
        <p:spPr bwMode="auto">
          <a:xfrm>
            <a:off x="0" y="1247667"/>
            <a:ext cx="12145989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 algn="just">
              <a:defRPr/>
            </a:pPr>
            <a:endParaRPr i="1"/>
          </a:p>
        </p:txBody>
      </p:sp>
      <p:grpSp>
        <p:nvGrpSpPr>
          <p:cNvPr id="118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19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  <a:endParaRPr/>
            </a:p>
          </p:txBody>
        </p:sp>
      </p:grpSp>
      <p:sp>
        <p:nvSpPr>
          <p:cNvPr id="122" name="Google Shape;122;p2"/>
          <p:cNvSpPr txBox="1"/>
          <p:nvPr/>
        </p:nvSpPr>
        <p:spPr bwMode="auto">
          <a:xfrm>
            <a:off x="420954" y="355658"/>
            <a:ext cx="6519078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ВВЕДЕНИЕ В ПРЕДМЕТНУЮ ОБЛАСТЬ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562337168" name="Рисунок 5623371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47928" y="0"/>
            <a:ext cx="6806069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878" y="3683943"/>
            <a:ext cx="5020321" cy="28808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9605" y="0"/>
            <a:ext cx="1743619" cy="915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5663952" y="1253699"/>
            <a:ext cx="6227624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________________________________________________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800" dirty="0">
              <a:solidFill>
                <a:schemeClr val="tx1"/>
              </a:solidFill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chemeClr val="tx1"/>
                </a:solidFill>
              </a:rPr>
              <a:t>З</a:t>
            </a:r>
            <a:r>
              <a:rPr lang="ru-RU" sz="18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адача проекта </a:t>
            </a:r>
            <a:r>
              <a:rPr lang="ru-RU"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– разработка и применение метода обезвреживание ОМП по технологиям, предполагающим их использование со значительным эколого-экономическим эффектов</a:t>
            </a:r>
            <a:r>
              <a:rPr lang="ru-RU" sz="1800" b="0" i="0" u="none" strike="noStrike" cap="none" dirty="0">
                <a:solidFill>
                  <a:srgbClr val="8F00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________________________________________________</a:t>
            </a:r>
            <a:endParaRPr lang="ru-RU" sz="18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АКТУАЛЬНОСТЬ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8434B547-3A5A-F60E-5FE6-8CDD89896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5663952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9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Google Shape;117;p2">
                <a:extLst>
                  <a:ext uri="{FF2B5EF4-FFF2-40B4-BE49-F238E27FC236}">
                    <a16:creationId xmlns:a16="http://schemas.microsoft.com/office/drawing/2014/main" id="{42C520C0-0AF4-E8E7-002B-4BAD03FEBE32}"/>
                  </a:ext>
                </a:extLst>
              </p:cNvPr>
              <p:cNvSpPr txBox="1"/>
              <p:nvPr/>
            </p:nvSpPr>
            <p:spPr bwMode="auto">
              <a:xfrm>
                <a:off x="-206881" y="3233475"/>
                <a:ext cx="4990401" cy="1088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8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B1B1B"/>
                  </a:buClr>
                  <a:buSzPts val="1600"/>
                  <a:buFont typeface="Arial"/>
                  <a:buNone/>
                  <a:defRPr/>
                </a:pPr>
                <a:r>
                  <a:rPr lang="ru-RU" sz="3200" u="sng" dirty="0">
                    <a:solidFill>
                      <a:schemeClr val="accent2"/>
                    </a:solidFill>
                    <a:latin typeface="+mn-lt"/>
                  </a:rPr>
                  <a:t>20 млн.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200" i="1" u="sng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3200" b="0" i="0" u="sng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sz="3200" b="0" i="0" u="sng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u="sng" dirty="0">
                  <a:solidFill>
                    <a:srgbClr val="FF0000"/>
                  </a:solidFill>
                  <a:latin typeface="+mn-lt"/>
                </a:endParaRPr>
              </a:p>
              <a:p>
                <a:pPr marL="0" marR="0" lvl="8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B1B1B"/>
                  </a:buClr>
                  <a:buSzPts val="1600"/>
                  <a:buFont typeface="Arial"/>
                  <a:buNone/>
                  <a:defRPr/>
                </a:pPr>
                <a:endParaRPr sz="3200" b="1" u="sng" dirty="0">
                  <a:solidFill>
                    <a:srgbClr val="8F00FF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1" name="Google Shape;117;p2">
                <a:extLst>
                  <a:ext uri="{FF2B5EF4-FFF2-40B4-BE49-F238E27FC236}">
                    <a16:creationId xmlns:a16="http://schemas.microsoft.com/office/drawing/2014/main" id="{42C520C0-0AF4-E8E7-002B-4BAD03FEB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206881" y="3233475"/>
                <a:ext cx="4990401" cy="1088334"/>
              </a:xfrm>
              <a:prstGeom prst="rect">
                <a:avLst/>
              </a:prstGeom>
              <a:blipFill>
                <a:blip r:embed="rId4"/>
                <a:stretch>
                  <a:fillRect t="-61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7E71B18-0062-99D9-E692-DA7F99A6AEE6}"/>
              </a:ext>
            </a:extLst>
          </p:cNvPr>
          <p:cNvCxnSpPr/>
          <p:nvPr/>
        </p:nvCxnSpPr>
        <p:spPr>
          <a:xfrm>
            <a:off x="2135560" y="3817753"/>
            <a:ext cx="0" cy="50405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40000" dist="23000" dir="5400000" rotWithShape="0">
              <a:schemeClr val="accent2">
                <a:lumMod val="75000"/>
                <a:alpha val="35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A93DA34D-C619-6208-8166-BBC0DA2968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388872"/>
              </p:ext>
            </p:extLst>
          </p:nvPr>
        </p:nvGraphicFramePr>
        <p:xfrm>
          <a:off x="5159896" y="2429882"/>
          <a:ext cx="7613003" cy="5427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Google Shape;117;p2">
            <a:extLst>
              <a:ext uri="{FF2B5EF4-FFF2-40B4-BE49-F238E27FC236}">
                <a16:creationId xmlns:a16="http://schemas.microsoft.com/office/drawing/2014/main" id="{BB3944F1-DAE4-4CD8-E0A4-78B35E00147C}"/>
              </a:ext>
            </a:extLst>
          </p:cNvPr>
          <p:cNvSpPr txBox="1"/>
          <p:nvPr/>
        </p:nvSpPr>
        <p:spPr bwMode="auto">
          <a:xfrm>
            <a:off x="588804" y="668838"/>
            <a:ext cx="4990401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just">
              <a:buClr>
                <a:srgbClr val="1B1B1B"/>
              </a:buClr>
              <a:buSzPts val="1600"/>
              <a:defRPr/>
            </a:pPr>
            <a:r>
              <a:rPr lang="ru-RU" sz="18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______________________________________</a:t>
            </a:r>
          </a:p>
          <a:p>
            <a:pPr lvl="8" algn="just">
              <a:buClr>
                <a:srgbClr val="1B1B1B"/>
              </a:buClr>
              <a:buSzPts val="1600"/>
              <a:defRPr/>
            </a:pPr>
            <a:endParaRPr lang="ru-RU" sz="18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lvl="8" algn="just">
              <a:buClr>
                <a:srgbClr val="1B1B1B"/>
              </a:buClr>
              <a:buSzPts val="1600"/>
              <a:defRPr/>
            </a:pPr>
            <a:r>
              <a:rPr lang="ru-RU" sz="18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Первостепенной задачей для предприятий является проблема утилизации и переработки отходов.</a:t>
            </a:r>
          </a:p>
          <a:p>
            <a:pPr lvl="8" algn="just">
              <a:buClr>
                <a:srgbClr val="1B1B1B"/>
              </a:buClr>
              <a:buSzPts val="1600"/>
              <a:defRPr/>
            </a:pPr>
            <a:r>
              <a:rPr lang="ru-RU" sz="1800" dirty="0">
                <a:solidFill>
                  <a:schemeClr val="tx1"/>
                </a:solidFill>
              </a:rPr>
              <a:t>______________________________________</a:t>
            </a:r>
            <a:endParaRPr lang="ru-RU" sz="1800" i="0" u="none" strike="noStrike" cap="none" dirty="0">
              <a:solidFill>
                <a:srgbClr val="8F00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117;p2">
            <a:extLst>
              <a:ext uri="{FF2B5EF4-FFF2-40B4-BE49-F238E27FC236}">
                <a16:creationId xmlns:a16="http://schemas.microsoft.com/office/drawing/2014/main" id="{AC0D13EB-6008-485A-27C3-3163E3D2C8F4}"/>
              </a:ext>
            </a:extLst>
          </p:cNvPr>
          <p:cNvSpPr txBox="1"/>
          <p:nvPr/>
        </p:nvSpPr>
        <p:spPr bwMode="auto">
          <a:xfrm>
            <a:off x="2277167" y="3802259"/>
            <a:ext cx="49904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8" algn="just">
              <a:buClr>
                <a:srgbClr val="1B1B1B"/>
              </a:buClr>
              <a:buSzPts val="1600"/>
              <a:defRPr/>
            </a:pPr>
            <a:r>
              <a:rPr lang="ru-RU" sz="1800" i="0" u="sng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</a:rPr>
              <a:t>(98 % извлекаемого сырья)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44685D5-C789-8F27-281C-F5C80E50A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2" b="18850"/>
          <a:stretch/>
        </p:blipFill>
        <p:spPr bwMode="auto">
          <a:xfrm>
            <a:off x="5918079" y="610039"/>
            <a:ext cx="2088232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0309" y="0"/>
            <a:ext cx="2151691" cy="11296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ПРОБЛЕМА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8" name="Google Shape;116;p2">
            <a:extLst>
              <a:ext uri="{FF2B5EF4-FFF2-40B4-BE49-F238E27FC236}">
                <a16:creationId xmlns:a16="http://schemas.microsoft.com/office/drawing/2014/main" id="{F89F8B39-6BB1-044B-4268-B036D31ADE8E}"/>
              </a:ext>
            </a:extLst>
          </p:cNvPr>
          <p:cNvSpPr txBox="1"/>
          <p:nvPr/>
        </p:nvSpPr>
        <p:spPr bwMode="auto">
          <a:xfrm>
            <a:off x="264351" y="908505"/>
            <a:ext cx="5489369" cy="274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just">
              <a:defRPr/>
            </a:pPr>
            <a:r>
              <a:rPr lang="ru-RU" sz="1800" dirty="0">
                <a:solidFill>
                  <a:schemeClr val="tx1"/>
                </a:solidFill>
              </a:rPr>
              <a:t>Производственные предприятия Белгородской области имеют проблему, связанную с накоплением больших количеств отходов. В связи с быстрорастущими производственными мощностями, а также отсутствием вариантов утилизации и переработки отходов, предприятия несут финансовые потери, внося платы за негативное воздействие, а также оказывают пагубное влияние на ОС. </a:t>
            </a:r>
          </a:p>
          <a:p>
            <a:pPr algn="just">
              <a:defRPr/>
            </a:pP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9" name="Google Shape;116;p2">
            <a:extLst>
              <a:ext uri="{FF2B5EF4-FFF2-40B4-BE49-F238E27FC236}">
                <a16:creationId xmlns:a16="http://schemas.microsoft.com/office/drawing/2014/main" id="{038FE12E-9E5B-A3E4-958B-4B2833619BBB}"/>
              </a:ext>
            </a:extLst>
          </p:cNvPr>
          <p:cNvSpPr txBox="1"/>
          <p:nvPr/>
        </p:nvSpPr>
        <p:spPr bwMode="auto">
          <a:xfrm>
            <a:off x="6294265" y="2852936"/>
            <a:ext cx="5612071" cy="274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algn="just">
              <a:defRPr/>
            </a:pPr>
            <a:r>
              <a:rPr lang="ru-RU" sz="1800" dirty="0">
                <a:solidFill>
                  <a:schemeClr val="tx1"/>
                </a:solidFill>
              </a:rPr>
              <a:t>Также имеют проблему предприятия, специализирующиеся на производстве масляных ЛКМ. Проблема заключается в отсутствии на отечественном рынке одновременно качественных и экономически выгодных пигментов-наполнителей, в связи с чем появляется необходимость закупки дорогостоящих материалов, что ведет за собой повышение себестоимости конечного продукта. </a:t>
            </a:r>
          </a:p>
          <a:p>
            <a:pPr algn="just">
              <a:defRPr/>
            </a:pPr>
            <a:endParaRPr sz="105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4103E19-5353-07F3-F6A5-BE3BA6DA6986}"/>
              </a:ext>
            </a:extLst>
          </p:cNvPr>
          <p:cNvCxnSpPr>
            <a:cxnSpLocks/>
          </p:cNvCxnSpPr>
          <p:nvPr/>
        </p:nvCxnSpPr>
        <p:spPr>
          <a:xfrm>
            <a:off x="5951984" y="789578"/>
            <a:ext cx="53948" cy="48741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D613405-2D9B-50A7-57B9-2FF244DD120B}"/>
              </a:ext>
            </a:extLst>
          </p:cNvPr>
          <p:cNvCxnSpPr/>
          <p:nvPr/>
        </p:nvCxnSpPr>
        <p:spPr>
          <a:xfrm flipV="1">
            <a:off x="5951984" y="741039"/>
            <a:ext cx="5292588" cy="4853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15F3AA6-375B-E62A-307B-57927357800A}"/>
              </a:ext>
            </a:extLst>
          </p:cNvPr>
          <p:cNvCxnSpPr/>
          <p:nvPr/>
        </p:nvCxnSpPr>
        <p:spPr bwMode="auto">
          <a:xfrm flipV="1">
            <a:off x="713344" y="5651948"/>
            <a:ext cx="5292588" cy="4853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579078CE-DA4B-805D-E939-A33651101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4" b="13827"/>
          <a:stretch/>
        </p:blipFill>
        <p:spPr bwMode="auto">
          <a:xfrm>
            <a:off x="9669596" y="1209758"/>
            <a:ext cx="1755099" cy="122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E7FA7E7-4FA1-A436-67A1-C9ECB6475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83" y="3527185"/>
            <a:ext cx="2855006" cy="19033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oogle Shape;133;p3">
            <a:extLst>
              <a:ext uri="{FF2B5EF4-FFF2-40B4-BE49-F238E27FC236}">
                <a16:creationId xmlns:a16="http://schemas.microsoft.com/office/drawing/2014/main" id="{D43A71F0-335B-DE93-2787-7B343697B0D9}"/>
              </a:ext>
            </a:extLst>
          </p:cNvPr>
          <p:cNvGrpSpPr/>
          <p:nvPr/>
        </p:nvGrpSpPr>
        <p:grpSpPr bwMode="auto">
          <a:xfrm>
            <a:off x="-6780" y="6351157"/>
            <a:ext cx="542262" cy="506843"/>
            <a:chOff x="-1" y="0"/>
            <a:chExt cx="542260" cy="506841"/>
          </a:xfrm>
        </p:grpSpPr>
        <p:sp>
          <p:nvSpPr>
            <p:cNvPr id="15" name="Google Shape;134;p3">
              <a:extLst>
                <a:ext uri="{FF2B5EF4-FFF2-40B4-BE49-F238E27FC236}">
                  <a16:creationId xmlns:a16="http://schemas.microsoft.com/office/drawing/2014/main" id="{0730DC35-04B7-8ADD-B39B-C7A49F025672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35;p3">
              <a:extLst>
                <a:ext uri="{FF2B5EF4-FFF2-40B4-BE49-F238E27FC236}">
                  <a16:creationId xmlns:a16="http://schemas.microsoft.com/office/drawing/2014/main" id="{827EFD00-400F-BA90-1750-D7E2E753425E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4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920536" y="0"/>
            <a:ext cx="1305813" cy="685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-1176808" y="197689"/>
            <a:ext cx="65189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lvl="0" algn="ctr" rtl="0">
              <a:buClrTx/>
            </a:pPr>
            <a:r>
              <a:rPr lang="ru-RU" sz="2000" b="1" kern="1200" dirty="0">
                <a:solidFill>
                  <a:prstClr val="black"/>
                </a:solidFill>
                <a:latin typeface="Georgia" panose="02040502050405020303" pitchFamily="18" charset="0"/>
                <a:ea typeface="+mn-ea"/>
                <a:cs typeface="+mn-cs"/>
              </a:rPr>
              <a:t>Инновационность проекта</a:t>
            </a:r>
            <a:endParaRPr lang="ru-RU" sz="2000" b="1" kern="1200" dirty="0">
              <a:solidFill>
                <a:prstClr val="black"/>
              </a:solidFill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8" name="Google Shape;116;p2">
            <a:extLst>
              <a:ext uri="{FF2B5EF4-FFF2-40B4-BE49-F238E27FC236}">
                <a16:creationId xmlns:a16="http://schemas.microsoft.com/office/drawing/2014/main" id="{F89F8B39-6BB1-044B-4268-B036D31ADE8E}"/>
              </a:ext>
            </a:extLst>
          </p:cNvPr>
          <p:cNvSpPr txBox="1"/>
          <p:nvPr/>
        </p:nvSpPr>
        <p:spPr bwMode="auto">
          <a:xfrm>
            <a:off x="203363" y="1096677"/>
            <a:ext cx="5489369" cy="174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spAutoFit/>
          </a:bodyPr>
          <a:lstStyle/>
          <a:p>
            <a:pPr lvl="0" algn="ctr" defTabSz="685800" rtl="0">
              <a:lnSpc>
                <a:spcPct val="90000"/>
              </a:lnSpc>
              <a:spcBef>
                <a:spcPts val="750"/>
              </a:spcBef>
              <a:buClrTx/>
            </a:pPr>
            <a:r>
              <a:rPr lang="ru-RU" sz="20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Технологическая инновация, простота, экономичность, масштабируемость, возможность встраивания в имеющиеся технологические цепочки, направлена на импортозамещение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4103E19-5353-07F3-F6A5-BE3BA6DA6986}"/>
              </a:ext>
            </a:extLst>
          </p:cNvPr>
          <p:cNvCxnSpPr>
            <a:cxnSpLocks/>
          </p:cNvCxnSpPr>
          <p:nvPr/>
        </p:nvCxnSpPr>
        <p:spPr>
          <a:xfrm>
            <a:off x="6087062" y="802037"/>
            <a:ext cx="44370" cy="536326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D613405-2D9B-50A7-57B9-2FF244DD120B}"/>
              </a:ext>
            </a:extLst>
          </p:cNvPr>
          <p:cNvCxnSpPr/>
          <p:nvPr/>
        </p:nvCxnSpPr>
        <p:spPr>
          <a:xfrm flipV="1">
            <a:off x="6056384" y="753498"/>
            <a:ext cx="5292588" cy="4853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15F3AA6-375B-E62A-307B-57927357800A}"/>
              </a:ext>
            </a:extLst>
          </p:cNvPr>
          <p:cNvCxnSpPr/>
          <p:nvPr/>
        </p:nvCxnSpPr>
        <p:spPr bwMode="auto">
          <a:xfrm flipV="1">
            <a:off x="838844" y="6141997"/>
            <a:ext cx="5292588" cy="4853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3" name="Google Shape;133;p3">
            <a:extLst>
              <a:ext uri="{FF2B5EF4-FFF2-40B4-BE49-F238E27FC236}">
                <a16:creationId xmlns:a16="http://schemas.microsoft.com/office/drawing/2014/main" id="{D43A71F0-335B-DE93-2787-7B343697B0D9}"/>
              </a:ext>
            </a:extLst>
          </p:cNvPr>
          <p:cNvGrpSpPr/>
          <p:nvPr/>
        </p:nvGrpSpPr>
        <p:grpSpPr bwMode="auto">
          <a:xfrm>
            <a:off x="-6780" y="6351157"/>
            <a:ext cx="542262" cy="506843"/>
            <a:chOff x="-1" y="0"/>
            <a:chExt cx="542260" cy="506841"/>
          </a:xfrm>
        </p:grpSpPr>
        <p:sp>
          <p:nvSpPr>
            <p:cNvPr id="15" name="Google Shape;134;p3">
              <a:extLst>
                <a:ext uri="{FF2B5EF4-FFF2-40B4-BE49-F238E27FC236}">
                  <a16:creationId xmlns:a16="http://schemas.microsoft.com/office/drawing/2014/main" id="{0730DC35-04B7-8ADD-B39B-C7A49F025672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35;p3">
              <a:extLst>
                <a:ext uri="{FF2B5EF4-FFF2-40B4-BE49-F238E27FC236}">
                  <a16:creationId xmlns:a16="http://schemas.microsoft.com/office/drawing/2014/main" id="{827EFD00-400F-BA90-1750-D7E2E753425E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lang="ru-RU" sz="1200" dirty="0">
                  <a:solidFill>
                    <a:srgbClr val="FFFFFF"/>
                  </a:solidFill>
                  <a:ea typeface="Arial"/>
                </a:rPr>
                <a:t>5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056384" y="1124132"/>
            <a:ext cx="48641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buClrTx/>
            </a:pPr>
            <a:r>
              <a:rPr lang="ru-RU" sz="1600" b="1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Непосредственное участие в восстановлении разрушенной инфраструктуры новообразованных регионов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462" y="1224252"/>
            <a:ext cx="915568" cy="8374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" y="3122966"/>
            <a:ext cx="2531367" cy="23592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934800" y="3133348"/>
            <a:ext cx="31744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buClrTx/>
            </a:pPr>
            <a:r>
              <a:rPr lang="ru-RU" sz="1600" b="1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Правительство утвердило отраслевую программу «Применение вторичных ресурсов и вторичного сырья из отходов в промышленном производстве» (утв. Правительством РФ 17 ноября 2022 г. № 13493п-П11)</a:t>
            </a:r>
            <a:endParaRPr lang="ru-RU" sz="900" kern="12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62110" y="2682886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Реальный сектор экономики;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Понятный объект инвестирования;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Огромный мировой рынок;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Высокая рентабельность;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Технологическая и патентная защита от конкурентов;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Тип потребителей: 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Собственное производство;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Прозрачность бизнеса;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 Поддержка со стороны государственных структур.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9933FF"/>
              </a:solidFill>
              <a:effectLst/>
              <a:uLnTx/>
              <a:uFillTx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920536" y="0"/>
            <a:ext cx="1271464" cy="66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2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ОПИСАНИЕ ПРОДУКТА И ТЕХНОЛОГИИ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558206907" name="Google Shape;117;p2"/>
          <p:cNvSpPr txBox="1"/>
          <p:nvPr/>
        </p:nvSpPr>
        <p:spPr bwMode="auto">
          <a:xfrm>
            <a:off x="609151" y="4962417"/>
            <a:ext cx="4989861" cy="30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t" anchorCtr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C93EF0-F8F6-39FA-27D3-01CD0DD098E9}"/>
              </a:ext>
            </a:extLst>
          </p:cNvPr>
          <p:cNvSpPr txBox="1"/>
          <p:nvPr/>
        </p:nvSpPr>
        <p:spPr>
          <a:xfrm>
            <a:off x="335426" y="668266"/>
            <a:ext cx="1142422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chemeClr val="tx1"/>
                </a:solidFill>
                <a:effectLst/>
                <a:latin typeface="+mn-lt"/>
              </a:rPr>
              <a:t>___________________________________________________________________________________________________</a:t>
            </a:r>
          </a:p>
          <a:p>
            <a:pPr algn="just"/>
            <a:endParaRPr lang="ru-RU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Мы планируем предложить утилизацию ОМП в пигменты-наполнители, что существенно снизит эколого-экономический ущерб и на рынке появиться новый продукт. </a:t>
            </a:r>
            <a:r>
              <a:rPr lang="ru-RU" sz="1800" dirty="0">
                <a:latin typeface="+mn-lt"/>
              </a:rPr>
              <a:t>В России пигменты по данной и аналогичной технологии не производят.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+mn-lt"/>
              </a:rPr>
              <a:t>___________________________________________________________________________________________________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0E4142-0FBA-3EDA-67FE-C48A68E6F33A}"/>
              </a:ext>
            </a:extLst>
          </p:cNvPr>
          <p:cNvSpPr txBox="1"/>
          <p:nvPr/>
        </p:nvSpPr>
        <p:spPr>
          <a:xfrm>
            <a:off x="1184908" y="2501619"/>
            <a:ext cx="2534047" cy="1754326"/>
          </a:xfrm>
          <a:custGeom>
            <a:avLst/>
            <a:gdLst>
              <a:gd name="connsiteX0" fmla="*/ 0 w 2534047"/>
              <a:gd name="connsiteY0" fmla="*/ 0 h 1754326"/>
              <a:gd name="connsiteX1" fmla="*/ 633512 w 2534047"/>
              <a:gd name="connsiteY1" fmla="*/ 0 h 1754326"/>
              <a:gd name="connsiteX2" fmla="*/ 1241683 w 2534047"/>
              <a:gd name="connsiteY2" fmla="*/ 0 h 1754326"/>
              <a:gd name="connsiteX3" fmla="*/ 1875195 w 2534047"/>
              <a:gd name="connsiteY3" fmla="*/ 0 h 1754326"/>
              <a:gd name="connsiteX4" fmla="*/ 2534047 w 2534047"/>
              <a:gd name="connsiteY4" fmla="*/ 0 h 1754326"/>
              <a:gd name="connsiteX5" fmla="*/ 2534047 w 2534047"/>
              <a:gd name="connsiteY5" fmla="*/ 619862 h 1754326"/>
              <a:gd name="connsiteX6" fmla="*/ 2534047 w 2534047"/>
              <a:gd name="connsiteY6" fmla="*/ 1169551 h 1754326"/>
              <a:gd name="connsiteX7" fmla="*/ 2534047 w 2534047"/>
              <a:gd name="connsiteY7" fmla="*/ 1754326 h 1754326"/>
              <a:gd name="connsiteX8" fmla="*/ 1849854 w 2534047"/>
              <a:gd name="connsiteY8" fmla="*/ 1754326 h 1754326"/>
              <a:gd name="connsiteX9" fmla="*/ 1216343 w 2534047"/>
              <a:gd name="connsiteY9" fmla="*/ 1754326 h 1754326"/>
              <a:gd name="connsiteX10" fmla="*/ 0 w 2534047"/>
              <a:gd name="connsiteY10" fmla="*/ 1754326 h 1754326"/>
              <a:gd name="connsiteX11" fmla="*/ 0 w 2534047"/>
              <a:gd name="connsiteY11" fmla="*/ 1204637 h 1754326"/>
              <a:gd name="connsiteX12" fmla="*/ 0 w 2534047"/>
              <a:gd name="connsiteY12" fmla="*/ 602319 h 1754326"/>
              <a:gd name="connsiteX13" fmla="*/ 0 w 2534047"/>
              <a:gd name="connsiteY13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34047" h="1754326" fill="none" extrusionOk="0">
                <a:moveTo>
                  <a:pt x="0" y="0"/>
                </a:moveTo>
                <a:cubicBezTo>
                  <a:pt x="206191" y="20204"/>
                  <a:pt x="473935" y="26904"/>
                  <a:pt x="633512" y="0"/>
                </a:cubicBezTo>
                <a:cubicBezTo>
                  <a:pt x="793089" y="-26904"/>
                  <a:pt x="1054394" y="-16238"/>
                  <a:pt x="1241683" y="0"/>
                </a:cubicBezTo>
                <a:cubicBezTo>
                  <a:pt x="1428972" y="16238"/>
                  <a:pt x="1580890" y="-25998"/>
                  <a:pt x="1875195" y="0"/>
                </a:cubicBezTo>
                <a:cubicBezTo>
                  <a:pt x="2169500" y="25998"/>
                  <a:pt x="2285710" y="-15384"/>
                  <a:pt x="2534047" y="0"/>
                </a:cubicBezTo>
                <a:cubicBezTo>
                  <a:pt x="2532779" y="257485"/>
                  <a:pt x="2532200" y="446319"/>
                  <a:pt x="2534047" y="619862"/>
                </a:cubicBezTo>
                <a:cubicBezTo>
                  <a:pt x="2535894" y="793405"/>
                  <a:pt x="2547956" y="915818"/>
                  <a:pt x="2534047" y="1169551"/>
                </a:cubicBezTo>
                <a:cubicBezTo>
                  <a:pt x="2520138" y="1423284"/>
                  <a:pt x="2509228" y="1635977"/>
                  <a:pt x="2534047" y="1754326"/>
                </a:cubicBezTo>
                <a:cubicBezTo>
                  <a:pt x="2391800" y="1753753"/>
                  <a:pt x="2060275" y="1740600"/>
                  <a:pt x="1849854" y="1754326"/>
                </a:cubicBezTo>
                <a:cubicBezTo>
                  <a:pt x="1639433" y="1768052"/>
                  <a:pt x="1433990" y="1728452"/>
                  <a:pt x="1216343" y="1754326"/>
                </a:cubicBezTo>
                <a:cubicBezTo>
                  <a:pt x="998696" y="1780200"/>
                  <a:pt x="270789" y="1780186"/>
                  <a:pt x="0" y="1754326"/>
                </a:cubicBezTo>
                <a:cubicBezTo>
                  <a:pt x="21485" y="1525730"/>
                  <a:pt x="26965" y="1338333"/>
                  <a:pt x="0" y="1204637"/>
                </a:cubicBezTo>
                <a:cubicBezTo>
                  <a:pt x="-26965" y="1070941"/>
                  <a:pt x="27813" y="866217"/>
                  <a:pt x="0" y="602319"/>
                </a:cubicBezTo>
                <a:cubicBezTo>
                  <a:pt x="-27813" y="338421"/>
                  <a:pt x="11413" y="250060"/>
                  <a:pt x="0" y="0"/>
                </a:cubicBezTo>
                <a:close/>
              </a:path>
              <a:path w="2534047" h="1754326" stroke="0" extrusionOk="0">
                <a:moveTo>
                  <a:pt x="0" y="0"/>
                </a:moveTo>
                <a:cubicBezTo>
                  <a:pt x="170127" y="25037"/>
                  <a:pt x="309166" y="20646"/>
                  <a:pt x="557490" y="0"/>
                </a:cubicBezTo>
                <a:cubicBezTo>
                  <a:pt x="805814" y="-20646"/>
                  <a:pt x="868403" y="17724"/>
                  <a:pt x="1165662" y="0"/>
                </a:cubicBezTo>
                <a:cubicBezTo>
                  <a:pt x="1462921" y="-17724"/>
                  <a:pt x="1652088" y="-14564"/>
                  <a:pt x="1824514" y="0"/>
                </a:cubicBezTo>
                <a:cubicBezTo>
                  <a:pt x="1996940" y="14564"/>
                  <a:pt x="2200906" y="34622"/>
                  <a:pt x="2534047" y="0"/>
                </a:cubicBezTo>
                <a:cubicBezTo>
                  <a:pt x="2528693" y="211794"/>
                  <a:pt x="2555403" y="363633"/>
                  <a:pt x="2534047" y="584775"/>
                </a:cubicBezTo>
                <a:cubicBezTo>
                  <a:pt x="2512691" y="805917"/>
                  <a:pt x="2509444" y="917032"/>
                  <a:pt x="2534047" y="1152007"/>
                </a:cubicBezTo>
                <a:cubicBezTo>
                  <a:pt x="2558650" y="1386982"/>
                  <a:pt x="2561723" y="1607677"/>
                  <a:pt x="2534047" y="1754326"/>
                </a:cubicBezTo>
                <a:cubicBezTo>
                  <a:pt x="2348757" y="1764944"/>
                  <a:pt x="2199933" y="1731414"/>
                  <a:pt x="1875195" y="1754326"/>
                </a:cubicBezTo>
                <a:cubicBezTo>
                  <a:pt x="1550457" y="1777238"/>
                  <a:pt x="1514020" y="1722672"/>
                  <a:pt x="1241683" y="1754326"/>
                </a:cubicBezTo>
                <a:cubicBezTo>
                  <a:pt x="969346" y="1785980"/>
                  <a:pt x="887780" y="1755687"/>
                  <a:pt x="582831" y="1754326"/>
                </a:cubicBezTo>
                <a:cubicBezTo>
                  <a:pt x="277882" y="1752965"/>
                  <a:pt x="149785" y="1735536"/>
                  <a:pt x="0" y="1754326"/>
                </a:cubicBezTo>
                <a:cubicBezTo>
                  <a:pt x="22428" y="1620007"/>
                  <a:pt x="-12071" y="1383922"/>
                  <a:pt x="0" y="1169551"/>
                </a:cubicBezTo>
                <a:cubicBezTo>
                  <a:pt x="12071" y="955181"/>
                  <a:pt x="4803" y="803830"/>
                  <a:pt x="0" y="637405"/>
                </a:cubicBezTo>
                <a:cubicBezTo>
                  <a:pt x="-4803" y="470980"/>
                  <a:pt x="-8825" y="182757"/>
                  <a:pt x="0" y="0"/>
                </a:cubicBezTo>
                <a:close/>
              </a:path>
            </a:pathLst>
          </a:custGeom>
          <a:ln>
            <a:solidFill>
              <a:schemeClr val="dk1"/>
            </a:solidFill>
            <a:prstDash val="dash"/>
            <a:extLst>
              <a:ext uri="{C807C97D-BFC1-408E-A445-0C87EB9F89A2}">
                <ask:lineSketchStyleProps xmlns="" xmlns:ask="http://schemas.microsoft.com/office/drawing/2018/sketchyshapes" sd="388967489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Отходы обогащения полезных ископаемых горно-обогатительных комбинатов  </a:t>
            </a:r>
          </a:p>
          <a:p>
            <a:pPr algn="ctr">
              <a:defRPr/>
            </a:pPr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60 %</a:t>
            </a:r>
            <a:endParaRPr lang="en-US" sz="18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5" name="Плюс 19">
            <a:extLst>
              <a:ext uri="{FF2B5EF4-FFF2-40B4-BE49-F238E27FC236}">
                <a16:creationId xmlns:a16="http://schemas.microsoft.com/office/drawing/2014/main" id="{2AB5074F-6A4B-46A0-0335-D78132290EA2}"/>
              </a:ext>
            </a:extLst>
          </p:cNvPr>
          <p:cNvSpPr/>
          <p:nvPr/>
        </p:nvSpPr>
        <p:spPr>
          <a:xfrm>
            <a:off x="4107535" y="2762091"/>
            <a:ext cx="614362" cy="639762"/>
          </a:xfrm>
          <a:prstGeom prst="mathPlu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B59858-ADA9-EAF8-D77C-8985FCD78C98}"/>
              </a:ext>
            </a:extLst>
          </p:cNvPr>
          <p:cNvSpPr txBox="1"/>
          <p:nvPr/>
        </p:nvSpPr>
        <p:spPr>
          <a:xfrm>
            <a:off x="5062466" y="2605411"/>
            <a:ext cx="2232168" cy="1200329"/>
          </a:xfrm>
          <a:custGeom>
            <a:avLst/>
            <a:gdLst>
              <a:gd name="connsiteX0" fmla="*/ 0 w 2232168"/>
              <a:gd name="connsiteY0" fmla="*/ 0 h 1200329"/>
              <a:gd name="connsiteX1" fmla="*/ 558042 w 2232168"/>
              <a:gd name="connsiteY1" fmla="*/ 0 h 1200329"/>
              <a:gd name="connsiteX2" fmla="*/ 1093762 w 2232168"/>
              <a:gd name="connsiteY2" fmla="*/ 0 h 1200329"/>
              <a:gd name="connsiteX3" fmla="*/ 1607161 w 2232168"/>
              <a:gd name="connsiteY3" fmla="*/ 0 h 1200329"/>
              <a:gd name="connsiteX4" fmla="*/ 2232168 w 2232168"/>
              <a:gd name="connsiteY4" fmla="*/ 0 h 1200329"/>
              <a:gd name="connsiteX5" fmla="*/ 2232168 w 2232168"/>
              <a:gd name="connsiteY5" fmla="*/ 576158 h 1200329"/>
              <a:gd name="connsiteX6" fmla="*/ 2232168 w 2232168"/>
              <a:gd name="connsiteY6" fmla="*/ 1200329 h 1200329"/>
              <a:gd name="connsiteX7" fmla="*/ 1741091 w 2232168"/>
              <a:gd name="connsiteY7" fmla="*/ 1200329 h 1200329"/>
              <a:gd name="connsiteX8" fmla="*/ 1227692 w 2232168"/>
              <a:gd name="connsiteY8" fmla="*/ 1200329 h 1200329"/>
              <a:gd name="connsiteX9" fmla="*/ 669650 w 2232168"/>
              <a:gd name="connsiteY9" fmla="*/ 1200329 h 1200329"/>
              <a:gd name="connsiteX10" fmla="*/ 0 w 2232168"/>
              <a:gd name="connsiteY10" fmla="*/ 1200329 h 1200329"/>
              <a:gd name="connsiteX11" fmla="*/ 0 w 2232168"/>
              <a:gd name="connsiteY11" fmla="*/ 636174 h 1200329"/>
              <a:gd name="connsiteX12" fmla="*/ 0 w 2232168"/>
              <a:gd name="connsiteY12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2168" h="1200329" fill="none" extrusionOk="0">
                <a:moveTo>
                  <a:pt x="0" y="0"/>
                </a:moveTo>
                <a:cubicBezTo>
                  <a:pt x="179665" y="13777"/>
                  <a:pt x="303580" y="-22276"/>
                  <a:pt x="558042" y="0"/>
                </a:cubicBezTo>
                <a:cubicBezTo>
                  <a:pt x="812504" y="22276"/>
                  <a:pt x="913303" y="-26369"/>
                  <a:pt x="1093762" y="0"/>
                </a:cubicBezTo>
                <a:cubicBezTo>
                  <a:pt x="1274221" y="26369"/>
                  <a:pt x="1364510" y="-18403"/>
                  <a:pt x="1607161" y="0"/>
                </a:cubicBezTo>
                <a:cubicBezTo>
                  <a:pt x="1849812" y="18403"/>
                  <a:pt x="1949252" y="19252"/>
                  <a:pt x="2232168" y="0"/>
                </a:cubicBezTo>
                <a:cubicBezTo>
                  <a:pt x="2236148" y="167781"/>
                  <a:pt x="2254259" y="421592"/>
                  <a:pt x="2232168" y="576158"/>
                </a:cubicBezTo>
                <a:cubicBezTo>
                  <a:pt x="2210077" y="730724"/>
                  <a:pt x="2230011" y="903925"/>
                  <a:pt x="2232168" y="1200329"/>
                </a:cubicBezTo>
                <a:cubicBezTo>
                  <a:pt x="2097288" y="1183917"/>
                  <a:pt x="1936043" y="1205752"/>
                  <a:pt x="1741091" y="1200329"/>
                </a:cubicBezTo>
                <a:cubicBezTo>
                  <a:pt x="1546139" y="1194906"/>
                  <a:pt x="1479498" y="1196883"/>
                  <a:pt x="1227692" y="1200329"/>
                </a:cubicBezTo>
                <a:cubicBezTo>
                  <a:pt x="975886" y="1203775"/>
                  <a:pt x="854433" y="1174468"/>
                  <a:pt x="669650" y="1200329"/>
                </a:cubicBezTo>
                <a:cubicBezTo>
                  <a:pt x="484867" y="1226190"/>
                  <a:pt x="238921" y="1209406"/>
                  <a:pt x="0" y="1200329"/>
                </a:cubicBezTo>
                <a:cubicBezTo>
                  <a:pt x="-12266" y="1026567"/>
                  <a:pt x="-11261" y="903866"/>
                  <a:pt x="0" y="636174"/>
                </a:cubicBezTo>
                <a:cubicBezTo>
                  <a:pt x="11261" y="368482"/>
                  <a:pt x="-4343" y="210474"/>
                  <a:pt x="0" y="0"/>
                </a:cubicBezTo>
                <a:close/>
              </a:path>
              <a:path w="2232168" h="1200329" stroke="0" extrusionOk="0">
                <a:moveTo>
                  <a:pt x="0" y="0"/>
                </a:moveTo>
                <a:cubicBezTo>
                  <a:pt x="248126" y="-15954"/>
                  <a:pt x="318196" y="12654"/>
                  <a:pt x="513399" y="0"/>
                </a:cubicBezTo>
                <a:cubicBezTo>
                  <a:pt x="708602" y="-12654"/>
                  <a:pt x="927756" y="3824"/>
                  <a:pt x="1093762" y="0"/>
                </a:cubicBezTo>
                <a:cubicBezTo>
                  <a:pt x="1259768" y="-3824"/>
                  <a:pt x="1412460" y="-13849"/>
                  <a:pt x="1629483" y="0"/>
                </a:cubicBezTo>
                <a:cubicBezTo>
                  <a:pt x="1846506" y="13849"/>
                  <a:pt x="2064308" y="-16661"/>
                  <a:pt x="2232168" y="0"/>
                </a:cubicBezTo>
                <a:cubicBezTo>
                  <a:pt x="2224280" y="184970"/>
                  <a:pt x="2205558" y="325177"/>
                  <a:pt x="2232168" y="624171"/>
                </a:cubicBezTo>
                <a:cubicBezTo>
                  <a:pt x="2258778" y="923165"/>
                  <a:pt x="2259800" y="990254"/>
                  <a:pt x="2232168" y="1200329"/>
                </a:cubicBezTo>
                <a:cubicBezTo>
                  <a:pt x="2079763" y="1214006"/>
                  <a:pt x="1925376" y="1176273"/>
                  <a:pt x="1741091" y="1200329"/>
                </a:cubicBezTo>
                <a:cubicBezTo>
                  <a:pt x="1556806" y="1224385"/>
                  <a:pt x="1379867" y="1216158"/>
                  <a:pt x="1205371" y="1200329"/>
                </a:cubicBezTo>
                <a:cubicBezTo>
                  <a:pt x="1030875" y="1184500"/>
                  <a:pt x="870813" y="1207184"/>
                  <a:pt x="647329" y="1200329"/>
                </a:cubicBezTo>
                <a:cubicBezTo>
                  <a:pt x="423845" y="1193474"/>
                  <a:pt x="169962" y="1177487"/>
                  <a:pt x="0" y="1200329"/>
                </a:cubicBezTo>
                <a:cubicBezTo>
                  <a:pt x="-21858" y="1028242"/>
                  <a:pt x="18699" y="871435"/>
                  <a:pt x="0" y="588161"/>
                </a:cubicBezTo>
                <a:cubicBezTo>
                  <a:pt x="-18699" y="304887"/>
                  <a:pt x="27845" y="276372"/>
                  <a:pt x="0" y="0"/>
                </a:cubicBezTo>
                <a:close/>
              </a:path>
            </a:pathLst>
          </a:custGeom>
          <a:ln>
            <a:prstDash val="dash"/>
            <a:extLst>
              <a:ext uri="{C807C97D-BFC1-408E-A445-0C87EB9F89A2}">
                <ask:lineSketchStyleProps xmlns="" xmlns:ask="http://schemas.microsoft.com/office/drawing/2018/sketchyshapes" sd="21208573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Отходы сталеплавильных производств </a:t>
            </a:r>
          </a:p>
          <a:p>
            <a:pPr algn="ctr">
              <a:defRPr/>
            </a:pPr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40 %</a:t>
            </a:r>
          </a:p>
        </p:txBody>
      </p:sp>
      <p:sp>
        <p:nvSpPr>
          <p:cNvPr id="17" name="Равно 16">
            <a:extLst>
              <a:ext uri="{FF2B5EF4-FFF2-40B4-BE49-F238E27FC236}">
                <a16:creationId xmlns:a16="http://schemas.microsoft.com/office/drawing/2014/main" id="{8C34BFA0-1758-C904-A3F3-8CBA2D365628}"/>
              </a:ext>
            </a:extLst>
          </p:cNvPr>
          <p:cNvSpPr/>
          <p:nvPr/>
        </p:nvSpPr>
        <p:spPr>
          <a:xfrm>
            <a:off x="7627990" y="2797016"/>
            <a:ext cx="746125" cy="569912"/>
          </a:xfrm>
          <a:prstGeom prst="mathEqual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AA4F61C3-1F18-B733-1BA6-7571D9D24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472" y="2637180"/>
            <a:ext cx="2128837" cy="1015663"/>
          </a:xfrm>
          <a:custGeom>
            <a:avLst/>
            <a:gdLst>
              <a:gd name="connsiteX0" fmla="*/ 0 w 2128837"/>
              <a:gd name="connsiteY0" fmla="*/ 0 h 1015663"/>
              <a:gd name="connsiteX1" fmla="*/ 510921 w 2128837"/>
              <a:gd name="connsiteY1" fmla="*/ 0 h 1015663"/>
              <a:gd name="connsiteX2" fmla="*/ 1064419 w 2128837"/>
              <a:gd name="connsiteY2" fmla="*/ 0 h 1015663"/>
              <a:gd name="connsiteX3" fmla="*/ 1532763 w 2128837"/>
              <a:gd name="connsiteY3" fmla="*/ 0 h 1015663"/>
              <a:gd name="connsiteX4" fmla="*/ 2128837 w 2128837"/>
              <a:gd name="connsiteY4" fmla="*/ 0 h 1015663"/>
              <a:gd name="connsiteX5" fmla="*/ 2128837 w 2128837"/>
              <a:gd name="connsiteY5" fmla="*/ 528145 h 1015663"/>
              <a:gd name="connsiteX6" fmla="*/ 2128837 w 2128837"/>
              <a:gd name="connsiteY6" fmla="*/ 1015663 h 1015663"/>
              <a:gd name="connsiteX7" fmla="*/ 1596628 w 2128837"/>
              <a:gd name="connsiteY7" fmla="*/ 1015663 h 1015663"/>
              <a:gd name="connsiteX8" fmla="*/ 1106995 w 2128837"/>
              <a:gd name="connsiteY8" fmla="*/ 1015663 h 1015663"/>
              <a:gd name="connsiteX9" fmla="*/ 553498 w 2128837"/>
              <a:gd name="connsiteY9" fmla="*/ 1015663 h 1015663"/>
              <a:gd name="connsiteX10" fmla="*/ 0 w 2128837"/>
              <a:gd name="connsiteY10" fmla="*/ 1015663 h 1015663"/>
              <a:gd name="connsiteX11" fmla="*/ 0 w 2128837"/>
              <a:gd name="connsiteY11" fmla="*/ 538301 h 1015663"/>
              <a:gd name="connsiteX12" fmla="*/ 0 w 2128837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28837" h="1015663" fill="none" extrusionOk="0">
                <a:moveTo>
                  <a:pt x="0" y="0"/>
                </a:moveTo>
                <a:cubicBezTo>
                  <a:pt x="118125" y="-6268"/>
                  <a:pt x="360973" y="19693"/>
                  <a:pt x="510921" y="0"/>
                </a:cubicBezTo>
                <a:cubicBezTo>
                  <a:pt x="660869" y="-19693"/>
                  <a:pt x="917244" y="-5204"/>
                  <a:pt x="1064419" y="0"/>
                </a:cubicBezTo>
                <a:cubicBezTo>
                  <a:pt x="1211594" y="5204"/>
                  <a:pt x="1363215" y="-8931"/>
                  <a:pt x="1532763" y="0"/>
                </a:cubicBezTo>
                <a:cubicBezTo>
                  <a:pt x="1702311" y="8931"/>
                  <a:pt x="1892274" y="-12679"/>
                  <a:pt x="2128837" y="0"/>
                </a:cubicBezTo>
                <a:cubicBezTo>
                  <a:pt x="2118088" y="254766"/>
                  <a:pt x="2129400" y="353950"/>
                  <a:pt x="2128837" y="528145"/>
                </a:cubicBezTo>
                <a:cubicBezTo>
                  <a:pt x="2128274" y="702340"/>
                  <a:pt x="2125924" y="804381"/>
                  <a:pt x="2128837" y="1015663"/>
                </a:cubicBezTo>
                <a:cubicBezTo>
                  <a:pt x="1902808" y="990304"/>
                  <a:pt x="1723616" y="995395"/>
                  <a:pt x="1596628" y="1015663"/>
                </a:cubicBezTo>
                <a:cubicBezTo>
                  <a:pt x="1469640" y="1035931"/>
                  <a:pt x="1296457" y="1011190"/>
                  <a:pt x="1106995" y="1015663"/>
                </a:cubicBezTo>
                <a:cubicBezTo>
                  <a:pt x="917533" y="1020136"/>
                  <a:pt x="716444" y="995462"/>
                  <a:pt x="553498" y="1015663"/>
                </a:cubicBezTo>
                <a:cubicBezTo>
                  <a:pt x="390552" y="1035864"/>
                  <a:pt x="267344" y="1015627"/>
                  <a:pt x="0" y="1015663"/>
                </a:cubicBezTo>
                <a:cubicBezTo>
                  <a:pt x="383" y="844371"/>
                  <a:pt x="10386" y="649955"/>
                  <a:pt x="0" y="538301"/>
                </a:cubicBezTo>
                <a:cubicBezTo>
                  <a:pt x="-10386" y="426647"/>
                  <a:pt x="-2782" y="198081"/>
                  <a:pt x="0" y="0"/>
                </a:cubicBezTo>
                <a:close/>
              </a:path>
              <a:path w="2128837" h="1015663" stroke="0" extrusionOk="0">
                <a:moveTo>
                  <a:pt x="0" y="0"/>
                </a:moveTo>
                <a:cubicBezTo>
                  <a:pt x="196341" y="-13452"/>
                  <a:pt x="283540" y="-1556"/>
                  <a:pt x="510921" y="0"/>
                </a:cubicBezTo>
                <a:cubicBezTo>
                  <a:pt x="738302" y="1556"/>
                  <a:pt x="914131" y="-823"/>
                  <a:pt x="1085707" y="0"/>
                </a:cubicBezTo>
                <a:cubicBezTo>
                  <a:pt x="1257283" y="823"/>
                  <a:pt x="1371112" y="10981"/>
                  <a:pt x="1554051" y="0"/>
                </a:cubicBezTo>
                <a:cubicBezTo>
                  <a:pt x="1736990" y="-10981"/>
                  <a:pt x="1998435" y="-13269"/>
                  <a:pt x="2128837" y="0"/>
                </a:cubicBezTo>
                <a:cubicBezTo>
                  <a:pt x="2147212" y="130587"/>
                  <a:pt x="2112549" y="366177"/>
                  <a:pt x="2128837" y="487518"/>
                </a:cubicBezTo>
                <a:cubicBezTo>
                  <a:pt x="2145125" y="608859"/>
                  <a:pt x="2105323" y="843903"/>
                  <a:pt x="2128837" y="1015663"/>
                </a:cubicBezTo>
                <a:cubicBezTo>
                  <a:pt x="1931863" y="1027541"/>
                  <a:pt x="1729660" y="1009207"/>
                  <a:pt x="1617916" y="1015663"/>
                </a:cubicBezTo>
                <a:cubicBezTo>
                  <a:pt x="1506172" y="1022119"/>
                  <a:pt x="1304103" y="1040267"/>
                  <a:pt x="1043130" y="1015663"/>
                </a:cubicBezTo>
                <a:cubicBezTo>
                  <a:pt x="782157" y="991059"/>
                  <a:pt x="618686" y="991752"/>
                  <a:pt x="510921" y="1015663"/>
                </a:cubicBezTo>
                <a:cubicBezTo>
                  <a:pt x="403156" y="1039574"/>
                  <a:pt x="138039" y="1034656"/>
                  <a:pt x="0" y="1015663"/>
                </a:cubicBezTo>
                <a:cubicBezTo>
                  <a:pt x="-1841" y="894681"/>
                  <a:pt x="15054" y="624908"/>
                  <a:pt x="0" y="517988"/>
                </a:cubicBezTo>
                <a:cubicBezTo>
                  <a:pt x="-15054" y="411068"/>
                  <a:pt x="11091" y="211667"/>
                  <a:pt x="0" y="0"/>
                </a:cubicBezTo>
                <a:close/>
              </a:path>
            </a:pathLst>
          </a:custGeom>
          <a:ln>
            <a:prstDash val="solid"/>
            <a:headEnd/>
            <a:tailEnd/>
            <a:extLst>
              <a:ext uri="{C807C97D-BFC1-408E-A445-0C87EB9F89A2}">
                <ask:lineSketchStyleProps xmlns="" xmlns:ask="http://schemas.microsoft.com/office/drawing/2018/sketchyshapes" sd="263997903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Готовый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железооксидный пигмент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3E0F9F2-FFCB-AA2D-963D-DBE2D7BDE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480" y="2119826"/>
            <a:ext cx="931862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7">
            <a:extLst>
              <a:ext uri="{FF2B5EF4-FFF2-40B4-BE49-F238E27FC236}">
                <a16:creationId xmlns:a16="http://schemas.microsoft.com/office/drawing/2014/main" id="{855E99D3-3B4F-3D0C-C6C6-BBD4D9307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903" y="4591050"/>
            <a:ext cx="21204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Гомогенизация</a:t>
            </a:r>
          </a:p>
        </p:txBody>
      </p:sp>
      <p:sp>
        <p:nvSpPr>
          <p:cNvPr id="21" name="Стрелка вправо 22">
            <a:extLst>
              <a:ext uri="{FF2B5EF4-FFF2-40B4-BE49-F238E27FC236}">
                <a16:creationId xmlns:a16="http://schemas.microsoft.com/office/drawing/2014/main" id="{6616B720-7C5E-011E-5323-0B5A75AC2EC9}"/>
              </a:ext>
            </a:extLst>
          </p:cNvPr>
          <p:cNvSpPr/>
          <p:nvPr/>
        </p:nvSpPr>
        <p:spPr>
          <a:xfrm>
            <a:off x="3310359" y="4623326"/>
            <a:ext cx="703262" cy="366712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034F941E-1368-1791-5665-37803A27F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115" y="4574351"/>
            <a:ext cx="1092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Обжиг</a:t>
            </a:r>
          </a:p>
        </p:txBody>
      </p:sp>
      <p:sp>
        <p:nvSpPr>
          <p:cNvPr id="24" name="Стрелка вправо 22">
            <a:extLst>
              <a:ext uri="{FF2B5EF4-FFF2-40B4-BE49-F238E27FC236}">
                <a16:creationId xmlns:a16="http://schemas.microsoft.com/office/drawing/2014/main" id="{9A64C900-E808-E7D9-1425-6407616966FA}"/>
              </a:ext>
            </a:extLst>
          </p:cNvPr>
          <p:cNvSpPr/>
          <p:nvPr/>
        </p:nvSpPr>
        <p:spPr>
          <a:xfrm>
            <a:off x="5381266" y="4624757"/>
            <a:ext cx="703262" cy="366712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85A0492D-BA15-39DB-3F66-573773472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2147" y="4280958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>
                <a:solidFill>
                  <a:srgbClr val="000000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1000º</a:t>
            </a:r>
            <a:r>
              <a:rPr lang="ru-RU" altLang="ru-RU" sz="1600" dirty="0">
                <a:solidFill>
                  <a:srgbClr val="000000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С</a:t>
            </a:r>
            <a:endParaRPr lang="ru-RU" altLang="ru-RU" sz="1600" dirty="0">
              <a:solidFill>
                <a:schemeClr val="tx1"/>
              </a:solidFill>
              <a:latin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93C635A0-DAE8-731F-D71C-CB72B13C8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5767" y="4562307"/>
            <a:ext cx="24135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Диспергирование</a:t>
            </a:r>
          </a:p>
        </p:txBody>
      </p:sp>
      <p:sp>
        <p:nvSpPr>
          <p:cNvPr id="27" name="Стрелка вправо 22">
            <a:extLst>
              <a:ext uri="{FF2B5EF4-FFF2-40B4-BE49-F238E27FC236}">
                <a16:creationId xmlns:a16="http://schemas.microsoft.com/office/drawing/2014/main" id="{94349C38-3E78-009F-6EC3-1FE36557DC87}"/>
              </a:ext>
            </a:extLst>
          </p:cNvPr>
          <p:cNvSpPr/>
          <p:nvPr/>
        </p:nvSpPr>
        <p:spPr>
          <a:xfrm>
            <a:off x="8590744" y="4591050"/>
            <a:ext cx="703262" cy="366712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05C21BCE-6051-EA41-994D-878AB91E0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8625" y="4437162"/>
            <a:ext cx="15351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8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8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Roboto Medium" panose="02000000000000000000" pitchFamily="2" charset="0"/>
                <a:cs typeface="Roboto Medium" panose="02000000000000000000" pitchFamily="2" charset="0"/>
              </a:rPr>
              <a:t>Постановка на «тип»</a:t>
            </a:r>
            <a:endParaRPr lang="ru-RU" altLang="ru-RU" sz="2000" dirty="0">
              <a:solidFill>
                <a:schemeClr val="tx1"/>
              </a:solidFill>
              <a:latin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29" name="Рисунок 16" descr="Мензурка со сплошной заливкой">
            <a:extLst>
              <a:ext uri="{FF2B5EF4-FFF2-40B4-BE49-F238E27FC236}">
                <a16:creationId xmlns:a16="http://schemas.microsoft.com/office/drawing/2014/main" id="{592CB76E-B474-495D-A62D-1611A47CB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32" y="4608776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17" descr="Чоканье со сплошной заливкой">
            <a:extLst>
              <a:ext uri="{FF2B5EF4-FFF2-40B4-BE49-F238E27FC236}">
                <a16:creationId xmlns:a16="http://schemas.microsoft.com/office/drawing/2014/main" id="{1DC9DE1D-548F-0D6E-5795-EDB6D88CB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898" y="495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oogle Shape;133;p3">
            <a:extLst>
              <a:ext uri="{FF2B5EF4-FFF2-40B4-BE49-F238E27FC236}">
                <a16:creationId xmlns:a16="http://schemas.microsoft.com/office/drawing/2014/main" id="{2DDC5D5A-8E07-EA8E-8454-D967B40A936B}"/>
              </a:ext>
            </a:extLst>
          </p:cNvPr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34;p3">
              <a:extLst>
                <a:ext uri="{FF2B5EF4-FFF2-40B4-BE49-F238E27FC236}">
                  <a16:creationId xmlns:a16="http://schemas.microsoft.com/office/drawing/2014/main" id="{2996F2BC-7F05-9CDF-3A16-EBBD9D6ED1D1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2" name="Google Shape;135;p3">
              <a:extLst>
                <a:ext uri="{FF2B5EF4-FFF2-40B4-BE49-F238E27FC236}">
                  <a16:creationId xmlns:a16="http://schemas.microsoft.com/office/drawing/2014/main" id="{F01E5AEF-4FB5-3FED-6F68-26624505AAFE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6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040309" y="5728362"/>
            <a:ext cx="2151691" cy="11296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98427" y="857444"/>
            <a:ext cx="1143022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1B1B1B"/>
                </a:solidFill>
              </a:rPr>
              <a:t>Планируются поставки пигментов-наполнителей в субъекты РФ, в частности в новообразованные регионы с разрушенной инфраструктурой.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1B1B1B"/>
                </a:solidFill>
              </a:rPr>
              <a:t>________________________________________________________________________________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АНАЛИЗ РЫНКА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6" name="Google Shape;221;p7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7" name="Google Shape;222;p7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223;p7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7</a:t>
              </a:r>
              <a:endParaRPr dirty="0"/>
            </a:p>
          </p:txBody>
        </p:sp>
      </p:grpSp>
      <p:sp>
        <p:nvSpPr>
          <p:cNvPr id="2" name="Google Shape;117;p2">
            <a:extLst>
              <a:ext uri="{FF2B5EF4-FFF2-40B4-BE49-F238E27FC236}">
                <a16:creationId xmlns:a16="http://schemas.microsoft.com/office/drawing/2014/main" id="{ADC52FBF-A4CA-64EC-9B27-27C01B9A0B4D}"/>
              </a:ext>
            </a:extLst>
          </p:cNvPr>
          <p:cNvSpPr txBox="1"/>
          <p:nvPr/>
        </p:nvSpPr>
        <p:spPr bwMode="auto">
          <a:xfrm>
            <a:off x="535483" y="2248709"/>
            <a:ext cx="588841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rgbClr val="1B1B1B"/>
                </a:solidFill>
              </a:rPr>
              <a:t>Потенциал продаж материалов, получаемых по предлагаемой технологии, довольно высок в связи с отсутствием аналогов на отечественном рынке, а также наличием большого количества «бесплатного» сырья.</a:t>
            </a:r>
          </a:p>
          <a:p>
            <a:pPr marL="0" marR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dirty="0">
                <a:solidFill>
                  <a:srgbClr val="1B1B1B"/>
                </a:solidFill>
              </a:rPr>
              <a:t>_________________________________________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BA85BB33-8DA5-98CA-05CF-D0DD08D7077E}"/>
              </a:ext>
            </a:extLst>
          </p:cNvPr>
          <p:cNvSpPr/>
          <p:nvPr/>
        </p:nvSpPr>
        <p:spPr>
          <a:xfrm>
            <a:off x="8205469" y="2956758"/>
            <a:ext cx="3024336" cy="3024336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C106F958-76E7-7D08-9408-A01350D3538E}"/>
              </a:ext>
            </a:extLst>
          </p:cNvPr>
          <p:cNvSpPr/>
          <p:nvPr/>
        </p:nvSpPr>
        <p:spPr>
          <a:xfrm>
            <a:off x="9480376" y="3551000"/>
            <a:ext cx="1736004" cy="1682022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4FF5ED99-49DD-9640-8776-13C151204F72}"/>
              </a:ext>
            </a:extLst>
          </p:cNvPr>
          <p:cNvSpPr/>
          <p:nvPr/>
        </p:nvSpPr>
        <p:spPr>
          <a:xfrm>
            <a:off x="10557201" y="4097589"/>
            <a:ext cx="659179" cy="601470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EE1B3413-B359-3CAD-B3AB-70A42C2C4EA2}"/>
              </a:ext>
            </a:extLst>
          </p:cNvPr>
          <p:cNvCxnSpPr/>
          <p:nvPr/>
        </p:nvCxnSpPr>
        <p:spPr>
          <a:xfrm flipH="1" flipV="1">
            <a:off x="8299692" y="2780928"/>
            <a:ext cx="576064" cy="648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D2D3634B-C82C-130B-39DE-2EF7C08EA2A4}"/>
              </a:ext>
            </a:extLst>
          </p:cNvPr>
          <p:cNvCxnSpPr>
            <a:cxnSpLocks/>
          </p:cNvCxnSpPr>
          <p:nvPr/>
        </p:nvCxnSpPr>
        <p:spPr bwMode="auto">
          <a:xfrm flipH="1">
            <a:off x="7104112" y="2780928"/>
            <a:ext cx="11955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94B56B52-F3A4-6602-FB2E-E36BED784482}"/>
              </a:ext>
            </a:extLst>
          </p:cNvPr>
          <p:cNvCxnSpPr>
            <a:cxnSpLocks/>
          </p:cNvCxnSpPr>
          <p:nvPr/>
        </p:nvCxnSpPr>
        <p:spPr bwMode="auto">
          <a:xfrm flipH="1">
            <a:off x="6672064" y="4508587"/>
            <a:ext cx="30963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31A35379-2766-0160-32AB-BCEC6650BB23}"/>
              </a:ext>
            </a:extLst>
          </p:cNvPr>
          <p:cNvCxnSpPr>
            <a:cxnSpLocks/>
          </p:cNvCxnSpPr>
          <p:nvPr/>
        </p:nvCxnSpPr>
        <p:spPr bwMode="auto">
          <a:xfrm flipH="1">
            <a:off x="9997308" y="4508587"/>
            <a:ext cx="779212" cy="10818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B90272FD-7CBF-C262-DE38-59E9FA47D17F}"/>
              </a:ext>
            </a:extLst>
          </p:cNvPr>
          <p:cNvCxnSpPr>
            <a:cxnSpLocks/>
          </p:cNvCxnSpPr>
          <p:nvPr/>
        </p:nvCxnSpPr>
        <p:spPr bwMode="auto">
          <a:xfrm flipH="1">
            <a:off x="7176120" y="5590474"/>
            <a:ext cx="28211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Google Shape;117;p2">
            <a:extLst>
              <a:ext uri="{FF2B5EF4-FFF2-40B4-BE49-F238E27FC236}">
                <a16:creationId xmlns:a16="http://schemas.microsoft.com/office/drawing/2014/main" id="{905404AC-4AF5-1CE0-0546-D00A77B3A198}"/>
              </a:ext>
            </a:extLst>
          </p:cNvPr>
          <p:cNvSpPr txBox="1"/>
          <p:nvPr/>
        </p:nvSpPr>
        <p:spPr bwMode="auto">
          <a:xfrm>
            <a:off x="7101132" y="2404312"/>
            <a:ext cx="11997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400" b="1" dirty="0">
                <a:solidFill>
                  <a:srgbClr val="1B1B1B"/>
                </a:solidFill>
              </a:rPr>
              <a:t>TAM</a:t>
            </a:r>
            <a:endParaRPr lang="ru-RU" sz="2400" b="1" dirty="0">
              <a:solidFill>
                <a:srgbClr val="1B1B1B"/>
              </a:solidFill>
            </a:endParaRPr>
          </a:p>
        </p:txBody>
      </p:sp>
      <p:sp>
        <p:nvSpPr>
          <p:cNvPr id="111" name="Google Shape;117;p2">
            <a:extLst>
              <a:ext uri="{FF2B5EF4-FFF2-40B4-BE49-F238E27FC236}">
                <a16:creationId xmlns:a16="http://schemas.microsoft.com/office/drawing/2014/main" id="{798074D5-F4CB-DE28-810C-FD0ADD576473}"/>
              </a:ext>
            </a:extLst>
          </p:cNvPr>
          <p:cNvSpPr txBox="1"/>
          <p:nvPr/>
        </p:nvSpPr>
        <p:spPr bwMode="auto">
          <a:xfrm>
            <a:off x="6630321" y="4103263"/>
            <a:ext cx="11997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400" b="1" dirty="0">
                <a:solidFill>
                  <a:srgbClr val="1B1B1B"/>
                </a:solidFill>
              </a:rPr>
              <a:t>SAM</a:t>
            </a:r>
            <a:endParaRPr lang="ru-RU" sz="2400" b="1" dirty="0">
              <a:solidFill>
                <a:srgbClr val="1B1B1B"/>
              </a:solidFill>
            </a:endParaRPr>
          </a:p>
        </p:txBody>
      </p:sp>
      <p:sp>
        <p:nvSpPr>
          <p:cNvPr id="112" name="Google Shape;117;p2">
            <a:extLst>
              <a:ext uri="{FF2B5EF4-FFF2-40B4-BE49-F238E27FC236}">
                <a16:creationId xmlns:a16="http://schemas.microsoft.com/office/drawing/2014/main" id="{C70BA4A9-0918-0619-951E-CD46457916E7}"/>
              </a:ext>
            </a:extLst>
          </p:cNvPr>
          <p:cNvSpPr txBox="1"/>
          <p:nvPr/>
        </p:nvSpPr>
        <p:spPr bwMode="auto">
          <a:xfrm>
            <a:off x="7123270" y="5182850"/>
            <a:ext cx="11997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400" b="1" dirty="0">
                <a:solidFill>
                  <a:srgbClr val="1B1B1B"/>
                </a:solidFill>
              </a:rPr>
              <a:t>SOM</a:t>
            </a:r>
            <a:endParaRPr lang="ru-RU" sz="2400" b="1" dirty="0">
              <a:solidFill>
                <a:srgbClr val="1B1B1B"/>
              </a:solidFill>
            </a:endParaRPr>
          </a:p>
        </p:txBody>
      </p:sp>
      <p:sp>
        <p:nvSpPr>
          <p:cNvPr id="113" name="Google Shape;117;p2">
            <a:extLst>
              <a:ext uri="{FF2B5EF4-FFF2-40B4-BE49-F238E27FC236}">
                <a16:creationId xmlns:a16="http://schemas.microsoft.com/office/drawing/2014/main" id="{CC648787-0839-FE78-F27E-70A1F2BA6A7C}"/>
              </a:ext>
            </a:extLst>
          </p:cNvPr>
          <p:cNvSpPr txBox="1"/>
          <p:nvPr/>
        </p:nvSpPr>
        <p:spPr bwMode="auto">
          <a:xfrm>
            <a:off x="647231" y="4083655"/>
            <a:ext cx="4989789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2400" dirty="0">
                <a:solidFill>
                  <a:srgbClr val="1B1B1B"/>
                </a:solidFill>
              </a:rPr>
              <a:t>TAM = </a:t>
            </a:r>
            <a:r>
              <a:rPr lang="ru-RU" sz="2400" dirty="0">
                <a:solidFill>
                  <a:srgbClr val="1B1B1B"/>
                </a:solidFill>
              </a:rPr>
              <a:t>7,443</a:t>
            </a:r>
            <a:r>
              <a:rPr lang="en-US" sz="2400" dirty="0">
                <a:solidFill>
                  <a:srgbClr val="1B1B1B"/>
                </a:solidFill>
              </a:rPr>
              <a:t> </a:t>
            </a:r>
            <a:r>
              <a:rPr lang="ru-RU" sz="2400" dirty="0">
                <a:solidFill>
                  <a:srgbClr val="1B1B1B"/>
                </a:solidFill>
              </a:rPr>
              <a:t>млрд. руб.</a:t>
            </a: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en-US" sz="2400" dirty="0">
              <a:solidFill>
                <a:srgbClr val="1B1B1B"/>
              </a:solidFill>
            </a:endParaRPr>
          </a:p>
          <a:p>
            <a:pPr lvl="8" algn="just">
              <a:buClr>
                <a:srgbClr val="1B1B1B"/>
              </a:buClr>
              <a:buSzPts val="1600"/>
              <a:defRPr/>
            </a:pPr>
            <a:r>
              <a:rPr lang="en-US" sz="2400" dirty="0">
                <a:solidFill>
                  <a:srgbClr val="1B1B1B"/>
                </a:solidFill>
              </a:rPr>
              <a:t>SAM = </a:t>
            </a:r>
            <a:r>
              <a:rPr lang="ru-RU" sz="2400" dirty="0">
                <a:solidFill>
                  <a:srgbClr val="1B1B1B"/>
                </a:solidFill>
              </a:rPr>
              <a:t>1,861 млрд. руб.</a:t>
            </a:r>
          </a:p>
          <a:p>
            <a:pPr lvl="8" algn="just">
              <a:buClr>
                <a:srgbClr val="1B1B1B"/>
              </a:buClr>
              <a:buSzPts val="1600"/>
              <a:defRPr/>
            </a:pPr>
            <a:endParaRPr lang="en-US" sz="2400" dirty="0">
              <a:solidFill>
                <a:srgbClr val="1B1B1B"/>
              </a:solidFill>
            </a:endParaRPr>
          </a:p>
          <a:p>
            <a:pPr lvl="8" algn="just">
              <a:buClr>
                <a:srgbClr val="1B1B1B"/>
              </a:buClr>
              <a:buSzPts val="1600"/>
              <a:defRPr/>
            </a:pPr>
            <a:r>
              <a:rPr lang="en-US" sz="2400" dirty="0">
                <a:solidFill>
                  <a:srgbClr val="1B1B1B"/>
                </a:solidFill>
              </a:rPr>
              <a:t>SOM =</a:t>
            </a:r>
            <a:r>
              <a:rPr lang="ru-RU" sz="2400" dirty="0">
                <a:solidFill>
                  <a:srgbClr val="1B1B1B"/>
                </a:solidFill>
              </a:rPr>
              <a:t> 0,078 млрд. руб.</a:t>
            </a:r>
            <a:endParaRPr lang="en-US" sz="2400" dirty="0">
              <a:solidFill>
                <a:srgbClr val="1B1B1B"/>
              </a:solidFill>
            </a:endParaRPr>
          </a:p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endParaRPr lang="ru-RU" sz="1600" dirty="0">
              <a:solidFill>
                <a:srgbClr val="1B1B1B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КОНКУРЕНТЫ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BE57F2A-97B1-B4C6-4E18-7094AB1A5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43460"/>
              </p:ext>
            </p:extLst>
          </p:nvPr>
        </p:nvGraphicFramePr>
        <p:xfrm>
          <a:off x="4045467" y="2643888"/>
          <a:ext cx="8128000" cy="42214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84346802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887343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6871336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1330538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5615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Конкуренты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Низкая 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Средняя цены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Высокая 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Премиум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12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Наша компания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35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Стэма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05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«Вальтер Хеми»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911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«Юнис </a:t>
                      </a:r>
                      <a:r>
                        <a:rPr lang="ru-RU" dirty="0" err="1"/>
                        <a:t>Полимерс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54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Руспигмент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0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Техноимпекс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583096"/>
                  </a:ext>
                </a:extLst>
              </a:tr>
              <a:tr h="47696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АО «МХК «Еврохим»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82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Химрегион</a:t>
                      </a:r>
                      <a:r>
                        <a:rPr lang="ru-RU" dirty="0"/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698035"/>
                  </a:ext>
                </a:extLst>
              </a:tr>
            </a:tbl>
          </a:graphicData>
        </a:graphic>
      </p:graphicFrame>
      <p:sp>
        <p:nvSpPr>
          <p:cNvPr id="3" name="Google Shape;117;p2">
            <a:extLst>
              <a:ext uri="{FF2B5EF4-FFF2-40B4-BE49-F238E27FC236}">
                <a16:creationId xmlns:a16="http://schemas.microsoft.com/office/drawing/2014/main" id="{003B38B2-D763-1B11-6E32-62A7D728FC66}"/>
              </a:ext>
            </a:extLst>
          </p:cNvPr>
          <p:cNvSpPr txBox="1"/>
          <p:nvPr/>
        </p:nvSpPr>
        <p:spPr bwMode="auto">
          <a:xfrm>
            <a:off x="6309267" y="2080941"/>
            <a:ext cx="3600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dirty="0">
                <a:solidFill>
                  <a:srgbClr val="1B1B1B"/>
                </a:solidFill>
              </a:rPr>
              <a:t>Сравнительная матрица</a:t>
            </a: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81712B36-C668-C8A1-27AA-ED0DE5C83C3F}"/>
              </a:ext>
            </a:extLst>
          </p:cNvPr>
          <p:cNvSpPr txBox="1"/>
          <p:nvPr/>
        </p:nvSpPr>
        <p:spPr bwMode="auto">
          <a:xfrm>
            <a:off x="183808" y="1271139"/>
            <a:ext cx="1143022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2000" b="1" i="1" dirty="0">
                <a:solidFill>
                  <a:schemeClr val="accent2"/>
                </a:solidFill>
              </a:rPr>
              <a:t>Отличительными чертами </a:t>
            </a:r>
            <a:r>
              <a:rPr lang="ru-RU" sz="2000" dirty="0">
                <a:solidFill>
                  <a:srgbClr val="1B1B1B"/>
                </a:solidFill>
              </a:rPr>
              <a:t>нашей продукции от продукции потенциальных конкурентов на рынке являются:</a:t>
            </a:r>
          </a:p>
        </p:txBody>
      </p:sp>
      <p:sp>
        <p:nvSpPr>
          <p:cNvPr id="5" name="Google Shape;117;p2">
            <a:extLst>
              <a:ext uri="{FF2B5EF4-FFF2-40B4-BE49-F238E27FC236}">
                <a16:creationId xmlns:a16="http://schemas.microsoft.com/office/drawing/2014/main" id="{14DAD4B5-0D38-8302-E2D5-6B71BE7C81EA}"/>
              </a:ext>
            </a:extLst>
          </p:cNvPr>
          <p:cNvSpPr txBox="1"/>
          <p:nvPr/>
        </p:nvSpPr>
        <p:spPr bwMode="auto">
          <a:xfrm>
            <a:off x="297889" y="2609499"/>
            <a:ext cx="3277831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8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u="sng" dirty="0" smtClean="0">
                <a:solidFill>
                  <a:srgbClr val="1B1B1B"/>
                </a:solidFill>
              </a:rPr>
              <a:t>Стоимость;</a:t>
            </a:r>
          </a:p>
          <a:p>
            <a:pPr marL="457200" marR="0" lvl="8" indent="-4572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AutoNum type="arabicPeriod"/>
              <a:defRPr/>
            </a:pPr>
            <a:r>
              <a:rPr lang="ru-RU" sz="2000" u="sng" dirty="0" smtClean="0">
                <a:solidFill>
                  <a:srgbClr val="1B1B1B"/>
                </a:solidFill>
              </a:rPr>
              <a:t>Технологические характеристики</a:t>
            </a:r>
            <a:endParaRPr lang="ru-RU" sz="2000" u="sng" dirty="0">
              <a:solidFill>
                <a:srgbClr val="1B1B1B"/>
              </a:solidFill>
            </a:endParaRPr>
          </a:p>
          <a:p>
            <a:pPr marL="342900" lvl="8" indent="-342900">
              <a:buClr>
                <a:srgbClr val="1B1B1B"/>
              </a:buClr>
              <a:buSzPts val="1600"/>
              <a:buAutoNum type="arabicPeriod" startAt="3"/>
              <a:defRPr/>
            </a:pPr>
            <a:r>
              <a:rPr lang="ru-RU" altLang="ru-RU" sz="1800" u="sng" kern="1200" dirty="0" smtClean="0">
                <a:solidFill>
                  <a:schemeClr val="tx1"/>
                </a:solidFill>
                <a:latin typeface="+mn-lt"/>
                <a:ea typeface="+mn-ea"/>
              </a:rPr>
              <a:t>Высокая </a:t>
            </a:r>
            <a:r>
              <a:rPr lang="ru-RU" altLang="ru-RU" sz="1800" u="sng" kern="1200" dirty="0">
                <a:solidFill>
                  <a:schemeClr val="tx1"/>
                </a:solidFill>
                <a:latin typeface="+mn-lt"/>
                <a:ea typeface="+mn-ea"/>
              </a:rPr>
              <a:t>потенциальная </a:t>
            </a:r>
            <a:r>
              <a:rPr lang="ru-RU" altLang="ru-RU" sz="1800" u="sng" kern="1200" dirty="0" smtClean="0">
                <a:solidFill>
                  <a:schemeClr val="tx1"/>
                </a:solidFill>
                <a:latin typeface="+mn-lt"/>
                <a:ea typeface="+mn-ea"/>
              </a:rPr>
              <a:t>востребованность</a:t>
            </a:r>
          </a:p>
          <a:p>
            <a:pPr marL="342900" lvl="8" indent="-342900">
              <a:buClr>
                <a:srgbClr val="1B1B1B"/>
              </a:buClr>
              <a:buSzPts val="1600"/>
              <a:buAutoNum type="arabicPeriod" startAt="3"/>
              <a:defRPr/>
            </a:pPr>
            <a:r>
              <a:rPr lang="ru-RU" altLang="ru-RU" sz="1800" kern="1200" dirty="0">
                <a:solidFill>
                  <a:schemeClr val="tx1"/>
                </a:solidFill>
                <a:latin typeface="+mn-lt"/>
                <a:ea typeface="+mn-ea"/>
              </a:rPr>
              <a:t>Поддержка со стороны государственных структур</a:t>
            </a:r>
            <a:endParaRPr lang="ru-RU" altLang="ru-RU" sz="2000" u="sng" kern="120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457200" lvl="8" indent="-457200">
              <a:buClr>
                <a:srgbClr val="1B1B1B"/>
              </a:buClr>
              <a:buSzPts val="1600"/>
              <a:buAutoNum type="arabicPeriod" startAt="3"/>
              <a:defRPr/>
            </a:pPr>
            <a:endParaRPr lang="ru-RU" sz="2400" u="sng" dirty="0">
              <a:solidFill>
                <a:schemeClr val="tx1"/>
              </a:solidFill>
              <a:highlight>
                <a:srgbClr val="FF0000"/>
              </a:highlight>
              <a:latin typeface="+mn-lt"/>
            </a:endParaRPr>
          </a:p>
        </p:txBody>
      </p:sp>
      <p:grpSp>
        <p:nvGrpSpPr>
          <p:cNvPr id="7" name="Google Shape;133;p3">
            <a:extLst>
              <a:ext uri="{FF2B5EF4-FFF2-40B4-BE49-F238E27FC236}">
                <a16:creationId xmlns:a16="http://schemas.microsoft.com/office/drawing/2014/main" id="{862FD665-25E9-114C-13BD-67DE638857F0}"/>
              </a:ext>
            </a:extLst>
          </p:cNvPr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5" name="Google Shape;134;p3">
              <a:extLst>
                <a:ext uri="{FF2B5EF4-FFF2-40B4-BE49-F238E27FC236}">
                  <a16:creationId xmlns:a16="http://schemas.microsoft.com/office/drawing/2014/main" id="{87840C63-7880-0CC0-9D0D-6C5617411922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35;p3">
              <a:extLst>
                <a:ext uri="{FF2B5EF4-FFF2-40B4-BE49-F238E27FC236}">
                  <a16:creationId xmlns:a16="http://schemas.microsoft.com/office/drawing/2014/main" id="{38B0DCE1-05F3-182B-DADB-3BEA863CCBE3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8</a:t>
              </a:r>
              <a:endParaRPr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>
                <a:solidFill>
                  <a:schemeClr val="dk1"/>
                </a:solidFill>
              </a:rPr>
              <a:t>ЦЕЛЕВАЯ АУДИТОРИЯ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9</a:t>
              </a:r>
              <a:endParaRPr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85F06AE-4487-2EE2-CBA7-697944AA9F9E}"/>
              </a:ext>
            </a:extLst>
          </p:cNvPr>
          <p:cNvSpPr txBox="1"/>
          <p:nvPr/>
        </p:nvSpPr>
        <p:spPr>
          <a:xfrm>
            <a:off x="191344" y="1371534"/>
            <a:ext cx="1097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3075" algn="ctr"/>
            <a:r>
              <a:rPr lang="ru-RU" sz="2000" dirty="0">
                <a:latin typeface="+mn-lt"/>
                <a:cs typeface="Arial" panose="020B0604020202020204" pitchFamily="34" charset="0"/>
              </a:rPr>
              <a:t>Продукт </a:t>
            </a:r>
            <a:r>
              <a:rPr lang="ru-RU" sz="2000" b="1" dirty="0">
                <a:latin typeface="+mn-lt"/>
                <a:cs typeface="Arial" panose="020B0604020202020204" pitchFamily="34" charset="0"/>
              </a:rPr>
              <a:t>будет ориентирован </a:t>
            </a:r>
            <a:r>
              <a:rPr lang="ru-RU" sz="2000" dirty="0">
                <a:latin typeface="+mn-lt"/>
                <a:cs typeface="Arial" panose="020B0604020202020204" pitchFamily="34" charset="0"/>
              </a:rPr>
              <a:t>на сектор рынка - </a:t>
            </a:r>
            <a:r>
              <a:rPr lang="ru-RU" sz="24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B2B</a:t>
            </a:r>
            <a:r>
              <a:rPr lang="ru-RU" sz="2000" b="1" dirty="0">
                <a:solidFill>
                  <a:schemeClr val="accent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business to business)</a:t>
            </a:r>
            <a:r>
              <a:rPr lang="ru-RU" sz="2000" dirty="0"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D415A4-EFD8-089D-87F9-97640343ABF3}"/>
              </a:ext>
            </a:extLst>
          </p:cNvPr>
          <p:cNvSpPr txBox="1"/>
          <p:nvPr/>
        </p:nvSpPr>
        <p:spPr>
          <a:xfrm>
            <a:off x="1357347" y="2708920"/>
            <a:ext cx="54813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  <a:latin typeface="+mn-lt"/>
              </a:rPr>
              <a:t>Конечными потребителями </a:t>
            </a:r>
            <a:r>
              <a:rPr lang="ru-RU" sz="2000" dirty="0">
                <a:latin typeface="+mn-lt"/>
              </a:rPr>
              <a:t>производимых пигментов-наполнителей будут являться</a:t>
            </a:r>
            <a:r>
              <a:rPr lang="en-US" sz="2000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строительные организации, производители строительных материалов, в частности ЛКМ, заинтересованные в получении статуса экологичности производимой ими продукции, а также снижении её  себестоимости.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A82A78-F0DF-F941-89A6-CB49AA920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t="7902" r="6064" b="5380"/>
          <a:stretch/>
        </p:blipFill>
        <p:spPr bwMode="auto">
          <a:xfrm>
            <a:off x="6838728" y="2858213"/>
            <a:ext cx="5353272" cy="34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119336" y="283079"/>
            <a:ext cx="651897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 b="1" dirty="0">
                <a:solidFill>
                  <a:schemeClr val="dk1"/>
                </a:solidFill>
              </a:rPr>
              <a:t>БИЗНЕС-МОДЕЛЬ</a:t>
            </a:r>
            <a:endParaRPr sz="1800" b="1" i="0" u="none" strike="noStrike" cap="none" dirty="0">
              <a:solidFill>
                <a:schemeClr val="dk1"/>
              </a:solidFill>
            </a:endParaRPr>
          </a:p>
        </p:txBody>
      </p:sp>
      <p:grpSp>
        <p:nvGrpSpPr>
          <p:cNvPr id="14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5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6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8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9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21" name="Google Shape;158;p4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22" name="Google Shape;159;p4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3" name="Google Shape;160;p4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10</a:t>
              </a:r>
              <a:endParaRPr dirty="0"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B2146EB-FC4D-6713-E147-FDD699EA2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992486"/>
              </p:ext>
            </p:extLst>
          </p:nvPr>
        </p:nvGraphicFramePr>
        <p:xfrm>
          <a:off x="3310612" y="379688"/>
          <a:ext cx="8604955" cy="6062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0991">
                  <a:extLst>
                    <a:ext uri="{9D8B030D-6E8A-4147-A177-3AD203B41FA5}">
                      <a16:colId xmlns:a16="http://schemas.microsoft.com/office/drawing/2014/main" val="2951382101"/>
                    </a:ext>
                  </a:extLst>
                </a:gridCol>
                <a:gridCol w="1720991">
                  <a:extLst>
                    <a:ext uri="{9D8B030D-6E8A-4147-A177-3AD203B41FA5}">
                      <a16:colId xmlns:a16="http://schemas.microsoft.com/office/drawing/2014/main" val="2335513804"/>
                    </a:ext>
                  </a:extLst>
                </a:gridCol>
                <a:gridCol w="860495">
                  <a:extLst>
                    <a:ext uri="{9D8B030D-6E8A-4147-A177-3AD203B41FA5}">
                      <a16:colId xmlns:a16="http://schemas.microsoft.com/office/drawing/2014/main" val="1708831370"/>
                    </a:ext>
                  </a:extLst>
                </a:gridCol>
                <a:gridCol w="860495">
                  <a:extLst>
                    <a:ext uri="{9D8B030D-6E8A-4147-A177-3AD203B41FA5}">
                      <a16:colId xmlns:a16="http://schemas.microsoft.com/office/drawing/2014/main" val="3422534773"/>
                    </a:ext>
                  </a:extLst>
                </a:gridCol>
                <a:gridCol w="1724359">
                  <a:extLst>
                    <a:ext uri="{9D8B030D-6E8A-4147-A177-3AD203B41FA5}">
                      <a16:colId xmlns:a16="http://schemas.microsoft.com/office/drawing/2014/main" val="3770311600"/>
                    </a:ext>
                  </a:extLst>
                </a:gridCol>
                <a:gridCol w="1717624">
                  <a:extLst>
                    <a:ext uri="{9D8B030D-6E8A-4147-A177-3AD203B41FA5}">
                      <a16:colId xmlns:a16="http://schemas.microsoft.com/office/drawing/2014/main" val="2044862507"/>
                    </a:ext>
                  </a:extLst>
                </a:gridCol>
              </a:tblGrid>
              <a:tr h="45768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Ключевые партнеры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Ключевые активности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Ценностные предложения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Отношения с клиентами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Сегменты потребителей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898787"/>
                  </a:ext>
                </a:extLst>
              </a:tr>
              <a:tr h="1383508">
                <a:tc rowSpan="3"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dirty="0"/>
                        <a:t>1.Строительные организации.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2.Партнеры логистических компаний.</a:t>
                      </a:r>
                    </a:p>
                    <a:p>
                      <a:pPr marL="0" indent="0" algn="just">
                        <a:buNone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dirty="0"/>
                        <a:t>1.Сборка отходов промышленностей.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2.Производство пигментов.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3.Продажа материалов.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just"/>
                      <a:r>
                        <a:rPr lang="ru-RU" dirty="0"/>
                        <a:t>Мы производим пигменты-наполнители из отходов металлургической промышленности для того, чтобы обеспечить строительные организации материалами, имеющими низкую себестоимость, а придать производимой продукции статус экологичности.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1.Соцсети.</a:t>
                      </a:r>
                    </a:p>
                    <a:p>
                      <a:pPr algn="just"/>
                      <a:r>
                        <a:rPr lang="ru-RU" dirty="0"/>
                        <a:t>2.Платформы для торговли.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1.Строительные организации.</a:t>
                      </a:r>
                    </a:p>
                    <a:p>
                      <a:pPr algn="just"/>
                      <a:r>
                        <a:rPr lang="ru-RU" dirty="0"/>
                        <a:t>2.Бригады/частные мастера.</a:t>
                      </a:r>
                    </a:p>
                    <a:p>
                      <a:pPr algn="just"/>
                      <a:r>
                        <a:rPr lang="ru-RU" dirty="0"/>
                        <a:t>3.Частные лица.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600361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Ключевые ресурсы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Каналы поставки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2821563"/>
                  </a:ext>
                </a:extLst>
              </a:tr>
              <a:tr h="1460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dirty="0"/>
                        <a:t>1.Цех.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2.Склад.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3.Сотрудники.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dirty="0"/>
                        <a:t>4.Реклама.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1.Логистические</a:t>
                      </a:r>
                      <a:r>
                        <a:rPr lang="ru-RU" baseline="0" dirty="0"/>
                        <a:t> цепочки</a:t>
                      </a:r>
                      <a:r>
                        <a:rPr lang="ru-RU" dirty="0"/>
                        <a:t>.</a:t>
                      </a:r>
                    </a:p>
                    <a:p>
                      <a:pPr algn="just"/>
                      <a:r>
                        <a:rPr lang="ru-RU" dirty="0"/>
                        <a:t>2.Маркет </a:t>
                      </a:r>
                      <a:r>
                        <a:rPr lang="ru-RU" dirty="0" err="1"/>
                        <a:t>плэйсы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51623"/>
                  </a:ext>
                </a:extLst>
              </a:tr>
              <a:tr h="331362">
                <a:tc gridSpan="3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Структура издержек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Источники доходов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51167"/>
                  </a:ext>
                </a:extLst>
              </a:tr>
              <a:tr h="1281537">
                <a:tc gridSpan="3"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1.Производство (оборудование).</a:t>
                      </a:r>
                    </a:p>
                    <a:p>
                      <a:pPr algn="just"/>
                      <a:r>
                        <a:rPr lang="ru-RU" dirty="0"/>
                        <a:t>2.Логистические услуги.</a:t>
                      </a:r>
                    </a:p>
                    <a:p>
                      <a:pPr algn="just"/>
                      <a:r>
                        <a:rPr lang="ru-RU" dirty="0"/>
                        <a:t>3.Услуги исследовательских лабораторий.</a:t>
                      </a:r>
                    </a:p>
                    <a:p>
                      <a:pPr algn="just"/>
                      <a:r>
                        <a:rPr lang="ru-RU" dirty="0"/>
                        <a:t>4.Выплаты заработных плат.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dirty="0"/>
                        <a:t>1.Продажа готовой продукции.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64245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276" y="962061"/>
            <a:ext cx="6096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Функции:  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Производственная: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- Изготовление товара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Опытная: 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Отработка ноу-хау и технологий </a:t>
            </a:r>
          </a:p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Маркетинговая: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- тренд «ЭКОЛОГИЯ»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9338" y="5514801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yakush_ea\Desktop\ск10_белый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9434" y="-1008933"/>
            <a:ext cx="987845" cy="488099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641" y="-1202901"/>
            <a:ext cx="1132802" cy="4380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32860" y="1110128"/>
            <a:ext cx="9328262" cy="31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51" b="1" dirty="0">
                <a:latin typeface="Arial" panose="020B0604020202020204" pitchFamily="34" charset="0"/>
              </a:rPr>
              <a:t>     </a:t>
            </a:r>
            <a:endParaRPr lang="ru-RU" altLang="ru-RU" sz="145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6418" y="1615535"/>
            <a:ext cx="8360887" cy="31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ru-RU" altLang="ru-RU" sz="1451" b="1" dirty="0">
              <a:latin typeface="Arial" panose="020B0604020202020204" pitchFamily="34" charset="0"/>
            </a:endParaRPr>
          </a:p>
        </p:txBody>
      </p:sp>
      <p:cxnSp>
        <p:nvCxnSpPr>
          <p:cNvPr id="32" name="Straight Connector 2"/>
          <p:cNvCxnSpPr>
            <a:cxnSpLocks/>
          </p:cNvCxnSpPr>
          <p:nvPr/>
        </p:nvCxnSpPr>
        <p:spPr>
          <a:xfrm flipV="1">
            <a:off x="6255313" y="2854108"/>
            <a:ext cx="2068456" cy="143478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"/>
          <p:cNvCxnSpPr>
            <a:cxnSpLocks/>
          </p:cNvCxnSpPr>
          <p:nvPr/>
        </p:nvCxnSpPr>
        <p:spPr>
          <a:xfrm>
            <a:off x="2805192" y="2773569"/>
            <a:ext cx="2402981" cy="1515319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5"/>
          <p:cNvSpPr/>
          <p:nvPr/>
        </p:nvSpPr>
        <p:spPr>
          <a:xfrm>
            <a:off x="1762104" y="1688389"/>
            <a:ext cx="1972455" cy="169009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902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5" name="Straight Connector 8"/>
          <p:cNvCxnSpPr>
            <a:cxnSpLocks/>
          </p:cNvCxnSpPr>
          <p:nvPr/>
        </p:nvCxnSpPr>
        <p:spPr>
          <a:xfrm>
            <a:off x="2996345" y="3225398"/>
            <a:ext cx="0" cy="4326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319139" y="833737"/>
            <a:ext cx="3136586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Строительный рынок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Рынок архитектурного и интерьерного дизайна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Лакокрасочная промышленность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29135" y="2447551"/>
            <a:ext cx="2255759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Целевые рынки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8" name="Oval 12"/>
          <p:cNvSpPr/>
          <p:nvPr/>
        </p:nvSpPr>
        <p:spPr>
          <a:xfrm>
            <a:off x="4703026" y="4142465"/>
            <a:ext cx="1924239" cy="1738849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902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9" name="Straight Connector 13"/>
          <p:cNvCxnSpPr>
            <a:cxnSpLocks/>
          </p:cNvCxnSpPr>
          <p:nvPr/>
        </p:nvCxnSpPr>
        <p:spPr>
          <a:xfrm>
            <a:off x="5621446" y="3468856"/>
            <a:ext cx="0" cy="686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15"/>
          <p:cNvSpPr/>
          <p:nvPr/>
        </p:nvSpPr>
        <p:spPr>
          <a:xfrm>
            <a:off x="7508334" y="1235105"/>
            <a:ext cx="2007019" cy="1702856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902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61131" y="3959840"/>
            <a:ext cx="3535690" cy="160043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Строительные компании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Архитектурные бюро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Дизайнерские студии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Продавцы отделочных материалов</a:t>
            </a:r>
          </a:p>
          <a:p>
            <a:pPr marL="155471" indent="-15547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Производители плитки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87198" y="3378483"/>
            <a:ext cx="1370131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Клиенты</a:t>
            </a:r>
            <a:endParaRPr lang="en-US" sz="2400" b="1" dirty="0">
              <a:solidFill>
                <a:srgbClr val="003399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43" name="Straight Connector 18"/>
          <p:cNvCxnSpPr>
            <a:cxnSpLocks/>
          </p:cNvCxnSpPr>
          <p:nvPr/>
        </p:nvCxnSpPr>
        <p:spPr>
          <a:xfrm>
            <a:off x="8472264" y="2937961"/>
            <a:ext cx="0" cy="4326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76">
            <a:extLst>
              <a:ext uri="{FF2B5EF4-FFF2-40B4-BE49-F238E27FC236}">
                <a16:creationId xmlns:a16="http://schemas.microsoft.com/office/drawing/2014/main" id="{2BEA79B7-00E2-FA34-9585-19EBA4F351C0}"/>
              </a:ext>
            </a:extLst>
          </p:cNvPr>
          <p:cNvSpPr>
            <a:spLocks noEditPoints="1"/>
          </p:cNvSpPr>
          <p:nvPr/>
        </p:nvSpPr>
        <p:spPr bwMode="auto">
          <a:xfrm>
            <a:off x="2308842" y="2233997"/>
            <a:ext cx="804807" cy="645785"/>
          </a:xfrm>
          <a:custGeom>
            <a:avLst/>
            <a:gdLst>
              <a:gd name="T0" fmla="*/ 344 w 344"/>
              <a:gd name="T1" fmla="*/ 0 h 243"/>
              <a:gd name="T2" fmla="*/ 211 w 344"/>
              <a:gd name="T3" fmla="*/ 0 h 243"/>
              <a:gd name="T4" fmla="*/ 187 w 344"/>
              <a:gd name="T5" fmla="*/ 63 h 243"/>
              <a:gd name="T6" fmla="*/ 157 w 344"/>
              <a:gd name="T7" fmla="*/ 63 h 243"/>
              <a:gd name="T8" fmla="*/ 133 w 344"/>
              <a:gd name="T9" fmla="*/ 0 h 243"/>
              <a:gd name="T10" fmla="*/ 0 w 344"/>
              <a:gd name="T11" fmla="*/ 0 h 243"/>
              <a:gd name="T12" fmla="*/ 28 w 344"/>
              <a:gd name="T13" fmla="*/ 74 h 243"/>
              <a:gd name="T14" fmla="*/ 0 w 344"/>
              <a:gd name="T15" fmla="*/ 149 h 243"/>
              <a:gd name="T16" fmla="*/ 28 w 344"/>
              <a:gd name="T17" fmla="*/ 149 h 243"/>
              <a:gd name="T18" fmla="*/ 28 w 344"/>
              <a:gd name="T19" fmla="*/ 243 h 243"/>
              <a:gd name="T20" fmla="*/ 316 w 344"/>
              <a:gd name="T21" fmla="*/ 243 h 243"/>
              <a:gd name="T22" fmla="*/ 316 w 344"/>
              <a:gd name="T23" fmla="*/ 149 h 243"/>
              <a:gd name="T24" fmla="*/ 344 w 344"/>
              <a:gd name="T25" fmla="*/ 149 h 243"/>
              <a:gd name="T26" fmla="*/ 316 w 344"/>
              <a:gd name="T27" fmla="*/ 74 h 243"/>
              <a:gd name="T28" fmla="*/ 344 w 344"/>
              <a:gd name="T29" fmla="*/ 0 h 243"/>
              <a:gd name="T30" fmla="*/ 118 w 344"/>
              <a:gd name="T31" fmla="*/ 24 h 243"/>
              <a:gd name="T32" fmla="*/ 131 w 344"/>
              <a:gd name="T33" fmla="*/ 63 h 243"/>
              <a:gd name="T34" fmla="*/ 47 w 344"/>
              <a:gd name="T35" fmla="*/ 63 h 243"/>
              <a:gd name="T36" fmla="*/ 35 w 344"/>
              <a:gd name="T37" fmla="*/ 24 h 243"/>
              <a:gd name="T38" fmla="*/ 118 w 344"/>
              <a:gd name="T39" fmla="*/ 24 h 243"/>
              <a:gd name="T40" fmla="*/ 47 w 344"/>
              <a:gd name="T41" fmla="*/ 87 h 243"/>
              <a:gd name="T42" fmla="*/ 170 w 344"/>
              <a:gd name="T43" fmla="*/ 87 h 243"/>
              <a:gd name="T44" fmla="*/ 157 w 344"/>
              <a:gd name="T45" fmla="*/ 126 h 243"/>
              <a:gd name="T46" fmla="*/ 35 w 344"/>
              <a:gd name="T47" fmla="*/ 126 h 243"/>
              <a:gd name="T48" fmla="*/ 47 w 344"/>
              <a:gd name="T49" fmla="*/ 87 h 243"/>
              <a:gd name="T50" fmla="*/ 183 w 344"/>
              <a:gd name="T51" fmla="*/ 219 h 243"/>
              <a:gd name="T52" fmla="*/ 52 w 344"/>
              <a:gd name="T53" fmla="*/ 219 h 243"/>
              <a:gd name="T54" fmla="*/ 52 w 344"/>
              <a:gd name="T55" fmla="*/ 149 h 243"/>
              <a:gd name="T56" fmla="*/ 172 w 344"/>
              <a:gd name="T57" fmla="*/ 149 h 243"/>
              <a:gd name="T58" fmla="*/ 183 w 344"/>
              <a:gd name="T59" fmla="*/ 119 h 243"/>
              <a:gd name="T60" fmla="*/ 183 w 344"/>
              <a:gd name="T61" fmla="*/ 219 h 243"/>
              <a:gd name="T62" fmla="*/ 293 w 344"/>
              <a:gd name="T63" fmla="*/ 219 h 243"/>
              <a:gd name="T64" fmla="*/ 207 w 344"/>
              <a:gd name="T65" fmla="*/ 219 h 243"/>
              <a:gd name="T66" fmla="*/ 207 w 344"/>
              <a:gd name="T67" fmla="*/ 87 h 243"/>
              <a:gd name="T68" fmla="*/ 293 w 344"/>
              <a:gd name="T69" fmla="*/ 87 h 243"/>
              <a:gd name="T70" fmla="*/ 293 w 344"/>
              <a:gd name="T71" fmla="*/ 219 h 243"/>
              <a:gd name="T72" fmla="*/ 297 w 344"/>
              <a:gd name="T73" fmla="*/ 63 h 243"/>
              <a:gd name="T74" fmla="*/ 213 w 344"/>
              <a:gd name="T75" fmla="*/ 63 h 243"/>
              <a:gd name="T76" fmla="*/ 226 w 344"/>
              <a:gd name="T77" fmla="*/ 24 h 243"/>
              <a:gd name="T78" fmla="*/ 310 w 344"/>
              <a:gd name="T79" fmla="*/ 24 h 243"/>
              <a:gd name="T80" fmla="*/ 297 w 344"/>
              <a:gd name="T81" fmla="*/ 63 h 243"/>
              <a:gd name="T82" fmla="*/ 235 w 344"/>
              <a:gd name="T83" fmla="*/ 110 h 243"/>
              <a:gd name="T84" fmla="*/ 265 w 344"/>
              <a:gd name="T85" fmla="*/ 110 h 243"/>
              <a:gd name="T86" fmla="*/ 265 w 344"/>
              <a:gd name="T87" fmla="*/ 132 h 243"/>
              <a:gd name="T88" fmla="*/ 235 w 344"/>
              <a:gd name="T89" fmla="*/ 132 h 243"/>
              <a:gd name="T90" fmla="*/ 235 w 344"/>
              <a:gd name="T91" fmla="*/ 11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4" h="243">
                <a:moveTo>
                  <a:pt x="344" y="0"/>
                </a:moveTo>
                <a:lnTo>
                  <a:pt x="211" y="0"/>
                </a:lnTo>
                <a:lnTo>
                  <a:pt x="187" y="63"/>
                </a:lnTo>
                <a:lnTo>
                  <a:pt x="157" y="63"/>
                </a:lnTo>
                <a:lnTo>
                  <a:pt x="133" y="0"/>
                </a:lnTo>
                <a:lnTo>
                  <a:pt x="0" y="0"/>
                </a:lnTo>
                <a:lnTo>
                  <a:pt x="28" y="74"/>
                </a:lnTo>
                <a:lnTo>
                  <a:pt x="0" y="149"/>
                </a:lnTo>
                <a:lnTo>
                  <a:pt x="28" y="149"/>
                </a:lnTo>
                <a:lnTo>
                  <a:pt x="28" y="243"/>
                </a:lnTo>
                <a:lnTo>
                  <a:pt x="316" y="243"/>
                </a:lnTo>
                <a:lnTo>
                  <a:pt x="316" y="149"/>
                </a:lnTo>
                <a:lnTo>
                  <a:pt x="344" y="149"/>
                </a:lnTo>
                <a:lnTo>
                  <a:pt x="316" y="74"/>
                </a:lnTo>
                <a:lnTo>
                  <a:pt x="344" y="0"/>
                </a:lnTo>
                <a:close/>
                <a:moveTo>
                  <a:pt x="118" y="24"/>
                </a:moveTo>
                <a:lnTo>
                  <a:pt x="131" y="63"/>
                </a:lnTo>
                <a:lnTo>
                  <a:pt x="47" y="63"/>
                </a:lnTo>
                <a:lnTo>
                  <a:pt x="35" y="24"/>
                </a:lnTo>
                <a:lnTo>
                  <a:pt x="118" y="24"/>
                </a:lnTo>
                <a:close/>
                <a:moveTo>
                  <a:pt x="47" y="87"/>
                </a:moveTo>
                <a:lnTo>
                  <a:pt x="170" y="87"/>
                </a:lnTo>
                <a:lnTo>
                  <a:pt x="157" y="126"/>
                </a:lnTo>
                <a:lnTo>
                  <a:pt x="35" y="126"/>
                </a:lnTo>
                <a:lnTo>
                  <a:pt x="47" y="87"/>
                </a:lnTo>
                <a:close/>
                <a:moveTo>
                  <a:pt x="183" y="219"/>
                </a:moveTo>
                <a:lnTo>
                  <a:pt x="52" y="219"/>
                </a:lnTo>
                <a:lnTo>
                  <a:pt x="52" y="149"/>
                </a:lnTo>
                <a:lnTo>
                  <a:pt x="172" y="149"/>
                </a:lnTo>
                <a:lnTo>
                  <a:pt x="183" y="119"/>
                </a:lnTo>
                <a:lnTo>
                  <a:pt x="183" y="219"/>
                </a:lnTo>
                <a:close/>
                <a:moveTo>
                  <a:pt x="293" y="219"/>
                </a:moveTo>
                <a:lnTo>
                  <a:pt x="207" y="219"/>
                </a:lnTo>
                <a:lnTo>
                  <a:pt x="207" y="87"/>
                </a:lnTo>
                <a:lnTo>
                  <a:pt x="293" y="87"/>
                </a:lnTo>
                <a:lnTo>
                  <a:pt x="293" y="219"/>
                </a:lnTo>
                <a:close/>
                <a:moveTo>
                  <a:pt x="297" y="63"/>
                </a:moveTo>
                <a:lnTo>
                  <a:pt x="213" y="63"/>
                </a:lnTo>
                <a:lnTo>
                  <a:pt x="226" y="24"/>
                </a:lnTo>
                <a:lnTo>
                  <a:pt x="310" y="24"/>
                </a:lnTo>
                <a:lnTo>
                  <a:pt x="297" y="63"/>
                </a:lnTo>
                <a:close/>
                <a:moveTo>
                  <a:pt x="235" y="110"/>
                </a:moveTo>
                <a:lnTo>
                  <a:pt x="265" y="110"/>
                </a:lnTo>
                <a:lnTo>
                  <a:pt x="265" y="132"/>
                </a:lnTo>
                <a:lnTo>
                  <a:pt x="235" y="132"/>
                </a:lnTo>
                <a:lnTo>
                  <a:pt x="235" y="110"/>
                </a:lnTo>
                <a:close/>
              </a:path>
            </a:pathLst>
          </a:cu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82918" tIns="41459" rIns="82918" bIns="41459" numCol="1" anchor="t" anchorCtr="0" compatLnSpc="1">
            <a:prstTxWarp prst="textNoShape">
              <a:avLst/>
            </a:prstTxWarp>
          </a:bodyPr>
          <a:lstStyle/>
          <a:p>
            <a:endParaRPr lang="en-US" sz="127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Freeform 85">
            <a:extLst>
              <a:ext uri="{FF2B5EF4-FFF2-40B4-BE49-F238E27FC236}">
                <a16:creationId xmlns:a16="http://schemas.microsoft.com/office/drawing/2014/main" id="{1C3BA537-F4B1-B458-82DE-EF724A4D3D3C}"/>
              </a:ext>
            </a:extLst>
          </p:cNvPr>
          <p:cNvSpPr>
            <a:spLocks noEditPoints="1"/>
          </p:cNvSpPr>
          <p:nvPr/>
        </p:nvSpPr>
        <p:spPr bwMode="auto">
          <a:xfrm>
            <a:off x="5208173" y="4536256"/>
            <a:ext cx="956934" cy="865570"/>
          </a:xfrm>
          <a:custGeom>
            <a:avLst/>
            <a:gdLst>
              <a:gd name="T0" fmla="*/ 93 w 160"/>
              <a:gd name="T1" fmla="*/ 71 h 160"/>
              <a:gd name="T2" fmla="*/ 156 w 160"/>
              <a:gd name="T3" fmla="*/ 71 h 160"/>
              <a:gd name="T4" fmla="*/ 160 w 160"/>
              <a:gd name="T5" fmla="*/ 67 h 160"/>
              <a:gd name="T6" fmla="*/ 93 w 160"/>
              <a:gd name="T7" fmla="*/ 0 h 160"/>
              <a:gd name="T8" fmla="*/ 89 w 160"/>
              <a:gd name="T9" fmla="*/ 4 h 160"/>
              <a:gd name="T10" fmla="*/ 89 w 160"/>
              <a:gd name="T11" fmla="*/ 67 h 160"/>
              <a:gd name="T12" fmla="*/ 93 w 160"/>
              <a:gd name="T13" fmla="*/ 71 h 160"/>
              <a:gd name="T14" fmla="*/ 97 w 160"/>
              <a:gd name="T15" fmla="*/ 8 h 160"/>
              <a:gd name="T16" fmla="*/ 152 w 160"/>
              <a:gd name="T17" fmla="*/ 63 h 160"/>
              <a:gd name="T18" fmla="*/ 97 w 160"/>
              <a:gd name="T19" fmla="*/ 63 h 160"/>
              <a:gd name="T20" fmla="*/ 97 w 160"/>
              <a:gd name="T21" fmla="*/ 8 h 160"/>
              <a:gd name="T22" fmla="*/ 73 w 160"/>
              <a:gd name="T23" fmla="*/ 160 h 160"/>
              <a:gd name="T24" fmla="*/ 145 w 160"/>
              <a:gd name="T25" fmla="*/ 87 h 160"/>
              <a:gd name="T26" fmla="*/ 141 w 160"/>
              <a:gd name="T27" fmla="*/ 83 h 160"/>
              <a:gd name="T28" fmla="*/ 77 w 160"/>
              <a:gd name="T29" fmla="*/ 83 h 160"/>
              <a:gd name="T30" fmla="*/ 77 w 160"/>
              <a:gd name="T31" fmla="*/ 19 h 160"/>
              <a:gd name="T32" fmla="*/ 73 w 160"/>
              <a:gd name="T33" fmla="*/ 15 h 160"/>
              <a:gd name="T34" fmla="*/ 0 w 160"/>
              <a:gd name="T35" fmla="*/ 87 h 160"/>
              <a:gd name="T36" fmla="*/ 73 w 160"/>
              <a:gd name="T37" fmla="*/ 160 h 160"/>
              <a:gd name="T38" fmla="*/ 69 w 160"/>
              <a:gd name="T39" fmla="*/ 23 h 160"/>
              <a:gd name="T40" fmla="*/ 69 w 160"/>
              <a:gd name="T41" fmla="*/ 87 h 160"/>
              <a:gd name="T42" fmla="*/ 73 w 160"/>
              <a:gd name="T43" fmla="*/ 91 h 160"/>
              <a:gd name="T44" fmla="*/ 137 w 160"/>
              <a:gd name="T45" fmla="*/ 91 h 160"/>
              <a:gd name="T46" fmla="*/ 73 w 160"/>
              <a:gd name="T47" fmla="*/ 152 h 160"/>
              <a:gd name="T48" fmla="*/ 8 w 160"/>
              <a:gd name="T49" fmla="*/ 87 h 160"/>
              <a:gd name="T50" fmla="*/ 69 w 160"/>
              <a:gd name="T51" fmla="*/ 2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60">
                <a:moveTo>
                  <a:pt x="93" y="71"/>
                </a:moveTo>
                <a:cubicBezTo>
                  <a:pt x="156" y="71"/>
                  <a:pt x="156" y="71"/>
                  <a:pt x="156" y="71"/>
                </a:cubicBezTo>
                <a:cubicBezTo>
                  <a:pt x="158" y="71"/>
                  <a:pt x="160" y="69"/>
                  <a:pt x="160" y="67"/>
                </a:cubicBezTo>
                <a:cubicBezTo>
                  <a:pt x="160" y="30"/>
                  <a:pt x="130" y="0"/>
                  <a:pt x="93" y="0"/>
                </a:cubicBezTo>
                <a:cubicBezTo>
                  <a:pt x="91" y="0"/>
                  <a:pt x="89" y="2"/>
                  <a:pt x="89" y="4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69"/>
                  <a:pt x="91" y="71"/>
                  <a:pt x="93" y="71"/>
                </a:cubicBezTo>
                <a:close/>
                <a:moveTo>
                  <a:pt x="97" y="8"/>
                </a:moveTo>
                <a:cubicBezTo>
                  <a:pt x="127" y="10"/>
                  <a:pt x="150" y="33"/>
                  <a:pt x="152" y="63"/>
                </a:cubicBezTo>
                <a:cubicBezTo>
                  <a:pt x="97" y="63"/>
                  <a:pt x="97" y="63"/>
                  <a:pt x="97" y="63"/>
                </a:cubicBezTo>
                <a:lnTo>
                  <a:pt x="97" y="8"/>
                </a:lnTo>
                <a:close/>
                <a:moveTo>
                  <a:pt x="73" y="160"/>
                </a:moveTo>
                <a:cubicBezTo>
                  <a:pt x="113" y="160"/>
                  <a:pt x="145" y="127"/>
                  <a:pt x="145" y="87"/>
                </a:cubicBezTo>
                <a:cubicBezTo>
                  <a:pt x="145" y="85"/>
                  <a:pt x="144" y="83"/>
                  <a:pt x="141" y="83"/>
                </a:cubicBezTo>
                <a:cubicBezTo>
                  <a:pt x="77" y="83"/>
                  <a:pt x="77" y="83"/>
                  <a:pt x="77" y="83"/>
                </a:cubicBezTo>
                <a:cubicBezTo>
                  <a:pt x="77" y="19"/>
                  <a:pt x="77" y="19"/>
                  <a:pt x="77" y="19"/>
                </a:cubicBezTo>
                <a:cubicBezTo>
                  <a:pt x="77" y="16"/>
                  <a:pt x="75" y="15"/>
                  <a:pt x="73" y="15"/>
                </a:cubicBezTo>
                <a:cubicBezTo>
                  <a:pt x="33" y="15"/>
                  <a:pt x="0" y="47"/>
                  <a:pt x="0" y="87"/>
                </a:cubicBezTo>
                <a:cubicBezTo>
                  <a:pt x="0" y="127"/>
                  <a:pt x="33" y="160"/>
                  <a:pt x="73" y="160"/>
                </a:cubicBezTo>
                <a:close/>
                <a:moveTo>
                  <a:pt x="69" y="23"/>
                </a:moveTo>
                <a:cubicBezTo>
                  <a:pt x="69" y="87"/>
                  <a:pt x="69" y="87"/>
                  <a:pt x="69" y="87"/>
                </a:cubicBezTo>
                <a:cubicBezTo>
                  <a:pt x="69" y="89"/>
                  <a:pt x="71" y="91"/>
                  <a:pt x="73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5" y="125"/>
                  <a:pt x="107" y="152"/>
                  <a:pt x="73" y="152"/>
                </a:cubicBezTo>
                <a:cubicBezTo>
                  <a:pt x="37" y="152"/>
                  <a:pt x="8" y="123"/>
                  <a:pt x="8" y="87"/>
                </a:cubicBezTo>
                <a:cubicBezTo>
                  <a:pt x="8" y="53"/>
                  <a:pt x="35" y="25"/>
                  <a:pt x="69" y="23"/>
                </a:cubicBezTo>
                <a:close/>
              </a:path>
            </a:pathLst>
          </a:cu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82918" tIns="41459" rIns="82918" bIns="41459" numCol="1" anchor="t" anchorCtr="0" compatLnSpc="1">
            <a:prstTxWarp prst="textNoShape">
              <a:avLst/>
            </a:prstTxWarp>
          </a:bodyPr>
          <a:lstStyle/>
          <a:p>
            <a:endParaRPr lang="en-US" sz="127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662C28F5-B17D-5122-0DD3-89A793265F58}"/>
              </a:ext>
            </a:extLst>
          </p:cNvPr>
          <p:cNvSpPr>
            <a:spLocks noEditPoints="1"/>
          </p:cNvSpPr>
          <p:nvPr/>
        </p:nvSpPr>
        <p:spPr bwMode="auto">
          <a:xfrm>
            <a:off x="7986751" y="1629503"/>
            <a:ext cx="1064591" cy="771954"/>
          </a:xfrm>
          <a:custGeom>
            <a:avLst/>
            <a:gdLst>
              <a:gd name="T0" fmla="*/ 108 w 160"/>
              <a:gd name="T1" fmla="*/ 68 h 141"/>
              <a:gd name="T2" fmla="*/ 108 w 160"/>
              <a:gd name="T3" fmla="*/ 50 h 141"/>
              <a:gd name="T4" fmla="*/ 95 w 160"/>
              <a:gd name="T5" fmla="*/ 25 h 141"/>
              <a:gd name="T6" fmla="*/ 79 w 160"/>
              <a:gd name="T7" fmla="*/ 0 h 141"/>
              <a:gd name="T8" fmla="*/ 67 w 160"/>
              <a:gd name="T9" fmla="*/ 31 h 141"/>
              <a:gd name="T10" fmla="*/ 48 w 160"/>
              <a:gd name="T11" fmla="*/ 57 h 141"/>
              <a:gd name="T12" fmla="*/ 55 w 160"/>
              <a:gd name="T13" fmla="*/ 65 h 141"/>
              <a:gd name="T14" fmla="*/ 72 w 160"/>
              <a:gd name="T15" fmla="*/ 44 h 141"/>
              <a:gd name="T16" fmla="*/ 72 w 160"/>
              <a:gd name="T17" fmla="*/ 27 h 141"/>
              <a:gd name="T18" fmla="*/ 79 w 160"/>
              <a:gd name="T19" fmla="*/ 6 h 141"/>
              <a:gd name="T20" fmla="*/ 89 w 160"/>
              <a:gd name="T21" fmla="*/ 25 h 141"/>
              <a:gd name="T22" fmla="*/ 86 w 160"/>
              <a:gd name="T23" fmla="*/ 41 h 141"/>
              <a:gd name="T24" fmla="*/ 105 w 160"/>
              <a:gd name="T25" fmla="*/ 57 h 141"/>
              <a:gd name="T26" fmla="*/ 135 w 160"/>
              <a:gd name="T27" fmla="*/ 115 h 141"/>
              <a:gd name="T28" fmla="*/ 154 w 160"/>
              <a:gd name="T29" fmla="*/ 130 h 141"/>
              <a:gd name="T30" fmla="*/ 160 w 160"/>
              <a:gd name="T31" fmla="*/ 138 h 141"/>
              <a:gd name="T32" fmla="*/ 141 w 160"/>
              <a:gd name="T33" fmla="*/ 113 h 141"/>
              <a:gd name="T34" fmla="*/ 143 w 160"/>
              <a:gd name="T35" fmla="*/ 87 h 141"/>
              <a:gd name="T36" fmla="*/ 113 w 160"/>
              <a:gd name="T37" fmla="*/ 87 h 141"/>
              <a:gd name="T38" fmla="*/ 116 w 160"/>
              <a:gd name="T39" fmla="*/ 113 h 141"/>
              <a:gd name="T40" fmla="*/ 97 w 160"/>
              <a:gd name="T41" fmla="*/ 138 h 141"/>
              <a:gd name="T42" fmla="*/ 103 w 160"/>
              <a:gd name="T43" fmla="*/ 130 h 141"/>
              <a:gd name="T44" fmla="*/ 122 w 160"/>
              <a:gd name="T45" fmla="*/ 115 h 141"/>
              <a:gd name="T46" fmla="*/ 120 w 160"/>
              <a:gd name="T47" fmla="*/ 99 h 141"/>
              <a:gd name="T48" fmla="*/ 130 w 160"/>
              <a:gd name="T49" fmla="*/ 80 h 141"/>
              <a:gd name="T50" fmla="*/ 136 w 160"/>
              <a:gd name="T51" fmla="*/ 101 h 141"/>
              <a:gd name="T52" fmla="*/ 60 w 160"/>
              <a:gd name="T53" fmla="*/ 141 h 141"/>
              <a:gd name="T54" fmla="*/ 60 w 160"/>
              <a:gd name="T55" fmla="*/ 123 h 141"/>
              <a:gd name="T56" fmla="*/ 47 w 160"/>
              <a:gd name="T57" fmla="*/ 99 h 141"/>
              <a:gd name="T58" fmla="*/ 30 w 160"/>
              <a:gd name="T59" fmla="*/ 74 h 141"/>
              <a:gd name="T60" fmla="*/ 19 w 160"/>
              <a:gd name="T61" fmla="*/ 105 h 141"/>
              <a:gd name="T62" fmla="*/ 0 w 160"/>
              <a:gd name="T63" fmla="*/ 130 h 141"/>
              <a:gd name="T64" fmla="*/ 6 w 160"/>
              <a:gd name="T65" fmla="*/ 138 h 141"/>
              <a:gd name="T66" fmla="*/ 23 w 160"/>
              <a:gd name="T67" fmla="*/ 118 h 141"/>
              <a:gd name="T68" fmla="*/ 24 w 160"/>
              <a:gd name="T69" fmla="*/ 101 h 141"/>
              <a:gd name="T70" fmla="*/ 30 w 160"/>
              <a:gd name="T71" fmla="*/ 80 h 141"/>
              <a:gd name="T72" fmla="*/ 40 w 160"/>
              <a:gd name="T73" fmla="*/ 99 h 141"/>
              <a:gd name="T74" fmla="*/ 38 w 160"/>
              <a:gd name="T75" fmla="*/ 115 h 141"/>
              <a:gd name="T76" fmla="*/ 57 w 160"/>
              <a:gd name="T77" fmla="*/ 130 h 141"/>
              <a:gd name="T78" fmla="*/ 83 w 160"/>
              <a:gd name="T79" fmla="*/ 107 h 141"/>
              <a:gd name="T80" fmla="*/ 84 w 160"/>
              <a:gd name="T81" fmla="*/ 85 h 141"/>
              <a:gd name="T82" fmla="*/ 76 w 160"/>
              <a:gd name="T83" fmla="*/ 75 h 141"/>
              <a:gd name="T84" fmla="*/ 89 w 160"/>
              <a:gd name="T85" fmla="*/ 69 h 141"/>
              <a:gd name="T86" fmla="*/ 80 w 160"/>
              <a:gd name="T87" fmla="*/ 61 h 141"/>
              <a:gd name="T88" fmla="*/ 76 w 160"/>
              <a:gd name="T89" fmla="*/ 69 h 141"/>
              <a:gd name="T90" fmla="*/ 84 w 160"/>
              <a:gd name="T91" fmla="*/ 91 h 141"/>
              <a:gd name="T92" fmla="*/ 71 w 160"/>
              <a:gd name="T93" fmla="*/ 100 h 141"/>
              <a:gd name="T94" fmla="*/ 77 w 160"/>
              <a:gd name="T95" fmla="*/ 10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1">
                <a:moveTo>
                  <a:pt x="105" y="57"/>
                </a:moveTo>
                <a:cubicBezTo>
                  <a:pt x="105" y="65"/>
                  <a:pt x="105" y="65"/>
                  <a:pt x="105" y="65"/>
                </a:cubicBezTo>
                <a:cubicBezTo>
                  <a:pt x="105" y="66"/>
                  <a:pt x="107" y="68"/>
                  <a:pt x="108" y="68"/>
                </a:cubicBezTo>
                <a:cubicBezTo>
                  <a:pt x="110" y="68"/>
                  <a:pt x="112" y="66"/>
                  <a:pt x="112" y="65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12" y="54"/>
                  <a:pt x="110" y="51"/>
                  <a:pt x="108" y="50"/>
                </a:cubicBezTo>
                <a:cubicBezTo>
                  <a:pt x="102" y="45"/>
                  <a:pt x="96" y="41"/>
                  <a:pt x="93" y="39"/>
                </a:cubicBezTo>
                <a:cubicBezTo>
                  <a:pt x="93" y="31"/>
                  <a:pt x="93" y="31"/>
                  <a:pt x="93" y="31"/>
                </a:cubicBezTo>
                <a:cubicBezTo>
                  <a:pt x="94" y="30"/>
                  <a:pt x="95" y="28"/>
                  <a:pt x="95" y="25"/>
                </a:cubicBezTo>
                <a:cubicBezTo>
                  <a:pt x="95" y="14"/>
                  <a:pt x="95" y="14"/>
                  <a:pt x="95" y="14"/>
                </a:cubicBezTo>
                <a:cubicBezTo>
                  <a:pt x="95" y="6"/>
                  <a:pt x="89" y="0"/>
                  <a:pt x="81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1" y="0"/>
                  <a:pt x="65" y="6"/>
                  <a:pt x="65" y="14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8"/>
                  <a:pt x="66" y="30"/>
                  <a:pt x="67" y="31"/>
                </a:cubicBezTo>
                <a:cubicBezTo>
                  <a:pt x="67" y="39"/>
                  <a:pt x="67" y="39"/>
                  <a:pt x="67" y="39"/>
                </a:cubicBezTo>
                <a:cubicBezTo>
                  <a:pt x="64" y="41"/>
                  <a:pt x="58" y="45"/>
                  <a:pt x="52" y="50"/>
                </a:cubicBezTo>
                <a:cubicBezTo>
                  <a:pt x="50" y="51"/>
                  <a:pt x="48" y="54"/>
                  <a:pt x="48" y="57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6"/>
                  <a:pt x="50" y="68"/>
                  <a:pt x="52" y="68"/>
                </a:cubicBezTo>
                <a:cubicBezTo>
                  <a:pt x="53" y="68"/>
                  <a:pt x="55" y="66"/>
                  <a:pt x="55" y="65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6"/>
                  <a:pt x="55" y="55"/>
                  <a:pt x="56" y="55"/>
                </a:cubicBezTo>
                <a:cubicBezTo>
                  <a:pt x="63" y="49"/>
                  <a:pt x="70" y="45"/>
                  <a:pt x="72" y="44"/>
                </a:cubicBezTo>
                <a:cubicBezTo>
                  <a:pt x="73" y="44"/>
                  <a:pt x="74" y="42"/>
                  <a:pt x="74" y="41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29"/>
                  <a:pt x="73" y="28"/>
                  <a:pt x="72" y="27"/>
                </a:cubicBezTo>
                <a:cubicBezTo>
                  <a:pt x="72" y="27"/>
                  <a:pt x="71" y="26"/>
                  <a:pt x="71" y="25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0"/>
                  <a:pt x="75" y="6"/>
                  <a:pt x="79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5" y="6"/>
                  <a:pt x="89" y="10"/>
                  <a:pt x="89" y="14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6"/>
                  <a:pt x="88" y="27"/>
                  <a:pt x="88" y="27"/>
                </a:cubicBezTo>
                <a:cubicBezTo>
                  <a:pt x="87" y="28"/>
                  <a:pt x="86" y="29"/>
                  <a:pt x="86" y="30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7" y="44"/>
                  <a:pt x="88" y="44"/>
                </a:cubicBezTo>
                <a:cubicBezTo>
                  <a:pt x="90" y="45"/>
                  <a:pt x="97" y="49"/>
                  <a:pt x="104" y="55"/>
                </a:cubicBezTo>
                <a:cubicBezTo>
                  <a:pt x="105" y="55"/>
                  <a:pt x="105" y="56"/>
                  <a:pt x="105" y="57"/>
                </a:cubicBezTo>
                <a:close/>
                <a:moveTo>
                  <a:pt x="136" y="101"/>
                </a:moveTo>
                <a:cubicBezTo>
                  <a:pt x="135" y="101"/>
                  <a:pt x="135" y="102"/>
                  <a:pt x="135" y="103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116"/>
                  <a:pt x="135" y="117"/>
                  <a:pt x="137" y="118"/>
                </a:cubicBezTo>
                <a:cubicBezTo>
                  <a:pt x="138" y="119"/>
                  <a:pt x="146" y="123"/>
                  <a:pt x="153" y="128"/>
                </a:cubicBezTo>
                <a:cubicBezTo>
                  <a:pt x="153" y="129"/>
                  <a:pt x="154" y="129"/>
                  <a:pt x="154" y="130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5" y="141"/>
                  <a:pt x="157" y="141"/>
                </a:cubicBezTo>
                <a:cubicBezTo>
                  <a:pt x="159" y="141"/>
                  <a:pt x="160" y="140"/>
                  <a:pt x="160" y="138"/>
                </a:cubicBezTo>
                <a:cubicBezTo>
                  <a:pt x="160" y="130"/>
                  <a:pt x="160" y="130"/>
                  <a:pt x="160" y="130"/>
                </a:cubicBezTo>
                <a:cubicBezTo>
                  <a:pt x="160" y="128"/>
                  <a:pt x="159" y="125"/>
                  <a:pt x="157" y="123"/>
                </a:cubicBezTo>
                <a:cubicBezTo>
                  <a:pt x="151" y="118"/>
                  <a:pt x="144" y="115"/>
                  <a:pt x="141" y="113"/>
                </a:cubicBezTo>
                <a:cubicBezTo>
                  <a:pt x="141" y="105"/>
                  <a:pt x="141" y="105"/>
                  <a:pt x="141" y="105"/>
                </a:cubicBezTo>
                <a:cubicBezTo>
                  <a:pt x="143" y="103"/>
                  <a:pt x="143" y="101"/>
                  <a:pt x="143" y="99"/>
                </a:cubicBezTo>
                <a:cubicBezTo>
                  <a:pt x="143" y="87"/>
                  <a:pt x="143" y="87"/>
                  <a:pt x="143" y="87"/>
                </a:cubicBezTo>
                <a:cubicBezTo>
                  <a:pt x="143" y="80"/>
                  <a:pt x="137" y="74"/>
                  <a:pt x="130" y="74"/>
                </a:cubicBezTo>
                <a:cubicBezTo>
                  <a:pt x="127" y="74"/>
                  <a:pt x="127" y="74"/>
                  <a:pt x="127" y="74"/>
                </a:cubicBezTo>
                <a:cubicBezTo>
                  <a:pt x="120" y="74"/>
                  <a:pt x="113" y="80"/>
                  <a:pt x="113" y="87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01"/>
                  <a:pt x="114" y="103"/>
                  <a:pt x="116" y="105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13" y="115"/>
                  <a:pt x="106" y="118"/>
                  <a:pt x="100" y="123"/>
                </a:cubicBezTo>
                <a:cubicBezTo>
                  <a:pt x="98" y="125"/>
                  <a:pt x="97" y="128"/>
                  <a:pt x="97" y="130"/>
                </a:cubicBezTo>
                <a:cubicBezTo>
                  <a:pt x="97" y="138"/>
                  <a:pt x="97" y="138"/>
                  <a:pt x="97" y="138"/>
                </a:cubicBezTo>
                <a:cubicBezTo>
                  <a:pt x="97" y="140"/>
                  <a:pt x="98" y="141"/>
                  <a:pt x="100" y="141"/>
                </a:cubicBezTo>
                <a:cubicBezTo>
                  <a:pt x="102" y="141"/>
                  <a:pt x="103" y="140"/>
                  <a:pt x="103" y="138"/>
                </a:cubicBezTo>
                <a:cubicBezTo>
                  <a:pt x="103" y="130"/>
                  <a:pt x="103" y="130"/>
                  <a:pt x="103" y="130"/>
                </a:cubicBezTo>
                <a:cubicBezTo>
                  <a:pt x="103" y="129"/>
                  <a:pt x="104" y="129"/>
                  <a:pt x="104" y="128"/>
                </a:cubicBezTo>
                <a:cubicBezTo>
                  <a:pt x="111" y="123"/>
                  <a:pt x="119" y="119"/>
                  <a:pt x="120" y="118"/>
                </a:cubicBezTo>
                <a:cubicBezTo>
                  <a:pt x="121" y="117"/>
                  <a:pt x="122" y="116"/>
                  <a:pt x="122" y="115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2" y="102"/>
                  <a:pt x="122" y="101"/>
                  <a:pt x="121" y="101"/>
                </a:cubicBezTo>
                <a:cubicBezTo>
                  <a:pt x="120" y="100"/>
                  <a:pt x="120" y="100"/>
                  <a:pt x="120" y="99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20" y="83"/>
                  <a:pt x="123" y="80"/>
                  <a:pt x="127" y="80"/>
                </a:cubicBezTo>
                <a:cubicBezTo>
                  <a:pt x="130" y="80"/>
                  <a:pt x="130" y="80"/>
                  <a:pt x="130" y="80"/>
                </a:cubicBezTo>
                <a:cubicBezTo>
                  <a:pt x="134" y="80"/>
                  <a:pt x="137" y="83"/>
                  <a:pt x="137" y="87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37" y="100"/>
                  <a:pt x="137" y="100"/>
                  <a:pt x="136" y="101"/>
                </a:cubicBezTo>
                <a:close/>
                <a:moveTo>
                  <a:pt x="57" y="130"/>
                </a:moveTo>
                <a:cubicBezTo>
                  <a:pt x="57" y="138"/>
                  <a:pt x="57" y="138"/>
                  <a:pt x="57" y="138"/>
                </a:cubicBezTo>
                <a:cubicBezTo>
                  <a:pt x="57" y="140"/>
                  <a:pt x="58" y="141"/>
                  <a:pt x="60" y="141"/>
                </a:cubicBezTo>
                <a:cubicBezTo>
                  <a:pt x="62" y="141"/>
                  <a:pt x="63" y="140"/>
                  <a:pt x="63" y="138"/>
                </a:cubicBezTo>
                <a:cubicBezTo>
                  <a:pt x="63" y="130"/>
                  <a:pt x="63" y="130"/>
                  <a:pt x="63" y="130"/>
                </a:cubicBezTo>
                <a:cubicBezTo>
                  <a:pt x="63" y="128"/>
                  <a:pt x="62" y="125"/>
                  <a:pt x="60" y="123"/>
                </a:cubicBezTo>
                <a:cubicBezTo>
                  <a:pt x="54" y="118"/>
                  <a:pt x="47" y="115"/>
                  <a:pt x="44" y="113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6" y="103"/>
                  <a:pt x="47" y="101"/>
                  <a:pt x="47" y="99"/>
                </a:cubicBezTo>
                <a:cubicBezTo>
                  <a:pt x="47" y="87"/>
                  <a:pt x="47" y="87"/>
                  <a:pt x="47" y="87"/>
                </a:cubicBezTo>
                <a:cubicBezTo>
                  <a:pt x="47" y="80"/>
                  <a:pt x="40" y="74"/>
                  <a:pt x="33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23" y="74"/>
                  <a:pt x="17" y="80"/>
                  <a:pt x="17" y="87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101"/>
                  <a:pt x="17" y="103"/>
                  <a:pt x="19" y="105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6" y="115"/>
                  <a:pt x="9" y="118"/>
                  <a:pt x="3" y="123"/>
                </a:cubicBezTo>
                <a:cubicBezTo>
                  <a:pt x="1" y="125"/>
                  <a:pt x="0" y="128"/>
                  <a:pt x="0" y="130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0"/>
                  <a:pt x="1" y="141"/>
                  <a:pt x="3" y="141"/>
                </a:cubicBezTo>
                <a:cubicBezTo>
                  <a:pt x="5" y="141"/>
                  <a:pt x="6" y="140"/>
                  <a:pt x="6" y="138"/>
                </a:cubicBezTo>
                <a:cubicBezTo>
                  <a:pt x="6" y="130"/>
                  <a:pt x="6" y="130"/>
                  <a:pt x="6" y="130"/>
                </a:cubicBezTo>
                <a:cubicBezTo>
                  <a:pt x="6" y="130"/>
                  <a:pt x="7" y="129"/>
                  <a:pt x="7" y="128"/>
                </a:cubicBezTo>
                <a:cubicBezTo>
                  <a:pt x="14" y="123"/>
                  <a:pt x="22" y="119"/>
                  <a:pt x="23" y="118"/>
                </a:cubicBezTo>
                <a:cubicBezTo>
                  <a:pt x="25" y="118"/>
                  <a:pt x="25" y="116"/>
                  <a:pt x="25" y="115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2"/>
                  <a:pt x="25" y="101"/>
                  <a:pt x="24" y="101"/>
                </a:cubicBezTo>
                <a:cubicBezTo>
                  <a:pt x="23" y="100"/>
                  <a:pt x="23" y="100"/>
                  <a:pt x="23" y="99"/>
                </a:cubicBezTo>
                <a:cubicBezTo>
                  <a:pt x="23" y="87"/>
                  <a:pt x="23" y="87"/>
                  <a:pt x="23" y="87"/>
                </a:cubicBezTo>
                <a:cubicBezTo>
                  <a:pt x="23" y="83"/>
                  <a:pt x="26" y="80"/>
                  <a:pt x="30" y="80"/>
                </a:cubicBezTo>
                <a:cubicBezTo>
                  <a:pt x="33" y="80"/>
                  <a:pt x="33" y="80"/>
                  <a:pt x="33" y="80"/>
                </a:cubicBezTo>
                <a:cubicBezTo>
                  <a:pt x="37" y="80"/>
                  <a:pt x="40" y="83"/>
                  <a:pt x="40" y="87"/>
                </a:cubicBezTo>
                <a:cubicBezTo>
                  <a:pt x="40" y="99"/>
                  <a:pt x="40" y="99"/>
                  <a:pt x="40" y="99"/>
                </a:cubicBezTo>
                <a:cubicBezTo>
                  <a:pt x="40" y="100"/>
                  <a:pt x="40" y="100"/>
                  <a:pt x="39" y="101"/>
                </a:cubicBezTo>
                <a:cubicBezTo>
                  <a:pt x="38" y="101"/>
                  <a:pt x="38" y="102"/>
                  <a:pt x="38" y="104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38" y="116"/>
                  <a:pt x="39" y="118"/>
                  <a:pt x="40" y="118"/>
                </a:cubicBezTo>
                <a:cubicBezTo>
                  <a:pt x="41" y="119"/>
                  <a:pt x="49" y="123"/>
                  <a:pt x="56" y="128"/>
                </a:cubicBezTo>
                <a:cubicBezTo>
                  <a:pt x="56" y="129"/>
                  <a:pt x="57" y="129"/>
                  <a:pt x="57" y="130"/>
                </a:cubicBezTo>
                <a:close/>
                <a:moveTo>
                  <a:pt x="80" y="114"/>
                </a:moveTo>
                <a:cubicBezTo>
                  <a:pt x="82" y="114"/>
                  <a:pt x="83" y="113"/>
                  <a:pt x="83" y="111"/>
                </a:cubicBezTo>
                <a:cubicBezTo>
                  <a:pt x="83" y="107"/>
                  <a:pt x="83" y="107"/>
                  <a:pt x="83" y="107"/>
                </a:cubicBezTo>
                <a:cubicBezTo>
                  <a:pt x="84" y="107"/>
                  <a:pt x="84" y="107"/>
                  <a:pt x="84" y="107"/>
                </a:cubicBezTo>
                <a:cubicBezTo>
                  <a:pt x="90" y="107"/>
                  <a:pt x="95" y="102"/>
                  <a:pt x="95" y="96"/>
                </a:cubicBezTo>
                <a:cubicBezTo>
                  <a:pt x="95" y="90"/>
                  <a:pt x="90" y="85"/>
                  <a:pt x="84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74" y="85"/>
                  <a:pt x="72" y="82"/>
                  <a:pt x="72" y="80"/>
                </a:cubicBezTo>
                <a:cubicBezTo>
                  <a:pt x="72" y="77"/>
                  <a:pt x="74" y="75"/>
                  <a:pt x="76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91" y="75"/>
                  <a:pt x="92" y="74"/>
                  <a:pt x="92" y="72"/>
                </a:cubicBezTo>
                <a:cubicBezTo>
                  <a:pt x="92" y="70"/>
                  <a:pt x="91" y="69"/>
                  <a:pt x="89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3"/>
                  <a:pt x="82" y="61"/>
                  <a:pt x="80" y="61"/>
                </a:cubicBezTo>
                <a:cubicBezTo>
                  <a:pt x="78" y="61"/>
                  <a:pt x="77" y="63"/>
                  <a:pt x="77" y="65"/>
                </a:cubicBezTo>
                <a:cubicBezTo>
                  <a:pt x="77" y="69"/>
                  <a:pt x="77" y="69"/>
                  <a:pt x="77" y="69"/>
                </a:cubicBezTo>
                <a:cubicBezTo>
                  <a:pt x="76" y="69"/>
                  <a:pt x="76" y="69"/>
                  <a:pt x="76" y="69"/>
                </a:cubicBezTo>
                <a:cubicBezTo>
                  <a:pt x="70" y="69"/>
                  <a:pt x="65" y="74"/>
                  <a:pt x="65" y="80"/>
                </a:cubicBezTo>
                <a:cubicBezTo>
                  <a:pt x="65" y="86"/>
                  <a:pt x="70" y="91"/>
                  <a:pt x="76" y="91"/>
                </a:cubicBezTo>
                <a:cubicBezTo>
                  <a:pt x="84" y="91"/>
                  <a:pt x="84" y="91"/>
                  <a:pt x="84" y="91"/>
                </a:cubicBezTo>
                <a:cubicBezTo>
                  <a:pt x="86" y="91"/>
                  <a:pt x="88" y="93"/>
                  <a:pt x="88" y="96"/>
                </a:cubicBezTo>
                <a:cubicBezTo>
                  <a:pt x="88" y="98"/>
                  <a:pt x="86" y="100"/>
                  <a:pt x="84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69" y="100"/>
                  <a:pt x="67" y="102"/>
                  <a:pt x="67" y="104"/>
                </a:cubicBezTo>
                <a:cubicBezTo>
                  <a:pt x="67" y="105"/>
                  <a:pt x="69" y="107"/>
                  <a:pt x="71" y="107"/>
                </a:cubicBezTo>
                <a:cubicBezTo>
                  <a:pt x="77" y="107"/>
                  <a:pt x="77" y="107"/>
                  <a:pt x="77" y="107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7" y="113"/>
                  <a:pt x="78" y="114"/>
                  <a:pt x="80" y="114"/>
                </a:cubicBezTo>
                <a:close/>
              </a:path>
            </a:pathLst>
          </a:cu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82918" tIns="41459" rIns="82918" bIns="41459" numCol="1" anchor="t" anchorCtr="0" compatLnSpc="1">
            <a:prstTxWarp prst="textNoShape">
              <a:avLst/>
            </a:prstTxWarp>
          </a:bodyPr>
          <a:lstStyle/>
          <a:p>
            <a:endParaRPr lang="en-US" sz="127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F8B735-F4BD-9C33-4905-A2961CB36746}"/>
              </a:ext>
            </a:extLst>
          </p:cNvPr>
          <p:cNvSpPr txBox="1"/>
          <p:nvPr/>
        </p:nvSpPr>
        <p:spPr>
          <a:xfrm>
            <a:off x="498427" y="5916452"/>
            <a:ext cx="4850484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70" b="1" dirty="0">
                <a:latin typeface="Arial" panose="020B0604020202020204" pitchFamily="34" charset="0"/>
                <a:cs typeface="Arial" panose="020B0604020202020204" pitchFamily="34" charset="0"/>
              </a:rPr>
              <a:t>Целевая выручка по этой БМ только в РФ</a:t>
            </a:r>
          </a:p>
          <a:p>
            <a:r>
              <a:rPr lang="ru-RU" sz="1270" b="1" dirty="0">
                <a:latin typeface="Arial" panose="020B0604020202020204" pitchFamily="34" charset="0"/>
                <a:cs typeface="Arial" panose="020B0604020202020204" pitchFamily="34" charset="0"/>
              </a:rPr>
              <a:t>составляет </a:t>
            </a:r>
            <a:r>
              <a:rPr lang="ru-RU" sz="127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2,5 млн </a:t>
            </a:r>
            <a:r>
              <a:rPr lang="ru-RU" sz="1270" b="1" dirty="0">
                <a:latin typeface="Arial" panose="020B0604020202020204" pitchFamily="34" charset="0"/>
                <a:cs typeface="Arial" panose="020B0604020202020204" pitchFamily="34" charset="0"/>
              </a:rPr>
              <a:t>рублей в год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5922" y="3526885"/>
            <a:ext cx="2773992" cy="76200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176" b="1" dirty="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Производственные опции</a:t>
            </a:r>
            <a:endParaRPr lang="en-US" sz="2176" b="1" dirty="0">
              <a:solidFill>
                <a:srgbClr val="FF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32836" y="4251279"/>
            <a:ext cx="3041263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55471" indent="-155471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Серийное производство</a:t>
            </a:r>
          </a:p>
          <a:p>
            <a:pPr marL="155471" indent="-155471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Производство по ТЗ клиентов</a:t>
            </a:r>
          </a:p>
          <a:p>
            <a:pPr marL="155471" indent="-155471">
              <a:buFont typeface="Arial" panose="020B0604020202020204" pitchFamily="34" charset="0"/>
              <a:buChar char="•"/>
              <a:defRPr/>
            </a:pPr>
            <a:r>
              <a:rPr lang="ru-RU" altLang="ru-RU" sz="18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Архитектурные и строительные проекты</a:t>
            </a:r>
          </a:p>
        </p:txBody>
      </p:sp>
      <p:grpSp>
        <p:nvGrpSpPr>
          <p:cNvPr id="26" name="Google Shape;123;p2"/>
          <p:cNvGrpSpPr/>
          <p:nvPr/>
        </p:nvGrpSpPr>
        <p:grpSpPr bwMode="auto">
          <a:xfrm>
            <a:off x="159154" y="793809"/>
            <a:ext cx="2892896" cy="170186"/>
            <a:chOff x="0" y="692501"/>
            <a:chExt cx="2624903" cy="97077"/>
          </a:xfrm>
        </p:grpSpPr>
        <p:sp>
          <p:nvSpPr>
            <p:cNvPr id="27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9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0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1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-1581582" y="116701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Бизнес-модель </a:t>
            </a:r>
          </a:p>
          <a:p>
            <a:pPr algn="ctr"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Georgia" panose="02040502050405020303" pitchFamily="18" charset="0"/>
              </a:rPr>
              <a:t>Коммерциализация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  <p:grpSp>
        <p:nvGrpSpPr>
          <p:cNvPr id="5" name="Google Shape;158;p4">
            <a:extLst>
              <a:ext uri="{FF2B5EF4-FFF2-40B4-BE49-F238E27FC236}">
                <a16:creationId xmlns:a16="http://schemas.microsoft.com/office/drawing/2014/main" id="{C6374DED-02B9-A0C9-0D8D-1280C5F46E2E}"/>
              </a:ext>
            </a:extLst>
          </p:cNvPr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6" name="Google Shape;159;p4">
              <a:extLst>
                <a:ext uri="{FF2B5EF4-FFF2-40B4-BE49-F238E27FC236}">
                  <a16:creationId xmlns:a16="http://schemas.microsoft.com/office/drawing/2014/main" id="{EB152EE8-8973-2E79-15AE-F6F4E98561C0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60;p4">
              <a:extLst>
                <a:ext uri="{FF2B5EF4-FFF2-40B4-BE49-F238E27FC236}">
                  <a16:creationId xmlns:a16="http://schemas.microsoft.com/office/drawing/2014/main" id="{BCB5CE95-A6DC-A109-9A6B-97FDEC189463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198539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119336" y="315728"/>
            <a:ext cx="651897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</a:rPr>
              <a:t>БЮДЖЕТ И ИСТОЧНИКИ ФИНАНСИРОВАНИЯ</a:t>
            </a:r>
            <a:endParaRPr sz="1600" b="1" dirty="0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174;p5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175;p5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76;p5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12</a:t>
              </a:r>
              <a:endParaRPr dirty="0"/>
            </a:p>
          </p:txBody>
        </p:sp>
      </p:grpSp>
      <p:graphicFrame>
        <p:nvGraphicFramePr>
          <p:cNvPr id="1493291171" name="Google Shape;161;p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0409167"/>
              </p:ext>
            </p:extLst>
          </p:nvPr>
        </p:nvGraphicFramePr>
        <p:xfrm>
          <a:off x="673166" y="1988840"/>
          <a:ext cx="10823435" cy="3744416"/>
        </p:xfrm>
        <a:graphic>
          <a:graphicData uri="http://schemas.openxmlformats.org/drawingml/2006/table">
            <a:tbl>
              <a:tblPr firstRow="1">
                <a:tableStyleId>{E41325F8-6C6D-1E27-1C28-9EF0DFBFCE1C}</a:tableStyleId>
              </a:tblPr>
              <a:tblGrid>
                <a:gridCol w="831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0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5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5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95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Источники</a:t>
                      </a:r>
                      <a:r>
                        <a:rPr sz="1800" b="1" i="0" u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инвестиций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 инвестиций, %</a:t>
                      </a:r>
                      <a:endParaRPr sz="1800" u="none" strike="noStrike" cap="none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78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Потребность в финансовых средствах</a:t>
                      </a:r>
                      <a:endParaRPr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1 000 000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38,5</a:t>
                      </a:r>
                      <a:r>
                        <a:rPr sz="1800" u="none" strike="noStrike" cap="none" dirty="0"/>
                        <a:t>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Собственные средства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100 000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3,8 %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Заимствованные средства 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500</a:t>
                      </a:r>
                      <a:r>
                        <a:rPr lang="ru-RU" sz="1800" u="none" strike="noStrike" cap="none" baseline="0" dirty="0"/>
                        <a:t>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19,2 %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0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1" u="none" strike="noStrike" cap="none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sz="1800" b="0" i="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Гранты</a:t>
                      </a:r>
                      <a:endParaRPr sz="1800" u="none" strike="noStrike" cap="non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1</a:t>
                      </a:r>
                      <a:r>
                        <a:rPr lang="ru-RU" sz="1800" u="none" strike="noStrike" cap="none" baseline="0" dirty="0"/>
                        <a:t> 000 000</a:t>
                      </a:r>
                      <a:endParaRPr sz="1800" u="none" strike="noStrike" cap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r>
                        <a:rPr lang="ru-RU" sz="1800" u="none" strike="noStrike" cap="none" dirty="0"/>
                        <a:t>38,5 %</a:t>
                      </a:r>
                      <a:endParaRPr sz="1800" u="none" strike="noStrike" cap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500373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Двойные круглые скобки 14"/>
          <p:cNvSpPr/>
          <p:nvPr/>
        </p:nvSpPr>
        <p:spPr>
          <a:xfrm>
            <a:off x="6531711" y="685019"/>
            <a:ext cx="2448272" cy="805768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93550" y="770809"/>
            <a:ext cx="7212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sz="1800" b="1" dirty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sz="1800" b="1" dirty="0">
                <a:solidFill>
                  <a:srgbClr val="FF0000"/>
                </a:solidFill>
                <a:latin typeface="Gilroy-ExtraBold"/>
              </a:rPr>
            </a:br>
            <a:r>
              <a:rPr lang="ru-RU" sz="1800" b="1" dirty="0" err="1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sz="1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19856" y="1416692"/>
            <a:ext cx="1425544" cy="205008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очередь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644" y="618486"/>
            <a:ext cx="1994152" cy="112132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515602" y="5982283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 bwMode="auto">
          <a:xfrm>
            <a:off x="4522377" y="514664"/>
            <a:ext cx="56820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ru-RU" sz="18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Расчетные коэффициенты инвестиционной привлекательности проекта:</a:t>
            </a:r>
          </a:p>
        </p:txBody>
      </p:sp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ЭКОНОМИЧЕСКИЕ ПОКАЗАТЕЛИ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8" name="Google Shape;202;p6"/>
          <p:cNvGrpSpPr/>
          <p:nvPr/>
        </p:nvGrpSpPr>
        <p:grpSpPr bwMode="auto">
          <a:xfrm>
            <a:off x="-6779" y="6365338"/>
            <a:ext cx="542262" cy="506843"/>
            <a:chOff x="-1" y="0"/>
            <a:chExt cx="542260" cy="506841"/>
          </a:xfrm>
        </p:grpSpPr>
        <p:sp>
          <p:nvSpPr>
            <p:cNvPr id="9" name="Google Shape;203;p6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204;p6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13</a:t>
              </a:r>
              <a:endParaRPr dirty="0"/>
            </a:p>
          </p:txBody>
        </p:sp>
      </p:grpSp>
      <p:graphicFrame>
        <p:nvGraphicFramePr>
          <p:cNvPr id="1234965514" name="Таблица 12349655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400353"/>
              </p:ext>
            </p:extLst>
          </p:nvPr>
        </p:nvGraphicFramePr>
        <p:xfrm>
          <a:off x="3503712" y="1320014"/>
          <a:ext cx="5892650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857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Показател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и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tx1"/>
                          </a:solidFill>
                        </a:rPr>
                        <a:t>эффективности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tx1"/>
                          </a:solidFill>
                        </a:rPr>
                        <a:t>проекта</a:t>
                      </a:r>
                      <a:endParaRPr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NPV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2,5 млн.</a:t>
                      </a:r>
                      <a:r>
                        <a:rPr sz="1800" b="1" dirty="0" err="1">
                          <a:solidFill>
                            <a:schemeClr val="tx1"/>
                          </a:solidFill>
                        </a:rPr>
                        <a:t>руб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IRR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44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PBP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800" b="1" dirty="0" err="1">
                          <a:solidFill>
                            <a:schemeClr val="tx1"/>
                          </a:solidFill>
                        </a:rPr>
                        <a:t>года</a:t>
                      </a:r>
                      <a:endParaRPr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DPBP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2,3 г</a:t>
                      </a:r>
                      <a:r>
                        <a:rPr sz="1800" b="1" dirty="0" err="1">
                          <a:solidFill>
                            <a:schemeClr val="tx1"/>
                          </a:solidFill>
                        </a:rPr>
                        <a:t>ода</a:t>
                      </a:r>
                      <a:endParaRPr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ROI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4,6</a:t>
                      </a:r>
                      <a:endParaRPr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8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EV/Sales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1,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55</a:t>
                      </a:r>
                      <a:endParaRPr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4722ACE-AD78-7896-ADB6-DEB4AD0D1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15417"/>
              </p:ext>
            </p:extLst>
          </p:nvPr>
        </p:nvGraphicFramePr>
        <p:xfrm>
          <a:off x="647229" y="4299155"/>
          <a:ext cx="11096230" cy="186095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109623">
                  <a:extLst>
                    <a:ext uri="{9D8B030D-6E8A-4147-A177-3AD203B41FA5}">
                      <a16:colId xmlns:a16="http://schemas.microsoft.com/office/drawing/2014/main" val="4017861179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1826762231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1052793077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548116794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3328089176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2553988963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1764478662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3924002018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1228022612"/>
                    </a:ext>
                  </a:extLst>
                </a:gridCol>
                <a:gridCol w="1109623">
                  <a:extLst>
                    <a:ext uri="{9D8B030D-6E8A-4147-A177-3AD203B41FA5}">
                      <a16:colId xmlns:a16="http://schemas.microsoft.com/office/drawing/2014/main" val="4239498201"/>
                    </a:ext>
                  </a:extLst>
                </a:gridCol>
              </a:tblGrid>
              <a:tr h="792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Цена 1 т продукта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Обьем продаж.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Переменные затраты на 1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Маржинальная прибыль на 1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Маржинальная прибыль на обьем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Постоянные затраты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от продаж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Постоянные затраты, на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Прибыль от продаж, на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481033"/>
                  </a:ext>
                </a:extLst>
              </a:tr>
              <a:tr h="1068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р.15 000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р.2 500 000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р.3 200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р.4 800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р.1 632 000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р.600 000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р.1 032 000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р.1 765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р.12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060581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ВОЗМОЖНОСТИ И РИСКИ</a:t>
            </a:r>
            <a:endParaRPr b="1"/>
          </a:p>
        </p:txBody>
      </p:sp>
      <p:grpSp>
        <p:nvGrpSpPr>
          <p:cNvPr id="2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1" name="Google Shape;118;p2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2" name="Google Shape;119;p2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0;p2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14</a:t>
              </a:r>
              <a:endParaRPr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40B345E-9E86-45FD-0030-108AD10559D4}"/>
              </a:ext>
            </a:extLst>
          </p:cNvPr>
          <p:cNvSpPr txBox="1"/>
          <p:nvPr/>
        </p:nvSpPr>
        <p:spPr bwMode="auto">
          <a:xfrm>
            <a:off x="-51100" y="1052736"/>
            <a:ext cx="33843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3075" algn="ctr"/>
            <a:r>
              <a:rPr lang="ru-RU" sz="2000" dirty="0">
                <a:latin typeface="+mn-lt"/>
                <a:cs typeface="Arial" panose="020B0604020202020204" pitchFamily="34" charset="0"/>
              </a:rPr>
              <a:t>Для анализа проекта использовался метод </a:t>
            </a:r>
            <a:r>
              <a:rPr lang="ru-RU" sz="2000" b="1" i="0" u="none" strike="noStrike" cap="none" spc="0" dirty="0">
                <a:solidFill>
                  <a:srgbClr val="1B1B1B"/>
                </a:solidFill>
                <a:latin typeface="Arial"/>
                <a:ea typeface="Arial"/>
                <a:cs typeface="Arial"/>
              </a:rPr>
              <a:t>SWOT</a:t>
            </a:r>
            <a:r>
              <a:rPr lang="ru-RU" sz="2000" dirty="0">
                <a:latin typeface="+mn-lt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8BA5223D-62C9-2F96-F8EF-70043A10A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406538"/>
              </p:ext>
            </p:extLst>
          </p:nvPr>
        </p:nvGraphicFramePr>
        <p:xfrm>
          <a:off x="3503712" y="789578"/>
          <a:ext cx="7328098" cy="5662812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{2D5ABB26-0587-4C30-8999-92F81FD0307C}</a:tableStyleId>
              </a:tblPr>
              <a:tblGrid>
                <a:gridCol w="3664049">
                  <a:extLst>
                    <a:ext uri="{9D8B030D-6E8A-4147-A177-3AD203B41FA5}">
                      <a16:colId xmlns:a16="http://schemas.microsoft.com/office/drawing/2014/main" val="2407167293"/>
                    </a:ext>
                  </a:extLst>
                </a:gridCol>
                <a:gridCol w="3664049">
                  <a:extLst>
                    <a:ext uri="{9D8B030D-6E8A-4147-A177-3AD203B41FA5}">
                      <a16:colId xmlns:a16="http://schemas.microsoft.com/office/drawing/2014/main" val="1917676338"/>
                    </a:ext>
                  </a:extLst>
                </a:gridCol>
              </a:tblGrid>
              <a:tr h="27351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Strengths</a:t>
                      </a:r>
                      <a:r>
                        <a:rPr lang="en-US" dirty="0"/>
                        <a:t> (</a:t>
                      </a:r>
                      <a:r>
                        <a:rPr lang="ru-RU" dirty="0"/>
                        <a:t>Сильные стороны)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Weaknesses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(Слабые стороны)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49419"/>
                  </a:ext>
                </a:extLst>
              </a:tr>
              <a:tr h="2188092">
                <a:tc>
                  <a:txBody>
                    <a:bodyPr/>
                    <a:lstStyle/>
                    <a:p>
                      <a:pPr algn="just"/>
                      <a:r>
                        <a:rPr lang="ru-RU" dirty="0"/>
                        <a:t>- Для получения материла используется «бесплатное» сырье, обеспечивающее его низкую себестоимость.</a:t>
                      </a:r>
                    </a:p>
                    <a:p>
                      <a:pPr algn="just"/>
                      <a:r>
                        <a:rPr lang="ru-RU" dirty="0"/>
                        <a:t>- Утилизация отходов в пигменты существенно снизит эколого-экономический ущерб.</a:t>
                      </a:r>
                    </a:p>
                    <a:p>
                      <a:pPr algn="just"/>
                      <a:r>
                        <a:rPr lang="ru-RU" dirty="0"/>
                        <a:t>- При получении продукта из сырья, являющегося отходом, продукт приобретает статус экологичности.</a:t>
                      </a:r>
                    </a:p>
                    <a:p>
                      <a:pPr algn="just"/>
                      <a:r>
                        <a:rPr lang="ru-RU" dirty="0"/>
                        <a:t>- Замена импортных пигментов-наполнителей.</a:t>
                      </a:r>
                    </a:p>
                    <a:p>
                      <a:pPr algn="just"/>
                      <a:r>
                        <a:rPr lang="ru-RU" dirty="0"/>
                        <a:t>- Высокие качественные характеристики получаемого материала.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Отсутствие освещения продукции.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052106"/>
                  </a:ext>
                </a:extLst>
              </a:tr>
              <a:tr h="27351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Opportunities</a:t>
                      </a:r>
                      <a:r>
                        <a:rPr lang="en-US" dirty="0"/>
                        <a:t> </a:t>
                      </a:r>
                      <a:r>
                        <a:rPr lang="ru-RU" dirty="0"/>
                        <a:t>(Возможности)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Threats</a:t>
                      </a:r>
                      <a:r>
                        <a:rPr lang="ru-RU" dirty="0"/>
                        <a:t> (Угрозы)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CC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34505"/>
                  </a:ext>
                </a:extLst>
              </a:tr>
              <a:tr h="2188092">
                <a:tc>
                  <a:txBody>
                    <a:bodyPr/>
                    <a:lstStyle/>
                    <a:p>
                      <a:r>
                        <a:rPr lang="ru-RU" dirty="0"/>
                        <a:t>- Поощрение предприятий, использующих вторсырье в качестве компонентов продукции.</a:t>
                      </a:r>
                    </a:p>
                    <a:p>
                      <a:r>
                        <a:rPr lang="ru-RU" dirty="0"/>
                        <a:t>- Отсутствие на отечественном рынке качественных и доступных пигментов-наполнителей.</a:t>
                      </a:r>
                    </a:p>
                    <a:p>
                      <a:r>
                        <a:rPr lang="ru-RU" dirty="0"/>
                        <a:t>- Тренд на экологичные материалы.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Нехватка финансирования.</a:t>
                      </a:r>
                    </a:p>
                    <a:p>
                      <a:r>
                        <a:rPr lang="ru-RU" dirty="0"/>
                        <a:t>- Конкуренция.</a:t>
                      </a:r>
                    </a:p>
                    <a:p>
                      <a:r>
                        <a:rPr lang="ru-RU" dirty="0"/>
                        <a:t>- Предубеждение потребителей о низком качестве продукции.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28269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876040" y="0"/>
            <a:ext cx="1315959" cy="6908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КОМАНДА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15</a:t>
              </a:r>
            </a:p>
          </p:txBody>
        </p:sp>
      </p:grpSp>
      <p:sp>
        <p:nvSpPr>
          <p:cNvPr id="7" name="TextBox 6"/>
          <p:cNvSpPr txBox="1"/>
          <p:nvPr/>
        </p:nvSpPr>
        <p:spPr bwMode="auto">
          <a:xfrm>
            <a:off x="965703" y="5404418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Шамраева Дарья Андреевна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Специалист по работе с заказчиками 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4796783" y="5328806"/>
            <a:ext cx="21607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Гафаров Решат </a:t>
            </a:r>
            <a:r>
              <a:rPr lang="ru-RU" dirty="0" err="1">
                <a:solidFill>
                  <a:srgbClr val="8F00FF"/>
                </a:solidFill>
                <a:latin typeface="+mn-lt"/>
              </a:rPr>
              <a:t>Решатович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>
                <a:solidFill>
                  <a:srgbClr val="8F00FF"/>
                </a:solidFill>
                <a:latin typeface="+mn-lt"/>
              </a:rPr>
              <a:t>Наставник, генеральный директор</a:t>
            </a:r>
            <a:endParaRPr dirty="0">
              <a:solidFill>
                <a:srgbClr val="8F00FF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835D54-7AF9-1FCA-61D6-E68F1A4A6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0" y="2016618"/>
            <a:ext cx="2671347" cy="311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A823403A-3628-0A33-8D52-2C11B0293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t="7361" r="7314" b="22468"/>
          <a:stretch/>
        </p:blipFill>
        <p:spPr bwMode="auto">
          <a:xfrm>
            <a:off x="4276997" y="2149596"/>
            <a:ext cx="2990048" cy="298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768" y="254421"/>
            <a:ext cx="4680520" cy="186803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512218" y="0"/>
            <a:ext cx="1679782" cy="88188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2071914"/>
            <a:ext cx="2299757" cy="3066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/>
          <p:cNvSpPr txBox="1"/>
          <p:nvPr/>
        </p:nvSpPr>
        <p:spPr bwMode="auto">
          <a:xfrm>
            <a:off x="8550097" y="5296695"/>
            <a:ext cx="2160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Токач Юлия </a:t>
            </a:r>
            <a:r>
              <a:rPr lang="ru-RU" dirty="0">
                <a:solidFill>
                  <a:srgbClr val="8F00FF"/>
                </a:solidFill>
                <a:latin typeface="+mn-lt"/>
              </a:rPr>
              <a:t>Е</a:t>
            </a:r>
            <a:r>
              <a:rPr lang="ru-RU" dirty="0" smtClean="0">
                <a:solidFill>
                  <a:srgbClr val="8F00FF"/>
                </a:solidFill>
                <a:latin typeface="+mn-lt"/>
              </a:rPr>
              <a:t>горовна</a:t>
            </a:r>
            <a:endParaRPr dirty="0">
              <a:solidFill>
                <a:srgbClr val="8F00FF"/>
              </a:solidFill>
            </a:endParaRPr>
          </a:p>
          <a:p>
            <a:pPr algn="ctr">
              <a:defRPr/>
            </a:pPr>
            <a:endParaRPr dirty="0">
              <a:solidFill>
                <a:srgbClr val="8F00FF"/>
              </a:solidFill>
              <a:latin typeface="+mn-lt"/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8F00FF"/>
                </a:solidFill>
                <a:latin typeface="+mn-lt"/>
              </a:rPr>
              <a:t>Координатор</a:t>
            </a:r>
            <a:endParaRPr dirty="0">
              <a:solidFill>
                <a:srgbClr val="8F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/>
        </p:nvSpPr>
        <p:spPr bwMode="auto">
          <a:xfrm>
            <a:off x="420954" y="355604"/>
            <a:ext cx="6518970" cy="33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1" dirty="0">
                <a:solidFill>
                  <a:schemeClr val="dk1"/>
                </a:solidFill>
              </a:rPr>
              <a:t>ЗАПРОС НА АКСЕЛЕРАЦИЮ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9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0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1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2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3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grpSp>
        <p:nvGrpSpPr>
          <p:cNvPr id="15" name="Google Shape;133;p3"/>
          <p:cNvGrpSpPr/>
          <p:nvPr/>
        </p:nvGrpSpPr>
        <p:grpSpPr bwMode="auto">
          <a:xfrm>
            <a:off x="-18522" y="6358525"/>
            <a:ext cx="542262" cy="506843"/>
            <a:chOff x="-1" y="0"/>
            <a:chExt cx="542260" cy="506841"/>
          </a:xfrm>
        </p:grpSpPr>
        <p:sp>
          <p:nvSpPr>
            <p:cNvPr id="16" name="Google Shape;134;p3"/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17" name="Google Shape;135;p3"/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</a:rPr>
                <a:t>16</a:t>
              </a:r>
              <a:endParaRPr lang="ru-RU" sz="1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9C5344-7E65-48EE-9FE1-62883FBE9942}"/>
              </a:ext>
            </a:extLst>
          </p:cNvPr>
          <p:cNvSpPr txBox="1"/>
          <p:nvPr/>
        </p:nvSpPr>
        <p:spPr>
          <a:xfrm>
            <a:off x="3756621" y="378730"/>
            <a:ext cx="764650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C00FF"/>
                </a:solidFill>
                <a:latin typeface="+mj-lt"/>
              </a:rPr>
              <a:t>ПОТРЕБНОСТЬ В РЕСУРСАХ ДЛЯ ДАЛЬНЕЙШЕГО РАЗВИТИЯ ПРОЕКТА</a:t>
            </a:r>
          </a:p>
          <a:p>
            <a:endParaRPr lang="ru-RU" dirty="0">
              <a:solidFill>
                <a:srgbClr val="333333"/>
              </a:solidFill>
              <a:latin typeface="-apple-system"/>
            </a:endParaRPr>
          </a:p>
          <a:p>
            <a:r>
              <a:rPr lang="ru-RU" b="1" dirty="0">
                <a:solidFill>
                  <a:schemeClr val="tx1"/>
                </a:solidFill>
                <a:latin typeface="-apple-system"/>
              </a:rPr>
              <a:t>Денежные средства в размере 1 млн. руб.</a:t>
            </a:r>
          </a:p>
          <a:p>
            <a:endParaRPr lang="ru-RU" dirty="0">
              <a:solidFill>
                <a:srgbClr val="333333"/>
              </a:solidFill>
              <a:latin typeface="-apple-system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rgbClr val="333333"/>
              </a:solidFill>
              <a:latin typeface="-apple-system"/>
            </a:endParaRPr>
          </a:p>
          <a:p>
            <a:endParaRPr lang="ru-RU" dirty="0">
              <a:solidFill>
                <a:srgbClr val="333333"/>
              </a:solidFill>
              <a:latin typeface="-apple-system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F394C9-CED2-4184-8470-429716322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65" y="2134832"/>
            <a:ext cx="3163561" cy="228853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C70915-D027-4BF2-8839-D0508637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924" y="4385426"/>
            <a:ext cx="2666190" cy="17774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333CBC4-E14E-4EC3-883B-A2199922E9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419" y="1660706"/>
            <a:ext cx="2110344" cy="2411821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6A079CA0-ECA0-4D8B-93EC-6E88939C7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4370509"/>
            <a:ext cx="2304154" cy="198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56805" y="1219677"/>
            <a:ext cx="4498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933FF"/>
                </a:solidFill>
              </a:rPr>
              <a:t>Оборудование: Оборудование – муфельные печь (Pagnotta  5000 л), планетарная мельница, одноосевой (компактный) диссольвер, смесительный аппарат – порядка 1 млн. руб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8274" y="1280436"/>
            <a:ext cx="3590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Проводятся промышленные испытания  в аккредитованной лаборатории завода «Краски КВИЛ». Доводим продукт до уровня </a:t>
            </a:r>
            <a:r>
              <a:rPr lang="en-US" sz="1600" b="1" dirty="0"/>
              <a:t>TRL 5</a:t>
            </a:r>
            <a:endParaRPr lang="ru-RU" sz="1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33" y="2783360"/>
            <a:ext cx="3742986" cy="328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38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99" name="Google Shape;299;p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0" name="Google Shape;300;p10"/>
          <p:cNvSpPr/>
          <p:nvPr/>
        </p:nvSpPr>
        <p:spPr bwMode="auto">
          <a:xfrm>
            <a:off x="6102380" y="5347905"/>
            <a:ext cx="6122278" cy="1515886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699" tIns="45699" rIns="45699" bIns="45699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1" name="Google Shape;301;p10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4" name="Google Shape;304;p10"/>
          <p:cNvSpPr txBox="1"/>
          <p:nvPr/>
        </p:nvSpPr>
        <p:spPr bwMode="auto">
          <a:xfrm>
            <a:off x="551545" y="995119"/>
            <a:ext cx="5039703" cy="102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 lnSpcReduction="100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6900"/>
              <a:buFont typeface="Arial"/>
              <a:buNone/>
              <a:defRPr/>
            </a:pPr>
            <a:r>
              <a:rPr lang="en-US" sz="69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!</a:t>
            </a:r>
            <a:endParaRPr lang="ru-RU"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Google Shape;122;p2"/>
          <p:cNvSpPr txBox="1"/>
          <p:nvPr/>
        </p:nvSpPr>
        <p:spPr bwMode="auto">
          <a:xfrm>
            <a:off x="420955" y="353951"/>
            <a:ext cx="6518934" cy="33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r>
              <a:rPr lang="ru-R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КОНТАКТЫ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" name="Google Shape;123;p2"/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" name="Google Shape;124;p2"/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" name="Google Shape;125;p2"/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6" name="Google Shape;126;p2"/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" name="Google Shape;127;p2"/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Google Shape;128;p2"/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pic>
        <p:nvPicPr>
          <p:cNvPr id="18" name="Рисунок 17" descr="Изображение выглядит как текст, знак&#10;&#10;Автоматически созданное описание"/>
          <p:cNvPicPr>
            <a:picLocks noChangeAspect="1"/>
          </p:cNvPicPr>
          <p:nvPr/>
        </p:nvPicPr>
        <p:blipFill>
          <a:blip r:embed="rId2">
            <a:alphaModFix amt="70000"/>
          </a:blip>
          <a:stretch/>
        </p:blipFill>
        <p:spPr bwMode="auto">
          <a:xfrm>
            <a:off x="3215680" y="2715709"/>
            <a:ext cx="2159001" cy="2152211"/>
          </a:xfrm>
          <a:prstGeom prst="rect">
            <a:avLst/>
          </a:prstGeom>
        </p:spPr>
      </p:pic>
      <p:pic>
        <p:nvPicPr>
          <p:cNvPr id="532478285" name="Рисунок 53247828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039699" y="1795267"/>
            <a:ext cx="7184959" cy="50794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844" y="2433193"/>
            <a:ext cx="2473164" cy="29610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43" y="2403032"/>
            <a:ext cx="1780132" cy="31785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66451" y="5964042"/>
            <a:ext cx="2533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+79194370763</a:t>
            </a: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Тема Office">
        <a:dk1>
          <a:srgbClr val="000000"/>
        </a:dk1>
        <a:lt1>
          <a:srgbClr val="FFFFFF"/>
        </a:lt1>
        <a:dk2>
          <a:srgbClr val="A7A7A7"/>
        </a:dk2>
        <a:lt2>
          <a:srgbClr val="535353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000FF"/>
        </a:hlink>
        <a:folHlink>
          <a:srgbClr val="FF00FF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</TotalTime>
  <Words>1214</Words>
  <Application>Microsoft Office PowerPoint</Application>
  <DocSecurity>0</DocSecurity>
  <PresentationFormat>Широкоэкранный</PresentationFormat>
  <Paragraphs>288</Paragraphs>
  <Slides>17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3" baseType="lpstr">
      <vt:lpstr>Decima Mono Pro</vt:lpstr>
      <vt:lpstr>Roboto Medium</vt:lpstr>
      <vt:lpstr>Helvetica Neue</vt:lpstr>
      <vt:lpstr>Roboto</vt:lpstr>
      <vt:lpstr>Gilroy-ExtraBold</vt:lpstr>
      <vt:lpstr>Georgia</vt:lpstr>
      <vt:lpstr>Gilroy</vt:lpstr>
      <vt:lpstr>Times New Roman</vt:lpstr>
      <vt:lpstr>Tahoma</vt:lpstr>
      <vt:lpstr>Calibri</vt:lpstr>
      <vt:lpstr>DIN Pro Regular</vt:lpstr>
      <vt:lpstr>-apple-system</vt:lpstr>
      <vt:lpstr>Cambria Math</vt:lpstr>
      <vt:lpstr>Arial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User</cp:lastModifiedBy>
  <cp:revision>51</cp:revision>
  <dcterms:modified xsi:type="dcterms:W3CDTF">2025-07-21T16:21:55Z</dcterms:modified>
  <cp:category/>
  <dc:identifier/>
  <cp:contentStatus/>
  <dc:language/>
  <cp:version/>
</cp:coreProperties>
</file>