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20112038" cy="11315700"/>
  <p:notesSz cx="9144000" cy="6858000"/>
  <p:embeddedFontLst>
    <p:embeddedFont>
      <p:font typeface="Open Sans" charset="0"/>
      <p:regular r:id="rId13"/>
      <p:bold r:id="rId14"/>
      <p:italic r:id="rId15"/>
      <p:boldItalic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55" d="100"/>
          <a:sy n="55" d="100"/>
        </p:scale>
        <p:origin x="-468" y="-102"/>
      </p:cViewPr>
      <p:guideLst>
        <p:guide orient="horz" pos="3564"/>
        <p:guide pos="63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8720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8721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722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8723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8724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589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Google Shape;136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597" name="Google Shape;1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Google Shape;144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10" name="Google Shape;1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19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24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Google Shape;169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28" name="Google Shape;17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Google Shape;177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33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70" name="Google Shape;1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76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93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Google Shape;32;p12"/>
          <p:cNvSpPr txBox="1"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582" name="Google Shape;33;p12"/>
          <p:cNvSpPr txBox="1"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>
            <a:endParaRPr/>
          </a:p>
        </p:txBody>
      </p:sp>
      <p:sp>
        <p:nvSpPr>
          <p:cNvPr id="1048583" name="Google Shape;34;p12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584" name="Google Shape;35;p12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585" name="Google Shape;36;p12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pic>
        <p:nvPicPr>
          <p:cNvPr id="2097165" name="Google Shape;37;p12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>
            <a:fillRect/>
          </a:stretch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66" name="Google Shape;38;p12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Google Shape;40;p1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591" name="Google Shape;41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592" name="Google Shape;42;p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Google Shape;44;p14"/>
          <p:cNvSpPr txBox="1">
            <a:spLocks noGrp="1"/>
          </p:cNvSpPr>
          <p:nvPr>
            <p:ph type="body" idx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599" name="Google Shape;45;p1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600" name="Google Shape;46;p1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01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sp>
        <p:nvSpPr>
          <p:cNvPr id="1048602" name="Google Shape;48;p1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03" name="Google Shape;49;p14"/>
          <p:cNvSpPr txBox="1">
            <a:spLocks noGrp="1"/>
          </p:cNvSpPr>
          <p:nvPr>
            <p:ph type="body" idx="4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Google Shape;51;p15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12" name="Google Shape;52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613" name="Google Shape;53;p15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14" name="Google Shape;54;p1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Google Shape;56;p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sp>
        <p:nvSpPr>
          <p:cNvPr id="1048635" name="Google Shape;57;p16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36" name="Google Shape;58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637" name="Google Shape;59;p16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38" name="Google Shape;60;p16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48639" name="Google Shape;61;p16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40" name="Google Shape;62;p16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41" name="Google Shape;63;p16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48642" name="Google Shape;64;p16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43" name="Google Shape;65;p16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44" name="Google Shape;66;p16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48645" name="Google Shape;67;p16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46" name="Google Shape;68;p16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47" name="Google Shape;69;p16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48648" name="Google Shape;70;p16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Google Shape;72;p17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>
            <a:fillRect/>
          </a:stretch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77" name="Google Shape;73;p17"/>
          <p:cNvSpPr txBox="1"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678" name="Google Shape;74;p17"/>
          <p:cNvSpPr txBox="1"/>
          <p:nvPr/>
        </p:nvSpPr>
        <p:spPr>
          <a:xfrm>
            <a:off x="906463" y="649025"/>
            <a:ext cx="9733828" cy="1170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sz="7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" name="Google Shape;75;p17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2097197" name="Google Shape;76;p17"/>
            <p:cNvPicPr preferRelativeResize="0">
              <a:picLocks/>
            </p:cNvPicPr>
            <p:nvPr/>
          </p:nvPicPr>
          <p:blipFill rotWithShape="1">
            <a:blip r:embed="rId3">
              <a:alphaModFix/>
            </a:blip>
            <a:srcRect/>
            <a:stretch>
              <a:fillRect/>
            </a:stretch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7198" name="Google Shape;77;p17"/>
            <p:cNvPicPr preferRelativeResize="0">
              <a:picLocks/>
            </p:cNvPicPr>
            <p:nvPr/>
          </p:nvPicPr>
          <p:blipFill rotWithShape="1"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7199" name="Google Shape;78;p17"/>
            <p:cNvPicPr preferRelativeResize="0">
              <a:picLocks/>
            </p:cNvPicPr>
            <p:nvPr/>
          </p:nvPicPr>
          <p:blipFill rotWithShape="1">
            <a:blip r:embed="rId5">
              <a:alphaModFix/>
            </a:blip>
            <a:srcRect/>
            <a:stretch>
              <a:fillRect/>
            </a:stretch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7200" name="Google Shape;79;p17"/>
            <p:cNvPicPr preferRelativeResize="0">
              <a:picLocks/>
            </p:cNvPicPr>
            <p:nvPr/>
          </p:nvPicPr>
          <p:blipFill rotWithShape="1">
            <a:blip r:embed="rId6">
              <a:alphaModFix/>
            </a:blip>
            <a:srcRect/>
            <a:stretch>
              <a:fillRect/>
            </a:stretch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7201" name="Google Shape;80;p17"/>
            <p:cNvPicPr preferRelativeResize="0">
              <a:picLocks/>
            </p:cNvPicPr>
            <p:nvPr/>
          </p:nvPicPr>
          <p:blipFill rotWithShape="1">
            <a:blip r:embed="rId7">
              <a:alphaModFix/>
            </a:blip>
            <a:srcRect/>
            <a:stretch>
              <a:fillRect/>
            </a:stretch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7202" name="Google Shape;81;p17"/>
            <p:cNvPicPr preferRelativeResize="0">
              <a:picLocks/>
            </p:cNvPicPr>
            <p:nvPr/>
          </p:nvPicPr>
          <p:blipFill rotWithShape="1">
            <a:blip r:embed="rId8">
              <a:alphaModFix/>
            </a:blip>
            <a:srcRect/>
            <a:stretch>
              <a:fillRect/>
            </a:stretch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7203" name="Google Shape;82;p17"/>
            <p:cNvPicPr preferRelativeResize="0">
              <a:picLocks/>
            </p:cNvPicPr>
            <p:nvPr/>
          </p:nvPicPr>
          <p:blipFill rotWithShape="1">
            <a:blip r:embed="rId9">
              <a:alphaModFix/>
            </a:blip>
            <a:srcRect l="73075" b="2593"/>
            <a:stretch>
              <a:fillRect/>
            </a:stretch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7204" name="Google Shape;83;p17"/>
            <p:cNvPicPr preferRelativeResize="0">
              <a:picLocks/>
            </p:cNvPicPr>
            <p:nvPr/>
          </p:nvPicPr>
          <p:blipFill rotWithShape="1">
            <a:blip r:embed="rId10">
              <a:alphaModFix/>
            </a:blip>
            <a:srcRect/>
            <a:stretch>
              <a:fillRect/>
            </a:stretch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7205" name="Google Shape;84;p17"/>
            <p:cNvPicPr preferRelativeResize="0">
              <a:picLocks/>
            </p:cNvPicPr>
            <p:nvPr/>
          </p:nvPicPr>
          <p:blipFill rotWithShape="1">
            <a:blip r:embed="rId11">
              <a:alphaModFix/>
            </a:blip>
            <a:srcRect/>
            <a:stretch>
              <a:fillRect/>
            </a:stretch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7206" name="Google Shape;85;p17"/>
            <p:cNvPicPr preferRelativeResize="0">
              <a:picLocks/>
            </p:cNvPicPr>
            <p:nvPr/>
          </p:nvPicPr>
          <p:blipFill rotWithShape="1">
            <a:blip r:embed="rId12">
              <a:alphaModFix/>
            </a:blip>
            <a:srcRect/>
            <a:stretch>
              <a:fillRect/>
            </a:stretch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sp>
        <p:nvSpPr>
          <p:cNvPr id="1048711" name="Google Shape;88;p18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712" name="Google Shape;89;p18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13" name="Google Shape;90;p18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714" name="Google Shape;91;p18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sp>
        <p:nvSpPr>
          <p:cNvPr id="1048716" name="Google Shape;94;p1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717" name="Google Shape;95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18" name="Google Shape;96;p19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Google Shape;98;p20"/>
          <p:cNvSpPr txBox="1"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00" name="Google Shape;99;p20"/>
          <p:cNvSpPr>
            <a:spLocks noGrp="1"/>
          </p:cNvSpPr>
          <p:nvPr>
            <p:ph type="pic" idx="2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48701" name="Google Shape;100;p20"/>
          <p:cNvSpPr txBox="1">
            <a:spLocks noGrp="1"/>
          </p:cNvSpPr>
          <p:nvPr>
            <p:ph type="body" idx="1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marL="914400" lvl="1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marL="1371600" lvl="2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marL="1828800" lvl="3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marL="2286000" lvl="4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marL="2743200" lvl="5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marL="3200400" lvl="6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marL="3657600" lvl="7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marL="4114800" lvl="8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>
            <a:endParaRPr/>
          </a:p>
        </p:txBody>
      </p:sp>
      <p:sp>
        <p:nvSpPr>
          <p:cNvPr id="1048702" name="Google Shape;101;p20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03" name="Google Shape;102;p20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04" name="Google Shape;103;p20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Google Shape;105;p21"/>
          <p:cNvSpPr txBox="1"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06" name="Google Shape;106;p21"/>
          <p:cNvSpPr txBox="1">
            <a:spLocks noGrp="1"/>
          </p:cNvSpPr>
          <p:nvPr>
            <p:ph type="body" idx="1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707" name="Google Shape;107;p21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08" name="Google Shape;108;p21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709" name="Google Shape;109;p21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Google Shape;111;p22"/>
          <p:cNvSpPr txBox="1">
            <a:spLocks noGrp="1"/>
          </p:cNvSpPr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695" name="Google Shape;112;p22"/>
          <p:cNvSpPr txBox="1">
            <a:spLocks noGrp="1"/>
          </p:cNvSpPr>
          <p:nvPr>
            <p:ph type="body" idx="1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048696" name="Google Shape;113;p22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697" name="Google Shape;114;p22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698" name="Google Shape;115;p22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Google Shape;10;p11"/>
          <p:cNvPicPr preferRelativeResize="0">
            <a:picLocks/>
          </p:cNvPicPr>
          <p:nvPr/>
        </p:nvPicPr>
        <p:blipFill rotWithShape="1">
          <a:blip r:embed="rId13">
            <a:alphaModFix/>
          </a:blip>
          <a:srcRect/>
          <a:stretch>
            <a:fillRect/>
          </a:stretch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76" name="Google Shape;11;p11"/>
          <p:cNvSpPr txBox="1"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sz="72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8577" name="Google Shape;12;p11"/>
          <p:cNvSpPr txBox="1"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21906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sz="461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8578" name="Google Shape;13;p11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8579" name="Google Shape;14;p11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8580" name="Google Shape;15;p11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grpSp>
        <p:nvGrpSpPr>
          <p:cNvPr id="13" name="Google Shape;16;p1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4" name="Google Shape;17;p1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2097153" name="Google Shape;18;p11"/>
              <p:cNvPicPr preferRelativeResize="0">
                <a:picLocks/>
              </p:cNvPicPr>
              <p:nvPr/>
            </p:nvPicPr>
            <p:blipFill rotWithShape="1">
              <a:blip r:embed="rId14">
                <a:alphaModFix/>
              </a:blip>
              <a:srcRect/>
              <a:stretch>
                <a:fillRect/>
              </a:stretch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" name="Google Shape;19;p1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97154" name="Google Shape;20;p11"/>
                <p:cNvPicPr preferRelativeResize="0">
                  <a:picLocks/>
                </p:cNvPicPr>
                <p:nvPr/>
              </p:nvPicPr>
              <p:blipFill rotWithShape="1">
                <a:blip r:embed="rId15">
                  <a:alphaModFix/>
                </a:blip>
                <a:srcRect/>
                <a:stretch>
                  <a:fillRect/>
                </a:stretch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97155" name="Google Shape;21;p11"/>
                <p:cNvPicPr preferRelativeResize="0">
                  <a:picLocks/>
                </p:cNvPicPr>
                <p:nvPr/>
              </p:nvPicPr>
              <p:blipFill rotWithShape="1">
                <a:blip r:embed="rId16">
                  <a:alphaModFix/>
                </a:blip>
                <a:srcRect/>
                <a:stretch>
                  <a:fillRect/>
                </a:stretch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97156" name="Google Shape;22;p11"/>
                <p:cNvPicPr preferRelativeResize="0">
                  <a:picLocks/>
                </p:cNvPicPr>
                <p:nvPr/>
              </p:nvPicPr>
              <p:blipFill rotWithShape="1">
                <a:blip r:embed="rId17">
                  <a:alphaModFix/>
                </a:blip>
                <a:srcRect/>
                <a:stretch>
                  <a:fillRect/>
                </a:stretch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97157" name="Google Shape;23;p11"/>
                <p:cNvPicPr preferRelativeResize="0">
                  <a:picLocks/>
                </p:cNvPicPr>
                <p:nvPr/>
              </p:nvPicPr>
              <p:blipFill rotWithShape="1">
                <a:blip r:embed="rId18">
                  <a:alphaModFix/>
                </a:blip>
                <a:srcRect/>
                <a:stretch>
                  <a:fillRect/>
                </a:stretch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97158" name="Google Shape;24;p11"/>
                <p:cNvPicPr preferRelativeResize="0">
                  <a:picLocks/>
                </p:cNvPicPr>
                <p:nvPr/>
              </p:nvPicPr>
              <p:blipFill rotWithShape="1">
                <a:blip r:embed="rId19">
                  <a:alphaModFix/>
                </a:blip>
                <a:srcRect/>
                <a:stretch>
                  <a:fillRect/>
                </a:stretch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97159" name="Google Shape;25;p11"/>
                <p:cNvPicPr preferRelativeResize="0">
                  <a:picLocks/>
                </p:cNvPicPr>
                <p:nvPr/>
              </p:nvPicPr>
              <p:blipFill rotWithShape="1">
                <a:blip r:embed="rId20">
                  <a:alphaModFix/>
                </a:blip>
                <a:srcRect/>
                <a:stretch>
                  <a:fillRect/>
                </a:stretch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97160" name="Google Shape;26;p11"/>
                <p:cNvPicPr preferRelativeResize="0">
                  <a:picLocks/>
                </p:cNvPicPr>
                <p:nvPr/>
              </p:nvPicPr>
              <p:blipFill rotWithShape="1">
                <a:blip r:embed="rId21">
                  <a:alphaModFix/>
                </a:blip>
                <a:srcRect l="73075" r="16746" b="2593"/>
                <a:stretch>
                  <a:fillRect/>
                </a:stretch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97161" name="Google Shape;27;p11"/>
                <p:cNvPicPr preferRelativeResize="0">
                  <a:picLocks/>
                </p:cNvPicPr>
                <p:nvPr/>
              </p:nvPicPr>
              <p:blipFill rotWithShape="1">
                <a:blip r:embed="rId22">
                  <a:alphaModFix/>
                </a:blip>
                <a:srcRect/>
                <a:stretch>
                  <a:fillRect/>
                </a:stretch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97162" name="Google Shape;28;p11"/>
                <p:cNvPicPr preferRelativeResize="0">
                  <a:picLocks/>
                </p:cNvPicPr>
                <p:nvPr/>
              </p:nvPicPr>
              <p:blipFill rotWithShape="1">
                <a:blip r:embed="rId23">
                  <a:alphaModFix/>
                </a:blip>
                <a:srcRect/>
                <a:stretch>
                  <a:fillRect/>
                </a:stretch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097163" name="Google Shape;29;p11"/>
            <p:cNvPicPr preferRelativeResize="0">
              <a:picLocks/>
            </p:cNvPicPr>
            <p:nvPr/>
          </p:nvPicPr>
          <p:blipFill rotWithShape="1">
            <a:blip r:embed="rId24">
              <a:alphaModFix/>
            </a:blip>
            <a:srcRect/>
            <a:stretch>
              <a:fillRect/>
            </a:stretch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7164" name="Google Shape;30;p11"/>
            <p:cNvPicPr preferRelativeResize="0">
              <a:picLocks/>
            </p:cNvPicPr>
            <p:nvPr/>
          </p:nvPicPr>
          <p:blipFill rotWithShape="1">
            <a:blip r:embed="rId25">
              <a:alphaModFix/>
            </a:blip>
            <a:srcRect/>
            <a:stretch>
              <a:fillRect/>
            </a:stretch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amgtu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hyperlink" Target="https://vuzopedia.ru/vuz/2354/spec" TargetMode="External"/><Relationship Id="rId4" Type="http://schemas.openxmlformats.org/officeDocument/2006/relationships/hyperlink" Target="https://priem.samgtu.ru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rugoigorod.ru/transport-troubl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63.ru/text/transport/2022/07/20/7150098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11" Type="http://schemas.openxmlformats.org/officeDocument/2006/relationships/image" Target="../media/image51.jpeg"/><Relationship Id="rId5" Type="http://schemas.openxmlformats.org/officeDocument/2006/relationships/image" Target="../media/image45.pn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Google Shape;120;p1"/>
          <p:cNvSpPr txBox="1">
            <a:spLocks noGrp="1"/>
          </p:cNvSpPr>
          <p:nvPr>
            <p:ph type="ctrTitle"/>
          </p:nvPr>
        </p:nvSpPr>
        <p:spPr>
          <a:xfrm>
            <a:off x="888094" y="3576300"/>
            <a:ext cx="112953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sz="3100" b="1">
                <a:solidFill>
                  <a:schemeClr val="lt1"/>
                </a:solidFill>
              </a:rPr>
              <a:t>Исследование возможности применения тепловых трубок при обогреве остановок общественного транспорта</a:t>
            </a:r>
            <a:endParaRPr sz="3100"/>
          </a:p>
        </p:txBody>
      </p:sp>
      <p:sp>
        <p:nvSpPr>
          <p:cNvPr id="1048587" name="Google Shape;121;p1"/>
          <p:cNvSpPr txBox="1">
            <a:spLocks noGrp="1"/>
          </p:cNvSpPr>
          <p:nvPr>
            <p:ph type="subTitle" idx="1"/>
          </p:nvPr>
        </p:nvSpPr>
        <p:spPr>
          <a:xfrm>
            <a:off x="849263" y="7243875"/>
            <a:ext cx="9641100" cy="24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 sz="2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Инновационное решение для комфорта пассажиров и энергосбережения</a:t>
            </a:r>
            <a:endParaRPr sz="27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97167" name="Google Shape;122;p1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576969" y="3201529"/>
            <a:ext cx="10294625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68" name="Google Shape;123;p1"/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69" name="Google Shape;124;p1"/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/>
          <a:stretch>
            <a:fillRect/>
          </a:stretch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0" name="Google Shape;125;p1"/>
          <p:cNvPicPr preferRelativeResize="0">
            <a:picLocks/>
          </p:cNvPicPr>
          <p:nvPr/>
        </p:nvPicPr>
        <p:blipFill rotWithShape="1">
          <a:blip r:embed="rId6">
            <a:alphaModFix/>
          </a:blip>
          <a:srcRect/>
          <a:stretch>
            <a:fillRect/>
          </a:stretch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1" name="Google Shape;126;p1"/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/>
          <a:stretch>
            <a:fillRect/>
          </a:stretch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2" name="Google Shape;127;p1"/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/>
          <a:stretch>
            <a:fillRect/>
          </a:stretch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3" name="Google Shape;128;p1"/>
          <p:cNvPicPr preferRelativeResize="0">
            <a:picLocks/>
          </p:cNvPicPr>
          <p:nvPr/>
        </p:nvPicPr>
        <p:blipFill rotWithShape="1">
          <a:blip r:embed="rId9">
            <a:alphaModFix/>
          </a:blip>
          <a:srcRect/>
          <a:stretch>
            <a:fillRect/>
          </a:stretch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4" name="Google Shape;129;p1"/>
          <p:cNvPicPr preferRelativeResize="0">
            <a:picLocks/>
          </p:cNvPicPr>
          <p:nvPr/>
        </p:nvPicPr>
        <p:blipFill rotWithShape="1">
          <a:blip r:embed="rId10">
            <a:alphaModFix/>
          </a:blip>
          <a:srcRect/>
          <a:stretch>
            <a:fillRect/>
          </a:stretch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5" name="Google Shape;130;p1"/>
          <p:cNvPicPr preferRelativeResize="0">
            <a:picLocks/>
          </p:cNvPicPr>
          <p:nvPr/>
        </p:nvPicPr>
        <p:blipFill rotWithShape="1">
          <a:blip r:embed="rId11">
            <a:alphaModFix/>
          </a:blip>
          <a:srcRect l="73075" r="16746" b="2593"/>
          <a:stretch>
            <a:fillRect/>
          </a:stretch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6" name="Google Shape;131;p1"/>
          <p:cNvPicPr preferRelativeResize="0">
            <a:picLocks/>
          </p:cNvPicPr>
          <p:nvPr/>
        </p:nvPicPr>
        <p:blipFill rotWithShape="1">
          <a:blip r:embed="rId12">
            <a:alphaModFix/>
          </a:blip>
          <a:srcRect/>
          <a:stretch>
            <a:fillRect/>
          </a:stretch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7" name="Google Shape;132;p1"/>
          <p:cNvPicPr preferRelativeResize="0">
            <a:picLocks/>
          </p:cNvPicPr>
          <p:nvPr/>
        </p:nvPicPr>
        <p:blipFill rotWithShape="1">
          <a:blip r:embed="rId13">
            <a:alphaModFix/>
          </a:blip>
          <a:srcRect/>
          <a:stretch>
            <a:fillRect/>
          </a:stretch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8" name="Google Shape;133;p1"/>
          <p:cNvPicPr preferRelativeResize="0">
            <a:picLocks/>
          </p:cNvPicPr>
          <p:nvPr/>
        </p:nvPicPr>
        <p:blipFill rotWithShape="1">
          <a:blip r:embed="rId14">
            <a:alphaModFix/>
          </a:blip>
          <a:srcRect/>
          <a:stretch>
            <a:fillRect/>
          </a:stretch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9" name="Google Shape;134;p1"/>
          <p:cNvPicPr preferRelativeResize="0">
            <a:picLocks/>
          </p:cNvPicPr>
          <p:nvPr/>
        </p:nvPicPr>
        <p:blipFill rotWithShape="1">
          <a:blip r:embed="rId15">
            <a:alphaModFix/>
          </a:blip>
          <a:srcRect/>
          <a:stretch>
            <a:fillRect/>
          </a:stretch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Google Shape;139;p2"/>
          <p:cNvSpPr txBox="1">
            <a:spLocks noGrp="1"/>
          </p:cNvSpPr>
          <p:nvPr>
            <p:ph type="body" idx="1"/>
          </p:nvPr>
        </p:nvSpPr>
        <p:spPr>
          <a:xfrm>
            <a:off x="911003" y="1985442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smtClean="0"/>
              <a:t>Как </a:t>
            </a:r>
            <a:r>
              <a:rPr lang="ru-RU" dirty="0"/>
              <a:t>тепловые трубки помогут сделать остановки </a:t>
            </a:r>
            <a:r>
              <a:rPr lang="ru-RU" dirty="0" smtClean="0"/>
              <a:t>теплее</a:t>
            </a:r>
          </a:p>
          <a:p>
            <a:pPr marL="158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smtClean="0"/>
              <a:t> </a:t>
            </a:r>
            <a:r>
              <a:rPr lang="ru-RU" dirty="0"/>
              <a:t>и экономичнее </a:t>
            </a:r>
            <a:r>
              <a:rPr lang="ru-RU" dirty="0" err="1"/>
              <a:t>экологичным</a:t>
            </a:r>
            <a:r>
              <a:rPr lang="ru-RU" dirty="0"/>
              <a:t> способом.</a:t>
            </a:r>
          </a:p>
        </p:txBody>
      </p:sp>
      <p:sp>
        <p:nvSpPr>
          <p:cNvPr id="1048594" name="Google Shape;140;p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lang="ru-RU" b="1"/>
              <a:t> </a:t>
            </a:r>
            <a:r>
              <a:rPr lang="ru-RU" b="1">
                <a:latin typeface="Arial"/>
                <a:ea typeface="Arial"/>
                <a:cs typeface="Arial"/>
                <a:sym typeface="Arial"/>
              </a:rPr>
              <a:t>проекта</a:t>
            </a:r>
          </a:p>
        </p:txBody>
      </p:sp>
      <p:sp>
        <p:nvSpPr>
          <p:cNvPr id="1048595" name="Google Shape;141;p2"/>
          <p:cNvSpPr txBox="1">
            <a:spLocks noGrp="1"/>
          </p:cNvSpPr>
          <p:nvPr>
            <p:ph type="body" idx="2"/>
          </p:nvPr>
        </p:nvSpPr>
        <p:spPr>
          <a:xfrm>
            <a:off x="894600" y="2942400"/>
            <a:ext cx="10869900" cy="74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064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 dirty="0">
                <a:solidFill>
                  <a:srgbClr val="132C40"/>
                </a:solidFill>
                <a:uFill>
                  <a:noFill/>
                </a:uFill>
                <a:hlinkClick r:id="rId3"/>
              </a:rPr>
              <a:t>Остановки общественного транспорта в Самаре нуждаются в эффективном обогреве, особенно в зимний период, когда температура может опускаться до -30°C</a:t>
            </a:r>
            <a:r>
              <a:rPr lang="ru-RU" sz="2400" dirty="0">
                <a:solidFill>
                  <a:srgbClr val="132C40"/>
                </a:solidFill>
              </a:rPr>
              <a:t>.</a:t>
            </a:r>
            <a:endParaRPr sz="2400" dirty="0">
              <a:solidFill>
                <a:srgbClr val="132C40"/>
              </a:solidFill>
            </a:endParaRPr>
          </a:p>
          <a:p>
            <a:pPr marL="4064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 dirty="0">
                <a:solidFill>
                  <a:srgbClr val="132C40"/>
                </a:solidFill>
                <a:uFill>
                  <a:noFill/>
                </a:uFill>
                <a:hlinkClick r:id="rId4"/>
              </a:rPr>
              <a:t>Существующие системы обогрева остановок имеют ряд недостатков, таких как высокое энергопотребление, низкая надежность, сложность обслуживания и экологическая вредность</a:t>
            </a:r>
            <a:r>
              <a:rPr lang="ru-RU" sz="2400" dirty="0">
                <a:solidFill>
                  <a:srgbClr val="132C40"/>
                </a:solidFill>
              </a:rPr>
              <a:t>.</a:t>
            </a:r>
            <a:endParaRPr sz="2400" dirty="0">
              <a:solidFill>
                <a:srgbClr val="132C40"/>
              </a:solidFill>
            </a:endParaRPr>
          </a:p>
          <a:p>
            <a:pPr marL="4064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 dirty="0">
                <a:solidFill>
                  <a:srgbClr val="132C40"/>
                </a:solidFill>
                <a:uFill>
                  <a:noFill/>
                </a:uFill>
                <a:hlinkClick r:id="rId3"/>
              </a:rPr>
              <a:t>Тепловые трубки — элементы системы теплообмена, которые переносят тепло от источника к потребителю за счет испарения и конденсации жидкости внутри запечатанных трубок</a:t>
            </a:r>
            <a:r>
              <a:rPr lang="ru-RU" sz="2400" dirty="0">
                <a:solidFill>
                  <a:srgbClr val="132C40"/>
                </a:solidFill>
              </a:rPr>
              <a:t>. </a:t>
            </a:r>
            <a:r>
              <a:rPr lang="ru-RU" sz="2400" dirty="0">
                <a:solidFill>
                  <a:srgbClr val="132C40"/>
                </a:solidFill>
                <a:uFill>
                  <a:noFill/>
                </a:uFill>
                <a:hlinkClick r:id="rId5"/>
              </a:rPr>
              <a:t>Тепловые трубки имеют ряд преимуществ, таких как высокая теплопроводность, простота конструкции, отсутствие подвижных деталей и бесшумность работы</a:t>
            </a:r>
            <a:r>
              <a:rPr lang="ru-RU" sz="2400" dirty="0">
                <a:solidFill>
                  <a:srgbClr val="132C40"/>
                </a:solidFill>
              </a:rPr>
              <a:t>.</a:t>
            </a:r>
            <a:endParaRPr sz="2400" dirty="0">
              <a:solidFill>
                <a:srgbClr val="132C40"/>
              </a:solidFill>
            </a:endParaRPr>
          </a:p>
          <a:p>
            <a:pPr marL="4064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 dirty="0">
                <a:solidFill>
                  <a:srgbClr val="132C40"/>
                </a:solidFill>
              </a:rPr>
              <a:t>Наш </a:t>
            </a:r>
            <a:r>
              <a:rPr lang="ru-RU" sz="2400" dirty="0" err="1">
                <a:solidFill>
                  <a:srgbClr val="132C40"/>
                </a:solidFill>
              </a:rPr>
              <a:t>стартап</a:t>
            </a:r>
            <a:r>
              <a:rPr lang="ru-RU" sz="2400" dirty="0">
                <a:solidFill>
                  <a:srgbClr val="132C40"/>
                </a:solidFill>
              </a:rPr>
              <a:t> исследует возможность применения тепловых трубок при обогреве остановок общественного транспорта в Самаре. Мы предлагаем использовать тепло от теплотрасс, которые проходят под землей, для подогрева воздуха на остановках с помощью тепловых трубок. Это позволит снизить затраты на энергию, повысить комфорт пассажиров и уменьшить воздействие на окружающую среду.</a:t>
            </a:r>
            <a:endParaRPr sz="2400" dirty="0"/>
          </a:p>
        </p:txBody>
      </p:sp>
      <p:pic>
        <p:nvPicPr>
          <p:cNvPr id="2097180" name="Google Shape;142;p2"/>
          <p:cNvPicPr preferRelativeResize="0">
            <a:picLocks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893000" y="2492500"/>
            <a:ext cx="8042724" cy="8042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Google Shape;147;p3"/>
          <p:cNvSpPr txBox="1">
            <a:spLocks noGrp="1"/>
          </p:cNvSpPr>
          <p:nvPr>
            <p:ph type="body" idx="1"/>
          </p:nvPr>
        </p:nvSpPr>
        <p:spPr>
          <a:xfrm>
            <a:off x="894589" y="2184431"/>
            <a:ext cx="8793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048605" name="Google Shape;148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Проблема</a:t>
            </a:r>
          </a:p>
        </p:txBody>
      </p:sp>
      <p:sp>
        <p:nvSpPr>
          <p:cNvPr id="1048606" name="Google Shape;149;p3"/>
          <p:cNvSpPr txBox="1">
            <a:spLocks noGrp="1"/>
          </p:cNvSpPr>
          <p:nvPr>
            <p:ph type="body" idx="2"/>
          </p:nvPr>
        </p:nvSpPr>
        <p:spPr>
          <a:xfrm>
            <a:off x="894588" y="3439886"/>
            <a:ext cx="8793162" cy="705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06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>
                <a:solidFill>
                  <a:srgbClr val="132C40"/>
                </a:solidFill>
              </a:rPr>
              <a:t>Остановки общественного транспорта в Самаре нуждаются в эффективном обогреве, особенно в зимний период, когда температура может опускаться до -30°C.</a:t>
            </a:r>
            <a:endParaRPr sz="2400">
              <a:solidFill>
                <a:srgbClr val="132C40"/>
              </a:solidFill>
            </a:endParaRPr>
          </a:p>
          <a:p>
            <a:pPr marL="406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>
                <a:solidFill>
                  <a:srgbClr val="132C40"/>
                </a:solidFill>
              </a:rPr>
              <a:t>Существующие системы обогрева остановок имеют ряд недостатков, таких как высокое энергопотребление, низкая надежность, сложность обслуживания и экологическая вредность.</a:t>
            </a:r>
            <a:endParaRPr sz="2400">
              <a:solidFill>
                <a:srgbClr val="132C40"/>
              </a:solidFill>
            </a:endParaRPr>
          </a:p>
          <a:p>
            <a:pPr marL="406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>
                <a:solidFill>
                  <a:srgbClr val="132C40"/>
                </a:solidFill>
              </a:rPr>
              <a:t>Пассажиры общественного транспорта испытывают дискомфорт и стресс от холода, обледенения и загрязнения воздуха на остановках.</a:t>
            </a:r>
            <a:endParaRPr sz="2400">
              <a:solidFill>
                <a:srgbClr val="132C40"/>
              </a:solidFill>
            </a:endParaRPr>
          </a:p>
          <a:p>
            <a:pPr marL="406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>
                <a:solidFill>
                  <a:srgbClr val="132C40"/>
                </a:solidFill>
              </a:rPr>
              <a:t>Муниципалитет и частные компании теряют деньги и репутацию из-за неэффективного и дорогостоящего обогрева остановок.</a:t>
            </a:r>
            <a:endParaRPr sz="2400">
              <a:solidFill>
                <a:srgbClr val="132C40"/>
              </a:solidFill>
            </a:endParaRPr>
          </a:p>
        </p:txBody>
      </p:sp>
      <p:sp>
        <p:nvSpPr>
          <p:cNvPr id="1048607" name="Google Shape;150;p3"/>
          <p:cNvSpPr txBox="1">
            <a:spLocks noGrp="1"/>
          </p:cNvSpPr>
          <p:nvPr>
            <p:ph type="body" idx="3"/>
          </p:nvPr>
        </p:nvSpPr>
        <p:spPr>
          <a:xfrm>
            <a:off x="10544366" y="3439886"/>
            <a:ext cx="8793162" cy="705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06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>
                <a:solidFill>
                  <a:srgbClr val="132C40"/>
                </a:solidFill>
              </a:rPr>
              <a:t>Традиционные электрические обогреватели потребляют много энергии, требуют частой замены и ремонта, а также выделяют вредные вещества в атмосферу.</a:t>
            </a:r>
            <a:endParaRPr sz="2400">
              <a:solidFill>
                <a:srgbClr val="132C40"/>
              </a:solidFill>
            </a:endParaRPr>
          </a:p>
          <a:p>
            <a:pPr marL="406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>
                <a:solidFill>
                  <a:srgbClr val="132C40"/>
                </a:solidFill>
              </a:rPr>
              <a:t>Альтернативные способы создания комфорта на остановках, такие как интеллектуальные остановки, электрические автобусы или частные автомобили, не решают проблему обогрева, а также имеют свои недостатки, такие как высокая стоимость, сложность интеграции или негативное влияние на транспортную ситуацию.</a:t>
            </a:r>
            <a:endParaRPr sz="2400">
              <a:solidFill>
                <a:srgbClr val="132C40"/>
              </a:solidFill>
            </a:endParaRPr>
          </a:p>
          <a:p>
            <a:pPr marL="406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>
                <a:solidFill>
                  <a:srgbClr val="132C40"/>
                </a:solidFill>
              </a:rPr>
              <a:t>Тепловые трубки представляют собой инновационное и экологичное решение, которое использует тепло от теплотрасс, которые уже существуют под землей, для подогрева воздуха на остановках. Тепловые трубки имеют высокую эффективность, надежность и долговечность.</a:t>
            </a:r>
            <a:endParaRPr sz="2400">
              <a:solidFill>
                <a:srgbClr val="132C40"/>
              </a:solidFill>
            </a:endParaRPr>
          </a:p>
        </p:txBody>
      </p:sp>
      <p:sp>
        <p:nvSpPr>
          <p:cNvPr id="1048608" name="Google Shape;151;p3"/>
          <p:cNvSpPr txBox="1">
            <a:spLocks noGrp="1"/>
          </p:cNvSpPr>
          <p:nvPr>
            <p:ph type="body" idx="4"/>
          </p:nvPr>
        </p:nvSpPr>
        <p:spPr>
          <a:xfrm>
            <a:off x="10533917" y="2184431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Почему существующих вариантов решения </a:t>
            </a:r>
            <a:br>
              <a:rPr lang="ru-RU"/>
            </a:br>
            <a:r>
              <a:rPr lang="ru-RU"/>
              <a:t>не достаточно?</a:t>
            </a:r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Google Shape;156;p4"/>
          <p:cNvSpPr txBox="1">
            <a:spLocks noGrp="1"/>
          </p:cNvSpPr>
          <p:nvPr>
            <p:ph type="body" idx="1"/>
          </p:nvPr>
        </p:nvSpPr>
        <p:spPr>
          <a:xfrm>
            <a:off x="894588" y="1813822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048616" name="Google Shape;157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Решение</a:t>
            </a:r>
          </a:p>
        </p:txBody>
      </p:sp>
      <p:sp>
        <p:nvSpPr>
          <p:cNvPr id="1048617" name="Google Shape;158;p4"/>
          <p:cNvSpPr txBox="1">
            <a:spLocks noGrp="1"/>
          </p:cNvSpPr>
          <p:nvPr>
            <p:ph type="body" idx="2"/>
          </p:nvPr>
        </p:nvSpPr>
        <p:spPr>
          <a:xfrm>
            <a:off x="1025775" y="2942400"/>
            <a:ext cx="10738800" cy="80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ru-RU" sz="2300"/>
              <a:t>Мы предлагаем установить тепловые трубки на остановках общественного транспорта в Самаре, которые будут использовать тепло от теплотрасс, которые проходят под землей, для подогрева воздуха на остановках.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ru-RU" sz="2300"/>
              <a:t>Тепловые трубки - это устройства, которые переносят тепло от горячего источника к холодному приемнику с помощью испарения и конденсации жидкости внутри замкнутой трубы.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ru-RU" sz="2300"/>
              <a:t>Наши тепловые трубки имеют следующие уникальные преимущества и выгоды для клиента:</a:t>
            </a:r>
            <a:endParaRPr sz="2300"/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ru-RU" sz="2300"/>
              <a:t>Они снижают энергозатраты на обогрев остановок до 90%, так как не требуют дополнительного электричества или газа.</a:t>
            </a:r>
            <a:endParaRPr sz="2300"/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ru-RU" sz="2300"/>
              <a:t>Они повышают комфорт и безопасность пассажиров, так как создают теплую и сухую атмосферу на остановках, предотвращая обледенение и переохлаждение.</a:t>
            </a:r>
            <a:endParaRPr sz="2300"/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ru-RU" sz="2300"/>
              <a:t>Они уменьшают воздействие на окружающую среду, так как не выделяют парниковых газов или других загрязнителей в атмосферу.</a:t>
            </a:r>
            <a:endParaRPr sz="2300"/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ru-RU" sz="2300"/>
              <a:t>Они увеличивают привлекательность и ценность остановок, так как имеют современный и эстетичный дизайн, а также могут быть интегрированы с другими функциями, такими как освещение, реклама или информация.</a:t>
            </a:r>
            <a:endParaRPr sz="2300"/>
          </a:p>
        </p:txBody>
      </p:sp>
      <p:pic>
        <p:nvPicPr>
          <p:cNvPr id="2097181" name="Google Shape;159;p4"/>
          <p:cNvPicPr preferRelativeResize="0"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93550" y="2724900"/>
            <a:ext cx="5962225" cy="59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82" name="Google Shape;160;p4"/>
          <p:cNvPicPr preferRelativeResize="0"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55188" y="6844275"/>
            <a:ext cx="3878400" cy="387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Google Shape;165;p5"/>
          <p:cNvSpPr txBox="1">
            <a:spLocks noGrp="1"/>
          </p:cNvSpPr>
          <p:nvPr>
            <p:ph type="body" idx="1"/>
          </p:nvPr>
        </p:nvSpPr>
        <p:spPr>
          <a:xfrm>
            <a:off x="894588" y="1813822"/>
            <a:ext cx="9741217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048621" name="Google Shape;166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Рынок</a:t>
            </a:r>
          </a:p>
        </p:txBody>
      </p:sp>
      <p:sp>
        <p:nvSpPr>
          <p:cNvPr id="1048622" name="Google Shape;167;p5"/>
          <p:cNvSpPr txBox="1">
            <a:spLocks noGrp="1"/>
          </p:cNvSpPr>
          <p:nvPr>
            <p:ph type="body" idx="2"/>
          </p:nvPr>
        </p:nvSpPr>
        <p:spPr>
          <a:xfrm>
            <a:off x="894587" y="2129458"/>
            <a:ext cx="18432491" cy="856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❖"/>
            </a:pPr>
            <a:r>
              <a:rPr lang="ru-RU" sz="2400" dirty="0"/>
              <a:t>Рынок, на котором мы работаем, - это рынок обогрева остановок общественного транспорта в Самаре. </a:t>
            </a:r>
            <a:r>
              <a:rPr lang="ru-RU" sz="2400" u="sng" dirty="0">
                <a:hlinkClick r:id="rId3"/>
              </a:rPr>
              <a:t>Это актуальная и востребованная услуга, так как в зимний период температура в Самаре может опускаться до -30°C</a:t>
            </a:r>
            <a:r>
              <a:rPr lang="ru-RU" sz="2400" dirty="0"/>
              <a:t>, а остановки общественного транспорта нуждаются в эффективном обогреве для комфорта пассажиров.</a:t>
            </a:r>
            <a:endParaRPr sz="2400" dirty="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❖"/>
            </a:pPr>
            <a:r>
              <a:rPr lang="ru-RU" sz="2400" dirty="0"/>
              <a:t>Объем рынка можно оценить по количеству остановок общественного транспорта в Самаре. </a:t>
            </a:r>
            <a:r>
              <a:rPr lang="ru-RU" sz="2400" u="sng" dirty="0">
                <a:hlinkClick r:id="rId3"/>
              </a:rPr>
              <a:t>По данным </a:t>
            </a:r>
            <a:r>
              <a:rPr lang="ru-RU" sz="2400" u="sng" dirty="0" err="1">
                <a:hlinkClick r:id="rId3"/>
              </a:rPr>
              <a:t>Яндекс.Карт</a:t>
            </a:r>
            <a:r>
              <a:rPr lang="ru-RU" sz="2400" u="sng" dirty="0">
                <a:hlinkClick r:id="rId4"/>
              </a:rPr>
              <a:t>, в Самаре насчитывается около 1500 остановок, из которых около 1000 принадлежат муниципалитету</a:t>
            </a:r>
            <a:r>
              <a:rPr lang="ru-RU" sz="2400" dirty="0"/>
              <a:t>. Мы планируем работать с муниципальными остановками, так как они имеют большую пассажиропоток и социальную значимость.</a:t>
            </a:r>
            <a:endParaRPr sz="2400" dirty="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❖"/>
            </a:pPr>
            <a:r>
              <a:rPr lang="ru-RU" sz="2400" dirty="0"/>
              <a:t>Рост рынка зависит от развития городской инфраструктуры, увеличения числа пассажиров и повышения требований к качеству обслуживания. Мы ожидаем, что рынок будет расти в среднем на 5-10% в год, так как Самара является крупным промышленным и культурным центром Поволжья.</a:t>
            </a:r>
            <a:endParaRPr sz="2400" dirty="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Char char="❖"/>
            </a:pPr>
            <a:r>
              <a:rPr lang="ru-RU" sz="2400" dirty="0"/>
              <a:t>Конкуренция на рынке средняя. Есть прямые конкуренты, которые предлагают аналогичные или схожие продукты или услуги для обогрева остановок. Например, компания </a:t>
            </a:r>
            <a:r>
              <a:rPr lang="ru-RU" sz="2400" b="1" dirty="0" err="1"/>
              <a:t>Dimedia</a:t>
            </a:r>
            <a:r>
              <a:rPr lang="ru-RU" sz="2400" dirty="0"/>
              <a:t>, которая установила обогреватели на остановках во Владимире; компания </a:t>
            </a:r>
            <a:r>
              <a:rPr lang="ru-RU" sz="2400" b="1" dirty="0" err="1"/>
              <a:t>Kupiteplo</a:t>
            </a:r>
            <a:r>
              <a:rPr lang="ru-RU" sz="2400" dirty="0"/>
              <a:t>, которая предлагает системы отопления для домов и остановок. Есть также косвенные конкуренты, которые предлагают альтернативные или дополнительные способы создания комфорта для пассажиров на остановках. Например, компания </a:t>
            </a:r>
            <a:r>
              <a:rPr lang="ru-RU" sz="2400" b="1" dirty="0" err="1"/>
              <a:t>Smart</a:t>
            </a:r>
            <a:r>
              <a:rPr lang="ru-RU" sz="2400" b="1" dirty="0"/>
              <a:t> </a:t>
            </a:r>
            <a:r>
              <a:rPr lang="ru-RU" sz="2400" b="1" dirty="0" err="1"/>
              <a:t>City</a:t>
            </a:r>
            <a:r>
              <a:rPr lang="ru-RU" sz="2400" b="1" dirty="0"/>
              <a:t> </a:t>
            </a:r>
            <a:r>
              <a:rPr lang="ru-RU" sz="2400" b="1" dirty="0" err="1"/>
              <a:t>Lab</a:t>
            </a:r>
            <a:r>
              <a:rPr lang="ru-RU" sz="2400" dirty="0"/>
              <a:t>, которая разрабатывает интеллектуальные остановки с </a:t>
            </a:r>
            <a:r>
              <a:rPr lang="ru-RU" sz="2400" dirty="0" err="1"/>
              <a:t>Wi-Fi</a:t>
            </a:r>
            <a:r>
              <a:rPr lang="ru-RU" sz="2400" dirty="0"/>
              <a:t>, USB-зарядками и информационными экранами; компания </a:t>
            </a:r>
            <a:r>
              <a:rPr lang="ru-RU" sz="2400" b="1" dirty="0" err="1"/>
              <a:t>Solaris</a:t>
            </a:r>
            <a:r>
              <a:rPr lang="ru-RU" sz="2400" b="1" dirty="0"/>
              <a:t> </a:t>
            </a:r>
            <a:r>
              <a:rPr lang="ru-RU" sz="2400" b="1" dirty="0" err="1"/>
              <a:t>Bus</a:t>
            </a:r>
            <a:r>
              <a:rPr lang="ru-RU" sz="2400" b="1" dirty="0"/>
              <a:t> &amp; </a:t>
            </a:r>
            <a:r>
              <a:rPr lang="ru-RU" sz="2400" b="1" dirty="0" err="1"/>
              <a:t>Coach</a:t>
            </a:r>
            <a:r>
              <a:rPr lang="ru-RU" sz="2400" dirty="0"/>
              <a:t>, которая производит электрические автобусы с системой </a:t>
            </a:r>
            <a:r>
              <a:rPr lang="ru-RU" sz="2400" dirty="0" err="1"/>
              <a:t>климат-контроля</a:t>
            </a:r>
            <a:r>
              <a:rPr lang="ru-RU" sz="2400" dirty="0"/>
              <a:t> и низким уровнем шума; компания </a:t>
            </a:r>
            <a:r>
              <a:rPr lang="ru-RU" sz="2400" b="1" dirty="0" err="1"/>
              <a:t>Uber</a:t>
            </a:r>
            <a:r>
              <a:rPr lang="ru-RU" sz="2400" dirty="0"/>
              <a:t>, которая предоставляет услугу заказа частных автомобилей с помощью мобильного приложения.</a:t>
            </a:r>
            <a:endParaRPr sz="2400" dirty="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❖"/>
            </a:pPr>
            <a:r>
              <a:rPr lang="ru-RU" sz="2400" dirty="0"/>
              <a:t>Наше преимущество - это высокая эффективность, простота, надежность и </a:t>
            </a:r>
            <a:r>
              <a:rPr lang="ru-RU" sz="2400" dirty="0" err="1"/>
              <a:t>экологичность</a:t>
            </a:r>
            <a:r>
              <a:rPr lang="ru-RU" sz="2400" dirty="0"/>
              <a:t> нашей технологии. Мы используем тепловые трубки для переноса тепла от теплотрасс под землей к остановкам общественного транспорта. Это позволяет снизить затраты на энергию, повысить комфорт пассажиров и уменьшить воздействие на окружающую среду.</a:t>
            </a:r>
            <a:endParaRPr sz="24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Google Shape;172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Бизнес</a:t>
            </a:r>
            <a:r>
              <a:rPr lang="ru-RU"/>
              <a:t> </a:t>
            </a:r>
            <a:r>
              <a:rPr lang="ru-RU" b="1"/>
              <a:t>- модель</a:t>
            </a:r>
          </a:p>
        </p:txBody>
      </p:sp>
      <p:sp>
        <p:nvSpPr>
          <p:cNvPr id="1048626" name="Google Shape;173;p6"/>
          <p:cNvSpPr txBox="1">
            <a:spLocks noGrp="1"/>
          </p:cNvSpPr>
          <p:nvPr>
            <p:ph type="body" idx="2"/>
          </p:nvPr>
        </p:nvSpPr>
        <p:spPr>
          <a:xfrm>
            <a:off x="894581" y="2942400"/>
            <a:ext cx="94041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/>
              <a:t>Наша бизнес-модель основана на двух источниках дохода: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/>
              <a:t>Продажа тепловых трубок муниципальным органам и частным компаниям, занимающимся обслуживанием остановок общественного транспорта в Самаре. Мы предлагаем высококачественный продукт по конкурентоспособной цене, а также гарантийное и постгарантийное обслуживание.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-RU" sz="2400"/>
              <a:t>Получение субсидий от государства за снижение выбросов парниковых газов и улучшение экологической ситуации в городе. Наше решение позволяет экономить до 40% электроэнергии, необходимой для обогрева остановок, и сокращать выбросы CO2 на 30 тонн в год.</a:t>
            </a:r>
            <a:endParaRPr sz="2400"/>
          </a:p>
        </p:txBody>
      </p:sp>
      <p:pic>
        <p:nvPicPr>
          <p:cNvPr id="2097183" name="Google Shape;174;p6"/>
          <p:cNvPicPr preferRelativeResize="0"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51100" y="2425525"/>
            <a:ext cx="8117824" cy="811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84" name="Google Shape;175;p6"/>
          <p:cNvPicPr preferRelativeResize="0"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07950" y="6581175"/>
            <a:ext cx="4211374" cy="421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Google Shape;180;p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048630" name="Google Shape;181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Текущие</a:t>
            </a:r>
            <a:r>
              <a:rPr lang="ru-RU"/>
              <a:t> </a:t>
            </a:r>
            <a:r>
              <a:rPr lang="ru-RU" b="1"/>
              <a:t>результаты</a:t>
            </a:r>
          </a:p>
        </p:txBody>
      </p:sp>
      <p:sp>
        <p:nvSpPr>
          <p:cNvPr id="1048631" name="Google Shape;182;p7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6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/>
              <a:t>Мы находимся на ранней стадии разработки нашего проекта, но уже можем продемонстрировать его высокий потенциал и перспективность. В частности, мы можем отметить следующее: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●"/>
            </a:pPr>
            <a:r>
              <a:rPr lang="ru-RU" sz="2400"/>
              <a:t>Мы создали </a:t>
            </a:r>
            <a:r>
              <a:rPr lang="ru-RU" sz="2400" b="1"/>
              <a:t>макетный образец</a:t>
            </a:r>
            <a:r>
              <a:rPr lang="ru-RU" sz="2400"/>
              <a:t> нашего решения, который успешно прошел </a:t>
            </a:r>
            <a:r>
              <a:rPr lang="ru-RU" sz="2400" b="1"/>
              <a:t>испытание в лабораторных условиях</a:t>
            </a:r>
            <a:r>
              <a:rPr lang="ru-RU" sz="2400"/>
              <a:t>.</a:t>
            </a:r>
            <a:endParaRPr sz="2400">
              <a:highlight>
                <a:srgbClr val="FF0000"/>
              </a:highlight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●"/>
            </a:pPr>
            <a:r>
              <a:rPr lang="ru-RU" sz="2400"/>
              <a:t>Мы провели </a:t>
            </a:r>
            <a:r>
              <a:rPr lang="ru-RU" sz="2400" b="1"/>
              <a:t>маркетинговое исследование</a:t>
            </a:r>
            <a:r>
              <a:rPr lang="ru-RU" sz="2400"/>
              <a:t> рынка обогрева остановок общественного транспорта в России, которое показало большой спрос и интерес к нашему проекту. Мы также получили </a:t>
            </a:r>
            <a:r>
              <a:rPr lang="ru-RU" sz="2400" b="1"/>
              <a:t>положительную обратную связь</a:t>
            </a:r>
            <a:r>
              <a:rPr lang="ru-RU" sz="2400"/>
              <a:t> от потенциальных клиентов и партнеров, которые выразили готовность к сотрудничеству и внедрению нашего решения.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●"/>
            </a:pPr>
            <a:r>
              <a:rPr lang="ru-RU" sz="2400"/>
              <a:t>Мы подготовили </a:t>
            </a:r>
            <a:r>
              <a:rPr lang="ru-RU" sz="2400" b="1"/>
              <a:t>бизнес-план</a:t>
            </a:r>
            <a:r>
              <a:rPr lang="ru-RU" sz="2400"/>
              <a:t> нашего проекта, который демонстрирует его финансовую привлекательность и социальную значимость. Мы также рассчитали, что наш проект позволит сэкономить электроэнергию и снизить выбросы углекислого газа на </a:t>
            </a:r>
            <a:r>
              <a:rPr lang="ru-RU" sz="2400" b="1"/>
              <a:t>20%</a:t>
            </a:r>
            <a:r>
              <a:rPr lang="ru-RU" sz="2400"/>
              <a:t>.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2400"/>
              <a:t>Мы уверены, что наш проект имеет большой потенциал для развития и масштабирования, а также способен принести значительную пользу для общества и окружающей среды. Мы приглашаем вас присоединиться к нам и стать частью этого увлекательного процесса!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Google Shape;187;p8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048650" name="Google Shape;188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Команда</a:t>
            </a:r>
          </a:p>
        </p:txBody>
      </p:sp>
      <p:sp>
        <p:nvSpPr>
          <p:cNvPr id="1048651" name="Google Shape;189;p8"/>
          <p:cNvSpPr txBox="1">
            <a:spLocks noGrp="1"/>
          </p:cNvSpPr>
          <p:nvPr>
            <p:ph type="body" idx="2"/>
          </p:nvPr>
        </p:nvSpPr>
        <p:spPr>
          <a:xfrm>
            <a:off x="3104851" y="3408051"/>
            <a:ext cx="30852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Артём Ефименко</a:t>
            </a:r>
          </a:p>
        </p:txBody>
      </p:sp>
      <p:pic>
        <p:nvPicPr>
          <p:cNvPr id="2097185" name="Google Shape;190;p8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29" r="39"/>
          <a:stretch>
            <a:fillRect/>
          </a:stretch>
        </p:blipFill>
        <p:spPr>
          <a:xfrm>
            <a:off x="895350" y="2724900"/>
            <a:ext cx="1845601" cy="18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52" name="Google Shape;191;p8"/>
          <p:cNvSpPr txBox="1">
            <a:spLocks noGrp="1"/>
          </p:cNvSpPr>
          <p:nvPr>
            <p:ph type="body" idx="4"/>
          </p:nvPr>
        </p:nvSpPr>
        <p:spPr>
          <a:xfrm>
            <a:off x="3104838" y="27248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CEO</a:t>
            </a:r>
          </a:p>
        </p:txBody>
      </p:sp>
      <p:sp>
        <p:nvSpPr>
          <p:cNvPr id="1048653" name="Google Shape;192;p8"/>
          <p:cNvSpPr txBox="1">
            <a:spLocks noGrp="1"/>
          </p:cNvSpPr>
          <p:nvPr>
            <p:ph type="body" idx="5"/>
          </p:nvPr>
        </p:nvSpPr>
        <p:spPr>
          <a:xfrm>
            <a:off x="3104852" y="6317273"/>
            <a:ext cx="3085200" cy="15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Лазарев Богдан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Маркетолог</a:t>
            </a:r>
          </a:p>
        </p:txBody>
      </p:sp>
      <p:pic>
        <p:nvPicPr>
          <p:cNvPr id="2097186" name="Google Shape;193;p8"/>
          <p:cNvPicPr preferRelativeResize="0">
            <a:picLocks noGrp="1"/>
          </p:cNvPicPr>
          <p:nvPr>
            <p:ph type="pic" idx="6"/>
          </p:nvPr>
        </p:nvPicPr>
        <p:blipFill rotWithShape="1">
          <a:blip r:embed="rId4">
            <a:alphaModFix/>
          </a:blip>
          <a:srcRect t="3497" b="3497"/>
          <a:stretch>
            <a:fillRect/>
          </a:stretch>
        </p:blipFill>
        <p:spPr>
          <a:xfrm>
            <a:off x="895349" y="5395000"/>
            <a:ext cx="1845600" cy="18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54" name="Google Shape;194;p8"/>
          <p:cNvSpPr txBox="1">
            <a:spLocks noGrp="1"/>
          </p:cNvSpPr>
          <p:nvPr>
            <p:ph type="body" idx="7"/>
          </p:nvPr>
        </p:nvSpPr>
        <p:spPr>
          <a:xfrm>
            <a:off x="3104859" y="5542302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CMO</a:t>
            </a:r>
          </a:p>
        </p:txBody>
      </p:sp>
      <p:sp>
        <p:nvSpPr>
          <p:cNvPr id="1048655" name="Google Shape;195;p8"/>
          <p:cNvSpPr txBox="1">
            <a:spLocks noGrp="1"/>
          </p:cNvSpPr>
          <p:nvPr>
            <p:ph type="body" idx="8"/>
          </p:nvPr>
        </p:nvSpPr>
        <p:spPr>
          <a:xfrm>
            <a:off x="3288300" y="9080700"/>
            <a:ext cx="27183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Давыдов Никита</a:t>
            </a:r>
          </a:p>
        </p:txBody>
      </p:sp>
      <p:pic>
        <p:nvPicPr>
          <p:cNvPr id="2097187" name="Google Shape;196;p8"/>
          <p:cNvPicPr preferRelativeResize="0">
            <a:picLocks noGrp="1"/>
          </p:cNvPicPr>
          <p:nvPr>
            <p:ph type="pic" idx="9"/>
          </p:nvPr>
        </p:nvPicPr>
        <p:blipFill rotWithShape="1">
          <a:blip r:embed="rId5">
            <a:alphaModFix/>
          </a:blip>
          <a:srcRect t="1718" b="1728"/>
          <a:stretch>
            <a:fillRect/>
          </a:stretch>
        </p:blipFill>
        <p:spPr>
          <a:xfrm>
            <a:off x="895349" y="8258400"/>
            <a:ext cx="1845600" cy="18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56" name="Google Shape;197;p8"/>
          <p:cNvSpPr txBox="1">
            <a:spLocks noGrp="1"/>
          </p:cNvSpPr>
          <p:nvPr>
            <p:ph type="body" idx="13"/>
          </p:nvPr>
        </p:nvSpPr>
        <p:spPr>
          <a:xfrm>
            <a:off x="3104855" y="83596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Оратор</a:t>
            </a:r>
          </a:p>
        </p:txBody>
      </p:sp>
      <p:sp>
        <p:nvSpPr>
          <p:cNvPr id="1048657" name="Google Shape;198;p8"/>
          <p:cNvSpPr txBox="1">
            <a:spLocks noGrp="1"/>
          </p:cNvSpPr>
          <p:nvPr>
            <p:ph type="body" idx="14"/>
          </p:nvPr>
        </p:nvSpPr>
        <p:spPr>
          <a:xfrm>
            <a:off x="9778200" y="3730775"/>
            <a:ext cx="29940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Мочалов Илья</a:t>
            </a:r>
          </a:p>
        </p:txBody>
      </p:sp>
      <p:pic>
        <p:nvPicPr>
          <p:cNvPr id="2097188" name="Google Shape;199;p8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6">
            <a:alphaModFix/>
          </a:blip>
          <a:srcRect l="13268" r="13261"/>
          <a:stretch>
            <a:fillRect/>
          </a:stretch>
        </p:blipFill>
        <p:spPr>
          <a:xfrm>
            <a:off x="7854448" y="2724750"/>
            <a:ext cx="1845600" cy="184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58" name="Google Shape;200;p8"/>
          <p:cNvSpPr txBox="1">
            <a:spLocks noGrp="1"/>
          </p:cNvSpPr>
          <p:nvPr>
            <p:ph type="body" idx="16"/>
          </p:nvPr>
        </p:nvSpPr>
        <p:spPr>
          <a:xfrm>
            <a:off x="9778201" y="2887514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Инженер</a:t>
            </a:r>
          </a:p>
        </p:txBody>
      </p:sp>
      <p:pic>
        <p:nvPicPr>
          <p:cNvPr id="2097189" name="Google Shape;201;p8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7">
            <a:alphaModFix/>
          </a:blip>
          <a:srcRect t="12542" b="12534"/>
          <a:stretch>
            <a:fillRect/>
          </a:stretch>
        </p:blipFill>
        <p:spPr>
          <a:xfrm>
            <a:off x="7854448" y="5394850"/>
            <a:ext cx="1845600" cy="184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90" name="Google Shape;202;p8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8">
            <a:alphaModFix/>
          </a:blip>
          <a:srcRect t="12467" b="12474"/>
          <a:stretch>
            <a:fillRect/>
          </a:stretch>
        </p:blipFill>
        <p:spPr>
          <a:xfrm>
            <a:off x="7854448" y="8359700"/>
            <a:ext cx="1845600" cy="184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91" name="Google Shape;203;p8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9">
            <a:alphaModFix/>
          </a:blip>
          <a:srcRect t="12467" b="12474"/>
          <a:stretch>
            <a:fillRect/>
          </a:stretch>
        </p:blipFill>
        <p:spPr>
          <a:xfrm>
            <a:off x="14621223" y="2887525"/>
            <a:ext cx="1845600" cy="184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92" name="Google Shape;204;p8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10">
            <a:alphaModFix/>
          </a:blip>
          <a:srcRect t="189" b="199"/>
          <a:stretch>
            <a:fillRect/>
          </a:stretch>
        </p:blipFill>
        <p:spPr>
          <a:xfrm>
            <a:off x="14621223" y="5394850"/>
            <a:ext cx="1845599" cy="184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93" name="Google Shape;205;p8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11">
            <a:alphaModFix/>
          </a:blip>
          <a:srcRect t="9955" b="9955"/>
          <a:stretch>
            <a:fillRect/>
          </a:stretch>
        </p:blipFill>
        <p:spPr>
          <a:xfrm>
            <a:off x="14621223" y="8359700"/>
            <a:ext cx="1845601" cy="18471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59" name="Google Shape;206;p8"/>
          <p:cNvSpPr txBox="1">
            <a:spLocks noGrp="1"/>
          </p:cNvSpPr>
          <p:nvPr>
            <p:ph type="body" idx="14"/>
          </p:nvPr>
        </p:nvSpPr>
        <p:spPr>
          <a:xfrm>
            <a:off x="9855025" y="5981200"/>
            <a:ext cx="29940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Воропаев Илья</a:t>
            </a:r>
          </a:p>
        </p:txBody>
      </p:sp>
      <p:sp>
        <p:nvSpPr>
          <p:cNvPr id="1048660" name="Google Shape;207;p8"/>
          <p:cNvSpPr txBox="1">
            <a:spLocks noGrp="1"/>
          </p:cNvSpPr>
          <p:nvPr>
            <p:ph type="body" idx="14"/>
          </p:nvPr>
        </p:nvSpPr>
        <p:spPr>
          <a:xfrm>
            <a:off x="9988550" y="9310650"/>
            <a:ext cx="29940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>
                <a:solidFill>
                  <a:srgbClr val="212529"/>
                </a:solidFill>
              </a:rPr>
              <a:t>Габдушев Руслан</a:t>
            </a:r>
          </a:p>
        </p:txBody>
      </p:sp>
      <p:sp>
        <p:nvSpPr>
          <p:cNvPr id="1048661" name="Google Shape;208;p8"/>
          <p:cNvSpPr txBox="1">
            <a:spLocks noGrp="1"/>
          </p:cNvSpPr>
          <p:nvPr>
            <p:ph type="body" idx="14"/>
          </p:nvPr>
        </p:nvSpPr>
        <p:spPr>
          <a:xfrm>
            <a:off x="16466825" y="3730775"/>
            <a:ext cx="29940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Харитонов Иван</a:t>
            </a:r>
          </a:p>
        </p:txBody>
      </p:sp>
      <p:sp>
        <p:nvSpPr>
          <p:cNvPr id="1048662" name="Google Shape;209;p8"/>
          <p:cNvSpPr txBox="1">
            <a:spLocks noGrp="1"/>
          </p:cNvSpPr>
          <p:nvPr>
            <p:ph type="body" idx="14"/>
          </p:nvPr>
        </p:nvSpPr>
        <p:spPr>
          <a:xfrm>
            <a:off x="16466825" y="6186300"/>
            <a:ext cx="29940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Татаринов Денис</a:t>
            </a:r>
          </a:p>
        </p:txBody>
      </p:sp>
      <p:sp>
        <p:nvSpPr>
          <p:cNvPr id="1048663" name="Google Shape;210;p8"/>
          <p:cNvSpPr txBox="1">
            <a:spLocks noGrp="1"/>
          </p:cNvSpPr>
          <p:nvPr>
            <p:ph type="body" idx="14"/>
          </p:nvPr>
        </p:nvSpPr>
        <p:spPr>
          <a:xfrm>
            <a:off x="16641975" y="9310650"/>
            <a:ext cx="29940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Хорошев Илья</a:t>
            </a:r>
          </a:p>
        </p:txBody>
      </p:sp>
      <p:sp>
        <p:nvSpPr>
          <p:cNvPr id="1048664" name="Google Shape;211;p8"/>
          <p:cNvSpPr txBox="1">
            <a:spLocks noGrp="1"/>
          </p:cNvSpPr>
          <p:nvPr>
            <p:ph type="body" idx="16"/>
          </p:nvPr>
        </p:nvSpPr>
        <p:spPr>
          <a:xfrm>
            <a:off x="9778201" y="5330127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Аналитик</a:t>
            </a:r>
          </a:p>
        </p:txBody>
      </p:sp>
      <p:sp>
        <p:nvSpPr>
          <p:cNvPr id="1048665" name="Google Shape;212;p8"/>
          <p:cNvSpPr txBox="1">
            <a:spLocks noGrp="1"/>
          </p:cNvSpPr>
          <p:nvPr>
            <p:ph type="body" idx="16"/>
          </p:nvPr>
        </p:nvSpPr>
        <p:spPr>
          <a:xfrm>
            <a:off x="9778201" y="86417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Научный руководитель</a:t>
            </a:r>
          </a:p>
        </p:txBody>
      </p:sp>
      <p:sp>
        <p:nvSpPr>
          <p:cNvPr id="1048666" name="Google Shape;213;p8"/>
          <p:cNvSpPr txBox="1">
            <a:spLocks noGrp="1"/>
          </p:cNvSpPr>
          <p:nvPr>
            <p:ph type="body" idx="16"/>
          </p:nvPr>
        </p:nvSpPr>
        <p:spPr>
          <a:xfrm>
            <a:off x="16545000" y="8641818"/>
            <a:ext cx="3297600" cy="6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Консультант</a:t>
            </a:r>
          </a:p>
        </p:txBody>
      </p:sp>
      <p:sp>
        <p:nvSpPr>
          <p:cNvPr id="1048667" name="Google Shape;214;p8"/>
          <p:cNvSpPr txBox="1">
            <a:spLocks noGrp="1"/>
          </p:cNvSpPr>
          <p:nvPr>
            <p:ph type="body" idx="16"/>
          </p:nvPr>
        </p:nvSpPr>
        <p:spPr>
          <a:xfrm>
            <a:off x="16451550" y="5427249"/>
            <a:ext cx="3405600" cy="6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Ответственный за тайминги</a:t>
            </a:r>
          </a:p>
        </p:txBody>
      </p:sp>
      <p:sp>
        <p:nvSpPr>
          <p:cNvPr id="1048668" name="Google Shape;215;p8"/>
          <p:cNvSpPr txBox="1">
            <a:spLocks noGrp="1"/>
          </p:cNvSpPr>
          <p:nvPr>
            <p:ph type="body" idx="16"/>
          </p:nvPr>
        </p:nvSpPr>
        <p:spPr>
          <a:xfrm>
            <a:off x="16451550" y="2887525"/>
            <a:ext cx="3405600" cy="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Проектировщик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Google Shape;220;p9"/>
          <p:cNvSpPr txBox="1">
            <a:spLocks noGrp="1"/>
          </p:cNvSpPr>
          <p:nvPr>
            <p:ph type="body" idx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048672" name="Google Shape;221;p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Планы развития</a:t>
            </a:r>
          </a:p>
        </p:txBody>
      </p:sp>
      <p:sp>
        <p:nvSpPr>
          <p:cNvPr id="1048673" name="Google Shape;222;p9"/>
          <p:cNvSpPr txBox="1">
            <a:spLocks noGrp="1"/>
          </p:cNvSpPr>
          <p:nvPr>
            <p:ph type="body" idx="2"/>
          </p:nvPr>
        </p:nvSpPr>
        <p:spPr>
          <a:xfrm>
            <a:off x="894600" y="2942400"/>
            <a:ext cx="8793300" cy="39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★"/>
            </a:pPr>
            <a:r>
              <a:rPr lang="ru-RU" sz="2400"/>
              <a:t>Перейти от макетного образца к </a:t>
            </a:r>
            <a:r>
              <a:rPr lang="ru-RU" sz="2400" b="1"/>
              <a:t>промышленному прототипу</a:t>
            </a:r>
            <a:r>
              <a:rPr lang="ru-RU" sz="2400"/>
              <a:t>, который будет способен работать в реальных условиях на остановках общественного транспорта.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★"/>
            </a:pPr>
            <a:r>
              <a:rPr lang="ru-RU" sz="2400"/>
              <a:t>Провести </a:t>
            </a:r>
            <a:r>
              <a:rPr lang="ru-RU" sz="2400" b="1"/>
              <a:t>пилотные проекты</a:t>
            </a:r>
            <a:r>
              <a:rPr lang="ru-RU" sz="2400"/>
              <a:t> в нескольких городах России, которые уже выразили интерес к нашему решению. Мы хотим проверить на практике эффективность, надежность и экономичность нашего решения, а также получить обратную связь от клиентов и пользователей.</a:t>
            </a:r>
            <a:endParaRPr sz="2400"/>
          </a:p>
        </p:txBody>
      </p:sp>
      <p:sp>
        <p:nvSpPr>
          <p:cNvPr id="1048674" name="Google Shape;223;p9"/>
          <p:cNvSpPr txBox="1">
            <a:spLocks noGrp="1"/>
          </p:cNvSpPr>
          <p:nvPr>
            <p:ph type="body" idx="3"/>
          </p:nvPr>
        </p:nvSpPr>
        <p:spPr>
          <a:xfrm>
            <a:off x="10635800" y="6182050"/>
            <a:ext cx="8793300" cy="49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❖"/>
            </a:pPr>
            <a:r>
              <a:rPr lang="ru-RU" sz="2400"/>
              <a:t>Разработать </a:t>
            </a:r>
            <a:r>
              <a:rPr lang="ru-RU" sz="2400" b="1"/>
              <a:t>маркетинговую стратегию</a:t>
            </a:r>
            <a:r>
              <a:rPr lang="ru-RU" sz="2400"/>
              <a:t> для продвижения нашего проекта на внутреннем и международном рынках. Мы хотим создать сильный бренд, который будет ассоциироваться с инновациями, экологией и комфортом.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❖"/>
            </a:pPr>
            <a:r>
              <a:rPr lang="ru-RU" sz="2400"/>
              <a:t>Найти </a:t>
            </a:r>
            <a:r>
              <a:rPr lang="ru-RU" sz="2400" b="1"/>
              <a:t>надежных партнеров</a:t>
            </a:r>
            <a:r>
              <a:rPr lang="ru-RU" sz="2400"/>
              <a:t> для совместной реализации нашего проекта. Мы заинтересованы в сотрудничестве с компаниями, которые занимаются производством, установкой и обслуживанием тепловых трубок, а также с организациями, которые управляют общественным транспортом и инфраструктурой городов.</a:t>
            </a: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pic>
        <p:nvPicPr>
          <p:cNvPr id="2097194" name="Google Shape;224;p9"/>
          <p:cNvPicPr preferRelativeResize="0"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1325" y="6876300"/>
            <a:ext cx="4432026" cy="443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95" name="Google Shape;225;p9"/>
          <p:cNvPicPr preferRelativeResize="0"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31550" y="2095750"/>
            <a:ext cx="3933901" cy="3933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Google Shape;230;p10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</a:p>
        </p:txBody>
      </p:sp>
      <p:sp>
        <p:nvSpPr>
          <p:cNvPr id="1048680" name="Google Shape;231;p10"/>
          <p:cNvSpPr txBox="1"/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9" marR="0" lvl="0" indent="-377099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681" name="Google Shape;232;p10"/>
          <p:cNvSpPr/>
          <p:nvPr/>
        </p:nvSpPr>
        <p:spPr>
          <a:xfrm>
            <a:off x="3799887" y="6603076"/>
            <a:ext cx="3701654" cy="608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82" name="Google Shape;233;p10"/>
          <p:cNvSpPr/>
          <p:nvPr/>
        </p:nvSpPr>
        <p:spPr>
          <a:xfrm>
            <a:off x="3799887" y="7446097"/>
            <a:ext cx="31518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683" name="Google Shape;234;p10"/>
          <p:cNvSpPr txBox="1"/>
          <p:nvPr/>
        </p:nvSpPr>
        <p:spPr>
          <a:xfrm>
            <a:off x="7881379" y="5858296"/>
            <a:ext cx="9733800" cy="27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8" marR="0" lvl="0" indent="-377098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</a:rPr>
              <a:t> </a:t>
            </a:r>
            <a:endParaRPr sz="2300">
              <a:solidFill>
                <a:schemeClr val="dk1"/>
              </a:solidFill>
            </a:endParaRPr>
          </a:p>
          <a:p>
            <a:pPr marL="377098" marR="0" lvl="0" indent="-377098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</a:p>
          <a:p>
            <a:pPr marL="377098" marR="0" lvl="0" indent="-377098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684" name="Google Shape;235;p10"/>
          <p:cNvSpPr/>
          <p:nvPr/>
        </p:nvSpPr>
        <p:spPr>
          <a:xfrm>
            <a:off x="8385337" y="5933458"/>
            <a:ext cx="22290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1048685" name="Google Shape;236;p10"/>
          <p:cNvSpPr/>
          <p:nvPr/>
        </p:nvSpPr>
        <p:spPr>
          <a:xfrm>
            <a:off x="9307300" y="6398937"/>
            <a:ext cx="37017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ru-RU" sz="3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7-</a:t>
            </a:r>
            <a:r>
              <a:rPr lang="ru-RU" sz="3200" dirty="0" smtClean="0">
                <a:solidFill>
                  <a:schemeClr val="dk1"/>
                </a:solidFill>
              </a:rPr>
              <a:t>902-742-6891</a:t>
            </a:r>
            <a:endParaRPr lang="ru-RU" sz="3200" dirty="0">
              <a:solidFill>
                <a:schemeClr val="dk1"/>
              </a:solidFill>
            </a:endParaRPr>
          </a:p>
        </p:txBody>
      </p:sp>
      <p:sp>
        <p:nvSpPr>
          <p:cNvPr id="1048686" name="Google Shape;237;p10"/>
          <p:cNvSpPr txBox="1"/>
          <p:nvPr/>
        </p:nvSpPr>
        <p:spPr>
          <a:xfrm>
            <a:off x="1034250" y="4366075"/>
            <a:ext cx="4980300" cy="8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/>
              <a:t>Научный руководитель</a:t>
            </a:r>
            <a:endParaRPr sz="3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/>
              <a:t>Габдушев Руслан Жамангараевич</a:t>
            </a:r>
            <a:endParaRPr sz="3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/>
          </a:p>
        </p:txBody>
      </p:sp>
      <p:sp>
        <p:nvSpPr>
          <p:cNvPr id="1048687" name="Google Shape;238;p10"/>
          <p:cNvSpPr txBox="1"/>
          <p:nvPr/>
        </p:nvSpPr>
        <p:spPr>
          <a:xfrm>
            <a:off x="8597000" y="4637300"/>
            <a:ext cx="5813100" cy="13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/>
              <a:t>Лидер команды</a:t>
            </a:r>
            <a:endParaRPr sz="3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/>
              <a:t>Артём Ефименко</a:t>
            </a:r>
            <a:endParaRPr sz="3200"/>
          </a:p>
        </p:txBody>
      </p:sp>
      <p:sp>
        <p:nvSpPr>
          <p:cNvPr id="1048688" name="Google Shape;239;p10"/>
          <p:cNvSpPr txBox="1"/>
          <p:nvPr/>
        </p:nvSpPr>
        <p:spPr>
          <a:xfrm>
            <a:off x="9617525" y="7462150"/>
            <a:ext cx="43107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/>
          </a:p>
        </p:txBody>
      </p:sp>
      <p:sp>
        <p:nvSpPr>
          <p:cNvPr id="1048689" name="Google Shape;240;p10"/>
          <p:cNvSpPr txBox="1"/>
          <p:nvPr/>
        </p:nvSpPr>
        <p:spPr>
          <a:xfrm>
            <a:off x="8882750" y="7212025"/>
            <a:ext cx="52416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/>
              <a:t>aefimenko322@gmail.com</a:t>
            </a:r>
            <a:endParaRPr sz="3200"/>
          </a:p>
        </p:txBody>
      </p:sp>
      <p:sp>
        <p:nvSpPr>
          <p:cNvPr id="1048690" name="Google Shape;241;p10"/>
          <p:cNvSpPr txBox="1"/>
          <p:nvPr/>
        </p:nvSpPr>
        <p:spPr>
          <a:xfrm>
            <a:off x="1971375" y="7348000"/>
            <a:ext cx="49803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gabduschew@mail.ru</a:t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1048691" name="Google Shape;242;p10"/>
          <p:cNvSpPr txBox="1"/>
          <p:nvPr/>
        </p:nvSpPr>
        <p:spPr>
          <a:xfrm>
            <a:off x="2334975" y="6384475"/>
            <a:ext cx="4392300" cy="7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/>
              <a:t>+</a:t>
            </a:r>
            <a:r>
              <a:rPr lang="ru-RU" sz="3200" dirty="0" smtClean="0"/>
              <a:t>7-9879-5656-37</a:t>
            </a:r>
            <a:endParaRPr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1248</Words>
  <Application>Microsoft Office PowerPoint</Application>
  <PresentationFormat>Произвольный</PresentationFormat>
  <Paragraphs>83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Open Sans</vt:lpstr>
      <vt:lpstr>Roboto</vt:lpstr>
      <vt:lpstr>Calibri</vt:lpstr>
      <vt:lpstr>Тема Office</vt:lpstr>
      <vt:lpstr>Исследование возможности применения тепловых трубок при обогреве остановок общественного транспорта</vt:lpstr>
      <vt:lpstr>Актуальность проекта</vt:lpstr>
      <vt:lpstr>Проблема</vt:lpstr>
      <vt:lpstr>Решение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Исследование возможности применения тепловых трубок при обогреве остановок общественного транспорта</dc:title>
  <dc:creator>Acer</dc:creator>
  <cp:lastModifiedBy>User</cp:lastModifiedBy>
  <cp:revision>3</cp:revision>
  <dcterms:created xsi:type="dcterms:W3CDTF">2023-10-12T00:46:59Z</dcterms:created>
  <dcterms:modified xsi:type="dcterms:W3CDTF">2023-12-19T09:15:22Z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a0e6015c303a495489971508f0a6ccdf</vt:lpwstr>
  </property>
</Properties>
</file>