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286" r:id="rId4"/>
    <p:sldId id="291" r:id="rId5"/>
    <p:sldId id="301" r:id="rId6"/>
    <p:sldId id="306" r:id="rId7"/>
    <p:sldId id="307" r:id="rId8"/>
    <p:sldId id="308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6" autoAdjust="0"/>
    <p:restoredTop sz="94694"/>
  </p:normalViewPr>
  <p:slideViewPr>
    <p:cSldViewPr snapToGrid="0" snapToObjects="1" showGuides="1">
      <p:cViewPr varScale="1">
        <p:scale>
          <a:sx n="75" d="100"/>
          <a:sy n="75" d="100"/>
        </p:scale>
        <p:origin x="-108" y="-702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975500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Суть проекта в том, чтобы получать обувь (дизайнерскую и пляжную, </a:t>
            </a:r>
            <a:r>
              <a:rPr lang="ru-RU" dirty="0" err="1" smtClean="0"/>
              <a:t>тк</a:t>
            </a:r>
            <a:r>
              <a:rPr lang="ru-RU" dirty="0" smtClean="0"/>
              <a:t> пляжная всегда будет пользоваться спросом в теплое время года), подходящую под их ногу с помощью 3д принтера и 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Для решения данной задачи мы предлагаем создание специализированной системы, объединяющей 3D сканирование стопы и использование искусственного интеллекта для анализа данных.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Сначала пользователь проходит процедуру сканирования стопы с помощью специального устройства, которое создает точную 3D модель стопы. Затем полученные данные передаются в программу, использующую искусственный интеллект для анализа формы и особенностей стопы.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 основе полученных данных программа создает индивидуальную модель обуви, учитывая анатомические особенности стопы, ее размер, форму и особенности распределения нагрузки. После этого модель передается на 3D принтер, который создает персонализированную пару обуви.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Такой подход позволит получать обувь, идеально подходящую под каждую конкретную стопу, что повысит комфорт и удобство при ношении, а также уменьшит риск возникновения травм и дискомфорта.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78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продвижение через партнеров, возможное создание карты лояльности с обменом одной пары обуви на другую в следующий сезон (создание карты лояльности с обменом этой обуви в следующий сезон со скидкой.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Ценность заключается в предоставлению клиенту уникальной обуви, сделанной на заказ, которая будет выделяться на фоне иной обуви. Также возможно создание обуви клиенту под заказ, с выбором формы/силуэта, цвета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5325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На 19,9 млрд долларов рост рынка 3D-печати в 2023 году, что является увеличением на17% по сравнению с предыдущим годом 83 % респондентов сообщили, что 3D-печать помогло сэкономить значительные средства в их производственной линии56% участников опроса назвали FDM наиболее часто используемая аддитивная технология76% предприятий произвели более 10 деталей в их производственных циклах, по сравнению с 49% в 2021 году 71% опрошенных предприятий использовали 3D-печать больше в 2022 году, чем в 2021 </a:t>
            </a:r>
            <a:r>
              <a:rPr lang="ru-RU" dirty="0" err="1" smtClean="0"/>
              <a:t>годуПо</a:t>
            </a:r>
            <a:r>
              <a:rPr lang="ru-RU" dirty="0" smtClean="0"/>
              <a:t> данным исследованиям российского </a:t>
            </a:r>
            <a:r>
              <a:rPr lang="ru-RU" dirty="0" err="1" smtClean="0"/>
              <a:t>рынка:Объем</a:t>
            </a:r>
            <a:r>
              <a:rPr lang="ru-RU" dirty="0" smtClean="0"/>
              <a:t> рынка АТ составляет 6 млрд. </a:t>
            </a:r>
            <a:r>
              <a:rPr lang="ru-RU" dirty="0" err="1" smtClean="0"/>
              <a:t>рублейИз</a:t>
            </a:r>
            <a:r>
              <a:rPr lang="ru-RU" dirty="0" smtClean="0"/>
              <a:t> них 2,5 млрд. рублей приходится на оборудование для 3D-печати и комплектующие1,2 млрд. рублей на материалы для 3D-печати 2,3 млрд. рублей на оказание услуг 3D-печати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624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4000" dirty="0" smtClean="0"/>
              <a:t>3D </a:t>
            </a:r>
            <a:r>
              <a:rPr lang="ru-RU" sz="4000" dirty="0" smtClean="0"/>
              <a:t>ПРИНТЕР «</a:t>
            </a:r>
            <a:r>
              <a:rPr lang="en-US" sz="4000" dirty="0" smtClean="0"/>
              <a:t>STEPSCULPTOR</a:t>
            </a:r>
            <a:r>
              <a:rPr lang="ru-RU" sz="4000" dirty="0" smtClean="0"/>
              <a:t>»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Билык Никита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93134" y="1943786"/>
            <a:ext cx="9995348" cy="3970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b="1" dirty="0" smtClean="0"/>
              <a:t>Проблема</a:t>
            </a:r>
            <a:r>
              <a:rPr lang="ru-RU" sz="3600" dirty="0" smtClean="0"/>
              <a:t>: существует обувь, которая соответствует размеру, но не подходит ноге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b="1" dirty="0" smtClean="0"/>
              <a:t>Потребители</a:t>
            </a:r>
            <a:r>
              <a:rPr lang="ru-RU" sz="3600" dirty="0" smtClean="0"/>
              <a:t>: люди, кому нужна нестандартная обувь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b="1" dirty="0" smtClean="0"/>
              <a:t>Решение</a:t>
            </a:r>
            <a:r>
              <a:rPr lang="ru-RU" sz="3600" dirty="0" smtClean="0"/>
              <a:t>: печать обуви на </a:t>
            </a:r>
            <a:r>
              <a:rPr lang="en-US" sz="3600" dirty="0" smtClean="0"/>
              <a:t>3d</a:t>
            </a:r>
            <a:r>
              <a:rPr lang="ru-RU" sz="3600" dirty="0"/>
              <a:t> </a:t>
            </a:r>
            <a:r>
              <a:rPr lang="ru-RU" sz="3600" dirty="0" smtClean="0"/>
              <a:t>принтере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b="1" dirty="0" smtClean="0"/>
              <a:t>Технологии</a:t>
            </a:r>
            <a:r>
              <a:rPr lang="ru-RU" sz="3600" dirty="0" smtClean="0"/>
              <a:t>: </a:t>
            </a:r>
            <a:r>
              <a:rPr lang="en-US" sz="3600" dirty="0" smtClean="0"/>
              <a:t>3d</a:t>
            </a:r>
            <a:r>
              <a:rPr lang="ru-RU" sz="3600" dirty="0" smtClean="0"/>
              <a:t> </a:t>
            </a:r>
            <a:r>
              <a:rPr lang="ru-RU" sz="3600" dirty="0" err="1" smtClean="0"/>
              <a:t>прототипирование</a:t>
            </a:r>
            <a:r>
              <a:rPr lang="ru-RU" sz="3600" dirty="0" smtClean="0"/>
              <a:t>, искусственный интеллект, </a:t>
            </a:r>
            <a:r>
              <a:rPr lang="en-US" sz="3600" dirty="0" smtClean="0"/>
              <a:t>3d </a:t>
            </a:r>
            <a:r>
              <a:rPr lang="ru-RU" sz="3600" dirty="0" smtClean="0"/>
              <a:t>печать 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523740" y="1956486"/>
            <a:ext cx="10008048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 smtClean="0"/>
              <a:t>Потребители</a:t>
            </a:r>
            <a:r>
              <a:rPr lang="ru-RU" sz="2000" dirty="0" smtClean="0"/>
              <a:t>: евангелисты - </a:t>
            </a:r>
            <a:r>
              <a:rPr lang="ru-RU" sz="2000" dirty="0" err="1" smtClean="0"/>
              <a:t>блогеры</a:t>
            </a:r>
            <a:r>
              <a:rPr lang="ru-RU" sz="2000" dirty="0" smtClean="0"/>
              <a:t>, ранние последователи – модники, массовый сегмент – люди, которые ездят отдыхать на юг 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 smtClean="0"/>
              <a:t>Ценностное предложение</a:t>
            </a:r>
            <a:r>
              <a:rPr lang="ru-RU" sz="2000" dirty="0" smtClean="0"/>
              <a:t>: уникальность, выделение из толпы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 smtClean="0"/>
              <a:t>Каналы продвижения, продаж</a:t>
            </a:r>
            <a:r>
              <a:rPr lang="ru-RU" sz="2000" dirty="0" smtClean="0"/>
              <a:t>: визуальные способы продаж (журналы, ТВ, интернет)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 smtClean="0"/>
              <a:t>Тип взаимодействия</a:t>
            </a:r>
            <a:r>
              <a:rPr lang="ru-RU" sz="2000" dirty="0" smtClean="0"/>
              <a:t>:</a:t>
            </a:r>
            <a:r>
              <a:rPr lang="en-US" sz="2000" dirty="0" smtClean="0"/>
              <a:t> </a:t>
            </a:r>
            <a:r>
              <a:rPr lang="ru-RU" sz="2000" dirty="0" smtClean="0"/>
              <a:t>ВИП, персонализированное взаимодействие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 smtClean="0"/>
              <a:t>Ключевые партнеры</a:t>
            </a:r>
            <a:r>
              <a:rPr lang="ru-RU" sz="2000" dirty="0" smtClean="0"/>
              <a:t>: дизайнерские выставки, </a:t>
            </a:r>
            <a:r>
              <a:rPr lang="ru-RU" sz="2000" dirty="0" err="1" smtClean="0"/>
              <a:t>блогеры</a:t>
            </a: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 smtClean="0"/>
              <a:t>Ключевые ресурсы</a:t>
            </a:r>
            <a:r>
              <a:rPr lang="ru-RU" sz="2000" dirty="0" smtClean="0"/>
              <a:t>: технология, разнообразие в их продуктовой матрице – продукт 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 smtClean="0"/>
              <a:t>Ключевые процессы</a:t>
            </a:r>
            <a:r>
              <a:rPr lang="ru-RU" sz="2000" dirty="0" smtClean="0"/>
              <a:t>: </a:t>
            </a:r>
            <a:r>
              <a:rPr lang="en-US" sz="2000" dirty="0"/>
              <a:t>3d</a:t>
            </a:r>
            <a:r>
              <a:rPr lang="ru-RU" sz="2000" dirty="0"/>
              <a:t> </a:t>
            </a:r>
            <a:r>
              <a:rPr lang="ru-RU" sz="2000" dirty="0" err="1"/>
              <a:t>прототипирование</a:t>
            </a:r>
            <a:r>
              <a:rPr lang="ru-RU" sz="2000" dirty="0"/>
              <a:t>, </a:t>
            </a:r>
            <a:r>
              <a:rPr lang="ru-RU" sz="2000" dirty="0" smtClean="0"/>
              <a:t>сканирование, </a:t>
            </a:r>
            <a:r>
              <a:rPr lang="en-US" sz="2000" dirty="0"/>
              <a:t>3d </a:t>
            </a:r>
            <a:r>
              <a:rPr lang="ru-RU" sz="2000" dirty="0" smtClean="0"/>
              <a:t>печать, реклама </a:t>
            </a: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 smtClean="0"/>
              <a:t>Доходы</a:t>
            </a:r>
            <a:r>
              <a:rPr lang="ru-RU" sz="2000" dirty="0" smtClean="0"/>
              <a:t>: разовые продажи продукта, возможна подписка для дизайнеров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 smtClean="0"/>
              <a:t>Расходы</a:t>
            </a:r>
            <a:r>
              <a:rPr lang="ru-RU" sz="2000" dirty="0" smtClean="0"/>
              <a:t>: аренда оборудования, </a:t>
            </a:r>
            <a:r>
              <a:rPr lang="ru-RU" sz="2000" dirty="0" err="1" smtClean="0"/>
              <a:t>расходники</a:t>
            </a:r>
            <a:r>
              <a:rPr lang="ru-RU" sz="2000" dirty="0"/>
              <a:t> </a:t>
            </a:r>
            <a:r>
              <a:rPr lang="ru-RU" sz="2000" dirty="0" smtClean="0"/>
              <a:t>(материалы), упаковка, маркетинг,  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xmlns="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1253025"/>
              </p:ext>
            </p:extLst>
          </p:nvPr>
        </p:nvGraphicFramePr>
        <p:xfrm>
          <a:off x="520700" y="1638300"/>
          <a:ext cx="10752537" cy="4479853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8253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98181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Название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Сегмент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Предложение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Плюс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Минус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Цена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 smtClean="0"/>
                        <a:t>Киоски с продажей</a:t>
                      </a:r>
                      <a:r>
                        <a:rPr lang="ru-RU" baseline="0" dirty="0" smtClean="0"/>
                        <a:t> обуви около пляжей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 smtClean="0"/>
                        <a:t>Массовый</a:t>
                      </a:r>
                      <a:r>
                        <a:rPr lang="ru-RU" baseline="0" dirty="0" smtClean="0"/>
                        <a:t>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Низкий ценовой сегмент, нет специализации</a:t>
                      </a:r>
                      <a:r>
                        <a:rPr lang="ru-RU" baseline="0" dirty="0" smtClean="0"/>
                        <a:t>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aseline="0" dirty="0" smtClean="0"/>
                        <a:t>Доступно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Однообразие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200-500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Крупные</a:t>
                      </a:r>
                      <a:r>
                        <a:rPr lang="ru-RU" baseline="0" dirty="0" smtClean="0"/>
                        <a:t> сервисы по доставке товаров (</a:t>
                      </a:r>
                      <a:r>
                        <a:rPr lang="en-US" baseline="0" dirty="0" err="1" smtClean="0"/>
                        <a:t>ozon</a:t>
                      </a:r>
                      <a:r>
                        <a:rPr lang="ru-RU" baseline="0" dirty="0" smtClean="0"/>
                        <a:t>, </a:t>
                      </a:r>
                      <a:r>
                        <a:rPr lang="en-US" baseline="0" dirty="0" err="1" smtClean="0"/>
                        <a:t>wildberries</a:t>
                      </a:r>
                      <a:r>
                        <a:rPr lang="ru-RU" baseline="0" dirty="0" smtClean="0"/>
                        <a:t>)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Массовый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Нет</a:t>
                      </a:r>
                      <a:r>
                        <a:rPr lang="ru-RU" baseline="0" dirty="0" smtClean="0"/>
                        <a:t> специализации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Доставка товара до дома из любой</a:t>
                      </a:r>
                      <a:r>
                        <a:rPr lang="ru-RU" baseline="0" dirty="0" smtClean="0"/>
                        <a:t> точки страны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Сложность</a:t>
                      </a:r>
                      <a:r>
                        <a:rPr lang="ru-RU" baseline="0" dirty="0" smtClean="0"/>
                        <a:t> с возвратом брака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Средняя</a:t>
                      </a:r>
                      <a:r>
                        <a:rPr lang="ru-RU" baseline="0" dirty="0" smtClean="0"/>
                        <a:t> по рынку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Обувные</a:t>
                      </a:r>
                      <a:r>
                        <a:rPr lang="ru-RU" baseline="0" dirty="0" smtClean="0"/>
                        <a:t> магазины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Массовый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Можно подобрать обувь под себя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Рядом с домом, можно пощупать, примерить удобно</a:t>
                      </a:r>
                      <a:r>
                        <a:rPr lang="ru-RU" baseline="0" dirty="0" smtClean="0"/>
                        <a:t>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Ограниченный ассортимент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Средняя по рынку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 err="1" smtClean="0"/>
                        <a:t>Step</a:t>
                      </a:r>
                      <a:r>
                        <a:rPr lang="en-US" baseline="0" dirty="0" err="1" smtClean="0"/>
                        <a:t>Sculptor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Персонализированная обувь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Предлагаем обувь под ситуацию</a:t>
                      </a:r>
                      <a:r>
                        <a:rPr lang="ru-RU" baseline="0" dirty="0" smtClean="0"/>
                        <a:t> и человека, возможность выбора цвета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Уникальность</a:t>
                      </a:r>
                      <a:r>
                        <a:rPr lang="ru-RU" baseline="0" dirty="0" smtClean="0"/>
                        <a:t>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Ограниченное</a:t>
                      </a:r>
                      <a:r>
                        <a:rPr lang="ru-RU" baseline="0" dirty="0" smtClean="0"/>
                        <a:t> использование, под конкретное время года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Высокая стоимость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xmlns="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xmlns="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Декабрь 2024 – создание </a:t>
            </a:r>
            <a:r>
              <a:rPr lang="ru-RU" smtClean="0"/>
              <a:t>1й партии </a:t>
            </a:r>
            <a:r>
              <a:rPr lang="ru-RU" dirty="0" smtClean="0"/>
              <a:t>обуви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xmlns="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Январь 2024 – старт проекта 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Март 2024 – сайт для сбора пред заказов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Август 2025 – выход на самоокупаемость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xmlns="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xmlns="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xmlns="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535483" y="906408"/>
            <a:ext cx="4906312" cy="1201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Дополнительная информация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xmlns="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609150" y="2103019"/>
            <a:ext cx="4989789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Люди, которые визуально воспринимают информацию (</a:t>
            </a:r>
            <a:r>
              <a:rPr lang="ru-RU" sz="2000" dirty="0" err="1" smtClean="0"/>
              <a:t>визуалы</a:t>
            </a:r>
            <a:r>
              <a:rPr lang="ru-RU" sz="2000" dirty="0" smtClean="0"/>
              <a:t>).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Подписаны на </a:t>
            </a:r>
            <a:r>
              <a:rPr lang="ru-RU" sz="2000" dirty="0" err="1" smtClean="0"/>
              <a:t>блогеров</a:t>
            </a:r>
            <a:r>
              <a:rPr lang="ru-RU" sz="2000" dirty="0" smtClean="0"/>
              <a:t> – модников, которые делают обзор на моду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Ходят на дизайнерские показы, выставки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Публикуют на своих страницах фотографии одежды из последних коллекций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Последние версии мобильных телефонов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«Засветились поездками на юг»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Ищут в интернете последние коллекции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Портрет ЦА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рынка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</a:t>
            </a:r>
            <a:r>
              <a:rPr lang="ru-RU" dirty="0" smtClean="0"/>
              <a:t>: 96 штук</a:t>
            </a:r>
            <a:endParaRPr lang="ru-RU" dirty="0"/>
          </a:p>
          <a:p>
            <a:pPr marL="0" indent="0">
              <a:buNone/>
            </a:pPr>
            <a:r>
              <a:rPr lang="en-US" dirty="0" smtClean="0"/>
              <a:t>SAM</a:t>
            </a:r>
            <a:r>
              <a:rPr lang="ru-RU" dirty="0" smtClean="0"/>
              <a:t>: 2129 пар (10% от 21294 летает на юг)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TAM</a:t>
            </a:r>
            <a:r>
              <a:rPr lang="ru-RU" dirty="0" smtClean="0"/>
              <a:t>: 10% от  </a:t>
            </a:r>
            <a:r>
              <a:rPr lang="en-US" dirty="0" smtClean="0"/>
              <a:t>~ </a:t>
            </a:r>
            <a:r>
              <a:rPr lang="ru-RU" dirty="0" smtClean="0"/>
              <a:t>7.2 млн туристов (на 2022 год)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PAM</a:t>
            </a:r>
            <a:r>
              <a:rPr lang="ru-RU" dirty="0" smtClean="0"/>
              <a:t>: рынок </a:t>
            </a:r>
            <a:r>
              <a:rPr lang="ru-RU" dirty="0" smtClean="0"/>
              <a:t>СНГ</a:t>
            </a:r>
          </a:p>
          <a:p>
            <a:pPr marL="0" indent="0">
              <a:buNone/>
            </a:pPr>
            <a:r>
              <a:rPr lang="ru-RU" dirty="0" smtClean="0"/>
              <a:t>Ожидаемая средняя цена пары – 5000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2577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Тенденции рынка в мире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 smtClean="0"/>
              <a:t>https</a:t>
            </a:r>
            <a:r>
              <a:rPr lang="en-US" dirty="0"/>
              <a:t>://www.3dpulse.ru/news/analitika/rynok-tehnologii-3d-pechati-v-rossii-i-mire-perspektivy-vnedreniya-additivnyh-tehnologii-v-proizvodstvo/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608137"/>
            <a:ext cx="791210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2954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8 888 888 88 88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email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3267</TotalTime>
  <Words>646</Words>
  <Application>Microsoft Office PowerPoint</Application>
  <PresentationFormat>Произвольный</PresentationFormat>
  <Paragraphs>110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рынка</vt:lpstr>
      <vt:lpstr>Тенденции рынка в мире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HomePC</cp:lastModifiedBy>
  <cp:revision>38</cp:revision>
  <dcterms:modified xsi:type="dcterms:W3CDTF">2023-12-10T16:03:32Z</dcterms:modified>
</cp:coreProperties>
</file>