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6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embeddedFontLst>
    <p:embeddedFont>
      <p:font typeface="IBM Plex Sans SemiBold" panose="020B0604020202020204" charset="0"/>
      <p:regular r:id="rId14"/>
      <p:bold r:id="rId15"/>
      <p:italic r:id="rId16"/>
      <p:boldItalic r:id="rId17"/>
    </p:embeddedFont>
    <p:embeddedFont>
      <p:font typeface="IBM Plex Sans" panose="020B060402020202020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0F681B7-9C2C-4A36-A9B4-3AAA53B5BA0B}">
  <a:tblStyle styleId="{10F681B7-9C2C-4A36-A9B4-3AAA53B5BA0B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562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7825652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7100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" name="Google Shape;6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107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" name="Google Shape;6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1682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/>
          </a:p>
        </p:txBody>
      </p:sp>
    </p:spTree>
    <p:extLst>
      <p:ext uri="{BB962C8B-B14F-4D97-AF65-F5344CB8AC3E}">
        <p14:creationId xmlns:p14="http://schemas.microsoft.com/office/powerpoint/2010/main" val="3606728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78784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007959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146283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10543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59033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92800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9534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FF4E23B-34FE-F46B-0304-88FD5E3B9A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580"/>
            <a:ext cx="9140359" cy="5143500"/>
          </a:xfrm>
          <a:prstGeom prst="rect">
            <a:avLst/>
          </a:prstGeom>
        </p:spPr>
      </p:pic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507016" y="1965174"/>
            <a:ext cx="5717220" cy="919623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>
              <a:buSzPct val="111111"/>
            </a:pPr>
            <a:r>
              <a:rPr lang="ru-RU" sz="2800" dirty="0"/>
              <a:t>Средства личной гигиены с </a:t>
            </a:r>
            <a:r>
              <a:rPr lang="ru-RU" sz="2800" dirty="0" err="1"/>
              <a:t>лактобактериями</a:t>
            </a:r>
            <a:r>
              <a:rPr lang="ru-RU" sz="2800" dirty="0"/>
              <a:t> для женщин</a:t>
            </a:r>
            <a:endParaRPr sz="2800"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4758431" y="3262763"/>
            <a:ext cx="4277111" cy="563513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>
              <a:buSzPct val="108108"/>
            </a:pPr>
            <a:r>
              <a:rPr lang="ru-RU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Наставник: </a:t>
            </a:r>
            <a:r>
              <a:rPr lang="ru" dirty="0"/>
              <a:t>Сивкова Т.Н. </a:t>
            </a:r>
            <a:endParaRPr dirty="0"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716135" y="1193426"/>
            <a:ext cx="5298981" cy="736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Акселератор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lang="ru-RU" sz="2400" b="0" i="0" u="none" strike="noStrike" cap="none" dirty="0" err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АгроТехноУнивер</a:t>
            </a:r>
            <a:r>
              <a:rPr lang="ru-RU" sz="2400" b="0" i="0" u="none" strike="noStrike" cap="none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. Осень 2023</a:t>
            </a:r>
            <a:endParaRPr dirty="0"/>
          </a:p>
        </p:txBody>
      </p:sp>
      <p:sp>
        <p:nvSpPr>
          <p:cNvPr id="57" name="Google Shape;57;p13"/>
          <p:cNvSpPr txBox="1"/>
          <p:nvPr/>
        </p:nvSpPr>
        <p:spPr>
          <a:xfrm>
            <a:off x="0" y="3927542"/>
            <a:ext cx="9144000" cy="1215958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7647"/>
              <a:buFont typeface="Arial"/>
              <a:buNone/>
            </a:pPr>
            <a:r>
              <a:rPr lang="ru-RU" sz="2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Технологическое </a:t>
            </a:r>
            <a:r>
              <a:rPr lang="ru-RU" sz="2800" b="0" i="0" u="none" strike="noStrike" cap="none" dirty="0" smtClean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направление: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7647"/>
              <a:buFont typeface="Arial" panose="020B0604020202020204" pitchFamily="34" charset="0"/>
              <a:buChar char="•"/>
            </a:pPr>
            <a:r>
              <a:rPr lang="ru-RU" sz="2800" b="0" i="0" u="none" strike="noStrike" cap="none" dirty="0" smtClean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Биомедицинские </a:t>
            </a:r>
            <a:r>
              <a:rPr lang="ru-RU" sz="2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и ветеринарные </a:t>
            </a:r>
            <a:r>
              <a:rPr lang="ru-RU" sz="2800" b="0" i="0" u="none" strike="noStrike" cap="none" dirty="0" smtClean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технологии</a:t>
            </a:r>
            <a:r>
              <a:rPr lang="ru-RU" sz="2800" dirty="0">
                <a:solidFill>
                  <a:schemeClr val="dk2"/>
                </a:solidFill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91734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Пользователь и его проблема</a:t>
            </a:r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0" y="739587"/>
            <a:ext cx="8832300" cy="3829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None/>
            </a:pPr>
            <a:r>
              <a:rPr lang="ru-RU" i="1" dirty="0"/>
              <a:t>Женщины детородного возраста,</a:t>
            </a:r>
          </a:p>
          <a:p>
            <a:pPr marL="0" lvl="0" indent="0">
              <a:buNone/>
            </a:pPr>
            <a:r>
              <a:rPr lang="ru-RU" i="1" dirty="0"/>
              <a:t>которым нужно поддерживать баланс микрофлоры половых органов во время менструальных </a:t>
            </a:r>
            <a:r>
              <a:rPr lang="ru-RU" i="1" dirty="0" smtClean="0"/>
              <a:t>циклов</a:t>
            </a:r>
            <a:r>
              <a:rPr lang="ru-RU" dirty="0" smtClean="0"/>
              <a:t>. </a:t>
            </a:r>
            <a:endParaRPr lang="ru-RU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588" y="2003611"/>
            <a:ext cx="3847895" cy="25652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8335" y="2003611"/>
            <a:ext cx="4563966" cy="256526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33" y="0"/>
            <a:ext cx="9231739" cy="5143500"/>
          </a:xfrm>
          <a:prstGeom prst="rect">
            <a:avLst/>
          </a:prstGeom>
        </p:spPr>
      </p:pic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Решение</a:t>
            </a:r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None/>
            </a:pPr>
            <a:r>
              <a:rPr lang="ru-RU" b="1" i="1" dirty="0">
                <a:solidFill>
                  <a:schemeClr val="tx1"/>
                </a:solidFill>
              </a:rPr>
              <a:t>Наш продукт в виде средств гигиены с </a:t>
            </a:r>
            <a:r>
              <a:rPr lang="ru-RU" b="1" i="1" dirty="0" err="1">
                <a:solidFill>
                  <a:schemeClr val="tx1"/>
                </a:solidFill>
              </a:rPr>
              <a:t>лактобактериями</a:t>
            </a:r>
            <a:endParaRPr lang="ru-RU" b="1" i="1" dirty="0">
              <a:solidFill>
                <a:schemeClr val="tx1"/>
              </a:solidFill>
            </a:endParaRPr>
          </a:p>
          <a:p>
            <a:pPr marL="0" lvl="0" indent="0">
              <a:buNone/>
            </a:pPr>
            <a:r>
              <a:rPr lang="ru-RU" b="1" i="1" dirty="0">
                <a:solidFill>
                  <a:schemeClr val="tx1"/>
                </a:solidFill>
              </a:rPr>
              <a:t>будет выполнять функцию восстановления и поддержания нормальных показателей рН и флоры, подавление роста патогенной и условно патогенной флоры, так же повышая естественную защиту от генитальных инфекций</a:t>
            </a:r>
            <a:r>
              <a:rPr lang="ru-RU" b="1" i="1" dirty="0" smtClean="0">
                <a:solidFill>
                  <a:schemeClr val="tx1"/>
                </a:solidFill>
              </a:rPr>
              <a:t>.</a:t>
            </a:r>
            <a:endParaRPr lang="ru-RU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Аналоги решения</a:t>
            </a:r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buNone/>
            </a:pPr>
            <a:r>
              <a:rPr lang="ru-RU" i="1" dirty="0"/>
              <a:t>В отличие от свеч, капсул, гелей, которые применяют в другие периоды цикла, наш продукт лучше тем, что его можно применять во время менструального цикла.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ru-RU" i="1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583" y="2036793"/>
            <a:ext cx="4380139" cy="292009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215108" y="160987"/>
            <a:ext cx="8729855" cy="582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Заинтересованные стороны (стейкхолдеры)</a:t>
            </a:r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296216" y="3195718"/>
            <a:ext cx="8648748" cy="191342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900" dirty="0"/>
              <a:t>На этом слайде необходимо отразить, с кем пересекается Ваше решение заявленной проблемы </a:t>
            </a:r>
            <a:r>
              <a:rPr lang="ru-RU" sz="900" dirty="0" smtClean="0"/>
              <a:t>:</a:t>
            </a:r>
            <a:endParaRPr lang="ru-RU" sz="900" dirty="0" smtClean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900" dirty="0" smtClean="0"/>
              <a:t>Аптеки и магазины: на полках появится новый товар, который они смогут продать по своей цене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900" dirty="0" smtClean="0"/>
              <a:t>Акционеры – получение дохода от вложений в продукт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900" dirty="0" smtClean="0"/>
              <a:t>Поставщики – получение прибыли от продажи сырья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900" dirty="0" smtClean="0"/>
              <a:t>Лаборатории – получение прибыли от производства, реализации от научной деятельности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900" dirty="0" smtClean="0"/>
              <a:t>Налоговый орган – интерес в соблюдении налогового </a:t>
            </a:r>
            <a:r>
              <a:rPr lang="ru-RU" sz="900" dirty="0" err="1" smtClean="0"/>
              <a:t>закондательства</a:t>
            </a:r>
            <a:r>
              <a:rPr lang="ru-RU" sz="900" dirty="0" smtClean="0"/>
              <a:t> и уплате налогов со стороны организации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  <p:sp>
        <p:nvSpPr>
          <p:cNvPr id="85" name="Google Shape;85;p17"/>
          <p:cNvSpPr txBox="1"/>
          <p:nvPr/>
        </p:nvSpPr>
        <p:spPr>
          <a:xfrm>
            <a:off x="296216" y="2887941"/>
            <a:ext cx="45720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Луковичная диаграмма для анализа стейкхолдеров</a:t>
            </a:r>
            <a:endParaRPr/>
          </a:p>
        </p:txBody>
      </p:sp>
      <p:pic>
        <p:nvPicPr>
          <p:cNvPr id="86" name="Google Shape;86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5916" y="974522"/>
            <a:ext cx="2695634" cy="1913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07730" y="623968"/>
            <a:ext cx="342900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title"/>
          </p:nvPr>
        </p:nvSpPr>
        <p:spPr>
          <a:xfrm>
            <a:off x="159327" y="84807"/>
            <a:ext cx="885998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Таблица учёта стейкхолдеров (заинтересованных сторон)</a:t>
            </a:r>
            <a:endParaRPr/>
          </a:p>
        </p:txBody>
      </p:sp>
      <p:graphicFrame>
        <p:nvGraphicFramePr>
          <p:cNvPr id="93" name="Google Shape;93;p18"/>
          <p:cNvGraphicFramePr/>
          <p:nvPr>
            <p:extLst>
              <p:ext uri="{D42A27DB-BD31-4B8C-83A1-F6EECF244321}">
                <p14:modId xmlns:p14="http://schemas.microsoft.com/office/powerpoint/2010/main" val="3744696221"/>
              </p:ext>
            </p:extLst>
          </p:nvPr>
        </p:nvGraphicFramePr>
        <p:xfrm>
          <a:off x="269361" y="618453"/>
          <a:ext cx="8417439" cy="4242658"/>
        </p:xfrm>
        <a:graphic>
          <a:graphicData uri="http://schemas.openxmlformats.org/drawingml/2006/table">
            <a:tbl>
              <a:tblPr firstRow="1" bandRow="1">
                <a:noFill/>
                <a:tableStyleId>{10F681B7-9C2C-4A36-A9B4-3AAA53B5BA0B}</a:tableStyleId>
              </a:tblPr>
              <a:tblGrid>
                <a:gridCol w="18681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987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834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8348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8348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73946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Статус </a:t>
                      </a:r>
                      <a:r>
                        <a:rPr lang="ru-RU" sz="900" b="1" i="0" u="none" strike="noStrike" cap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стейкхолдера</a:t>
                      </a:r>
                      <a:r>
                        <a:rPr lang="ru-RU" sz="9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(заинтересованной стороны) </a:t>
                      </a:r>
                      <a:endParaRPr sz="900" u="none" strike="noStrike" cap="none" dirty="0"/>
                    </a:p>
                  </a:txBody>
                  <a:tcPr marL="51450" marR="51450" marT="51450" marB="5145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Стейкхолдер </a:t>
                      </a:r>
                      <a:r>
                        <a:rPr lang="ru-RU" sz="7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(если известен – конкретная организация, орган государственной власти и т.д.)</a:t>
                      </a:r>
                      <a:endParaRPr sz="900" u="none" strike="noStrike" cap="none"/>
                    </a:p>
                  </a:txBody>
                  <a:tcPr marL="51450" marR="51450" marT="51450" marB="5145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Чего хочет </a:t>
                      </a:r>
                      <a:r>
                        <a:rPr lang="ru-RU" sz="9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/>
                      </a:r>
                      <a:br>
                        <a:rPr lang="ru-RU" sz="9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7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(цели, интересы, предпочтения)</a:t>
                      </a:r>
                      <a:endParaRPr sz="900" u="none" strike="noStrike" cap="none" dirty="0"/>
                    </a:p>
                  </a:txBody>
                  <a:tcPr marL="51450" marR="51450" marT="51450" marB="5145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Что необходимо от него </a:t>
                      </a:r>
                      <a:r>
                        <a:rPr lang="ru-RU" sz="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(Что может получить команда проекта)</a:t>
                      </a:r>
                      <a:endParaRPr sz="900" u="none" strike="noStrike" cap="none"/>
                    </a:p>
                  </a:txBody>
                  <a:tcPr marL="51450" marR="51450" marT="51450" marB="5145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Что предлагаем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(Что может предложить команда, что бы заинтересовать)</a:t>
                      </a:r>
                      <a:endParaRPr sz="900" u="none" strike="noStrike" cap="none"/>
                    </a:p>
                  </a:txBody>
                  <a:tcPr marL="51450" marR="51450" marT="51450" marB="5145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6404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Заказчик</a:t>
                      </a:r>
                      <a:endParaRPr sz="11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1376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Пользователь</a:t>
                      </a:r>
                      <a:endParaRPr sz="11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 smtClean="0"/>
                        <a:t>Женщины 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 smtClean="0"/>
                        <a:t>Здоровье репродуктивной</a:t>
                      </a:r>
                      <a:r>
                        <a:rPr lang="ru-RU" sz="1400" u="none" strike="noStrike" cap="none" baseline="0" dirty="0" smtClean="0"/>
                        <a:t> системы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 smtClean="0"/>
                        <a:t>Интерес</a:t>
                      </a:r>
                      <a:r>
                        <a:rPr lang="ru-RU" sz="1400" u="none" strike="noStrike" cap="none" baseline="0" dirty="0" smtClean="0"/>
                        <a:t> к нашему продукту, рекомендации другим пользователям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 smtClean="0"/>
                        <a:t>Поддержание микрофлоры половых органов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3248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Держатель ресурсов</a:t>
                      </a:r>
                      <a:endParaRPr sz="11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baseline="0" dirty="0" smtClean="0"/>
                        <a:t>Акционеры 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 smtClean="0"/>
                        <a:t>Получение прибыли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 smtClean="0"/>
                        <a:t>Вложение инвестиций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 smtClean="0"/>
                        <a:t>Прибыль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9290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Регулятор</a:t>
                      </a:r>
                      <a:endParaRPr sz="11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 smtClean="0"/>
                        <a:t>Руководитель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 smtClean="0"/>
                        <a:t>Развитие компании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 smtClean="0"/>
                        <a:t>Регулировка</a:t>
                      </a:r>
                      <a:r>
                        <a:rPr lang="ru-RU" sz="1400" u="none" strike="noStrike" cap="none" baseline="0" dirty="0" smtClean="0"/>
                        <a:t> деятельности компании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311700" y="95401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/>
              <a:t>Ключевые выводы из исследования</a:t>
            </a:r>
            <a:br>
              <a:rPr lang="ru-RU" dirty="0"/>
            </a:br>
            <a:endParaRPr dirty="0"/>
          </a:p>
        </p:txBody>
      </p:sp>
      <p:sp>
        <p:nvSpPr>
          <p:cNvPr id="99" name="Google Shape;99;p19"/>
          <p:cNvSpPr txBox="1">
            <a:spLocks noGrp="1"/>
          </p:cNvSpPr>
          <p:nvPr>
            <p:ph type="body" idx="1"/>
          </p:nvPr>
        </p:nvSpPr>
        <p:spPr>
          <a:xfrm>
            <a:off x="0" y="668102"/>
            <a:ext cx="9002806" cy="43947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What</a:t>
            </a:r>
            <a:r>
              <a:rPr lang="ru-RU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(что) – описание конкретных свойств товара/услуг</a:t>
            </a:r>
            <a:endParaRPr dirty="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Who</a:t>
            </a:r>
            <a:r>
              <a:rPr lang="ru-RU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(кто) – характеристика потенциального клиента</a:t>
            </a:r>
            <a:endParaRPr dirty="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Why</a:t>
            </a:r>
            <a:r>
              <a:rPr lang="ru-RU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(почему) – чем руководствуется потребитель при выборе товара или услуги</a:t>
            </a:r>
            <a:endParaRPr dirty="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When</a:t>
            </a:r>
            <a:r>
              <a:rPr lang="ru-RU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(когда) – время совершения покупки</a:t>
            </a:r>
            <a:endParaRPr dirty="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Where</a:t>
            </a:r>
            <a:r>
              <a:rPr lang="ru-RU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(где) – место продажи товара/услуг.</a:t>
            </a:r>
            <a:endParaRPr dirty="0"/>
          </a:p>
          <a:p>
            <a:pPr marL="571500" lvl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ru-RU" dirty="0" smtClean="0"/>
              <a:t>Наш товар – гигиеническое средство со свойством поддержания </a:t>
            </a:r>
            <a:r>
              <a:rPr lang="en-US" dirty="0" smtClean="0"/>
              <a:t>pH</a:t>
            </a:r>
            <a:r>
              <a:rPr lang="ru-RU" dirty="0" smtClean="0"/>
              <a:t> и флоры во время менструальных циклов.</a:t>
            </a:r>
          </a:p>
          <a:p>
            <a:pPr marL="571500" lvl="0">
              <a:spcBef>
                <a:spcPts val="1200"/>
              </a:spcBef>
              <a:buAutoNum type="arabicPeriod"/>
            </a:pPr>
            <a:r>
              <a:rPr lang="ru-RU" dirty="0" smtClean="0"/>
              <a:t>Потенциальный клиент </a:t>
            </a:r>
            <a:r>
              <a:rPr lang="ru-RU" dirty="0"/>
              <a:t>- </a:t>
            </a:r>
            <a:r>
              <a:rPr lang="ru-RU" dirty="0" smtClean="0"/>
              <a:t>женщины </a:t>
            </a:r>
            <a:r>
              <a:rPr lang="ru-RU" dirty="0"/>
              <a:t>детородного </a:t>
            </a:r>
            <a:r>
              <a:rPr lang="ru-RU" dirty="0" smtClean="0"/>
              <a:t>возраста.</a:t>
            </a:r>
          </a:p>
          <a:p>
            <a:pPr marL="571500" lvl="0">
              <a:spcBef>
                <a:spcPts val="1200"/>
              </a:spcBef>
              <a:buAutoNum type="arabicPeriod"/>
            </a:pPr>
            <a:r>
              <a:rPr lang="ru-RU" dirty="0" smtClean="0"/>
              <a:t>Потребитель при выборе руководствуется эффективностью, удобством и доступностью продукта.</a:t>
            </a:r>
          </a:p>
          <a:p>
            <a:pPr marL="571500" lvl="0">
              <a:spcBef>
                <a:spcPts val="1200"/>
              </a:spcBef>
              <a:buAutoNum type="arabicPeriod"/>
            </a:pPr>
            <a:r>
              <a:rPr lang="ru-RU" dirty="0" smtClean="0"/>
              <a:t>Время совершения покупки – по мере необходимости.</a:t>
            </a:r>
          </a:p>
          <a:p>
            <a:pPr marL="571500" lvl="0">
              <a:spcBef>
                <a:spcPts val="1200"/>
              </a:spcBef>
              <a:buAutoNum type="arabicPeriod"/>
            </a:pPr>
            <a:r>
              <a:rPr lang="ru-RU" dirty="0" smtClean="0"/>
              <a:t>Место продажи – аптеки, розничная торговля, </a:t>
            </a:r>
            <a:r>
              <a:rPr lang="ru-RU" dirty="0" err="1" smtClean="0"/>
              <a:t>маркетплейсы</a:t>
            </a:r>
            <a:r>
              <a:rPr lang="ru-RU" dirty="0" smtClean="0"/>
              <a:t>, напрямую от поставщиков.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Результаты исследования: Прототип разработки</a:t>
            </a:r>
            <a:endParaRPr/>
          </a:p>
        </p:txBody>
      </p:sp>
      <p:sp>
        <p:nvSpPr>
          <p:cNvPr id="105" name="Google Shape;105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 smtClean="0"/>
              <a:t>Визуализация </a:t>
            </a:r>
            <a:r>
              <a:rPr lang="ru-RU" dirty="0"/>
              <a:t>решения на ваше усмотрение </a:t>
            </a:r>
            <a:endParaRPr lang="ru-RU" dirty="0" smtClean="0"/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sz="1600" dirty="0" smtClean="0"/>
              <a:t>Разработка находится на этапе научных исследований, на данный момент тестирование еще не пройдено. </a:t>
            </a:r>
            <a:endParaRPr lang="ru-RU" sz="1600" dirty="0"/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sz="1600" dirty="0" smtClean="0"/>
              <a:t>Собраны статистические данные. </a:t>
            </a:r>
            <a:endParaRPr sz="1600" dirty="0"/>
          </a:p>
        </p:txBody>
      </p:sp>
      <p:pic>
        <p:nvPicPr>
          <p:cNvPr id="1026" name="Picture 2" descr="Котекс тампоны с аппликатором супер 8 шт. купить по цене от 237 руб в  Красноярске, заказать с доставкой, инструкция по применению, аналоги, отзыв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1783553"/>
            <a:ext cx="3267636" cy="326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Какие тампоны❤️прокладки лучше и как выбрать❤️рейтинг из топа ISE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52386"/>
            <a:ext cx="4450043" cy="2498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/>
        </p:nvSpPr>
        <p:spPr>
          <a:xfrm>
            <a:off x="490100" y="1455325"/>
            <a:ext cx="7659300" cy="26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70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1010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u="none" strike="noStrike" cap="none" dirty="0">
              <a:solidFill>
                <a:srgbClr val="010101"/>
              </a:solidFill>
              <a:latin typeface="+mj-lt"/>
              <a:ea typeface="IBM Plex Sans"/>
              <a:cs typeface="IBM Plex Sans"/>
              <a:sym typeface="IBM Plex San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4AE0"/>
              </a:buClr>
              <a:buSzPts val="1800"/>
              <a:buFont typeface="IBM Plex Sans"/>
              <a:buChar char="•"/>
            </a:pPr>
            <a:r>
              <a:rPr lang="ru-RU" sz="1800" b="0" u="none" strike="noStrike" cap="none" dirty="0">
                <a:solidFill>
                  <a:srgbClr val="010101"/>
                </a:solidFill>
                <a:latin typeface="+mj-lt"/>
                <a:ea typeface="IBM Plex Sans"/>
                <a:cs typeface="IBM Plex Sans"/>
                <a:sym typeface="IBM Plex Sans"/>
              </a:rPr>
              <a:t>Наш продукт помогает </a:t>
            </a:r>
            <a:r>
              <a:rPr lang="ru-RU" sz="1800" dirty="0" smtClean="0">
                <a:solidFill>
                  <a:srgbClr val="6E32E0"/>
                </a:solidFill>
                <a:latin typeface="+mj-lt"/>
                <a:ea typeface="IBM Plex Sans"/>
                <a:cs typeface="IBM Plex Sans"/>
                <a:sym typeface="IBM Plex Sans"/>
              </a:rPr>
              <a:t>женщинам</a:t>
            </a:r>
            <a:r>
              <a:rPr lang="ru-RU" sz="1800" b="0" u="none" strike="noStrike" cap="none" dirty="0" smtClean="0">
                <a:solidFill>
                  <a:srgbClr val="010101"/>
                </a:solidFill>
                <a:latin typeface="+mj-lt"/>
                <a:ea typeface="IBM Plex Sans"/>
                <a:cs typeface="IBM Plex Sans"/>
                <a:sym typeface="IBM Plex Sans"/>
              </a:rPr>
              <a:t>,</a:t>
            </a:r>
            <a:endParaRPr sz="1800" b="0" u="none" strike="noStrike" cap="none" dirty="0">
              <a:solidFill>
                <a:srgbClr val="010101"/>
              </a:solidFill>
              <a:latin typeface="+mj-lt"/>
              <a:ea typeface="IBM Plex Sans"/>
              <a:cs typeface="IBM Plex Sans"/>
              <a:sym typeface="IBM Plex San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4AE0"/>
              </a:buClr>
              <a:buSzPts val="1800"/>
              <a:buFont typeface="IBM Plex Sans"/>
              <a:buChar char="•"/>
            </a:pPr>
            <a:r>
              <a:rPr lang="ru-RU" sz="1800" b="0" u="none" strike="noStrike" cap="none" dirty="0">
                <a:solidFill>
                  <a:srgbClr val="010101"/>
                </a:solidFill>
                <a:latin typeface="+mj-lt"/>
                <a:ea typeface="IBM Plex Sans"/>
                <a:cs typeface="IBM Plex Sans"/>
                <a:sym typeface="IBM Plex Sans"/>
              </a:rPr>
              <a:t>Которые хотят решать </a:t>
            </a:r>
            <a:r>
              <a:rPr lang="ru-RU" sz="1800" dirty="0" smtClean="0">
                <a:solidFill>
                  <a:srgbClr val="6E32E0"/>
                </a:solidFill>
                <a:latin typeface="+mj-lt"/>
                <a:ea typeface="IBM Plex Sans"/>
                <a:cs typeface="IBM Plex Sans"/>
                <a:sym typeface="IBM Plex Sans"/>
              </a:rPr>
              <a:t>проблемы, связанные со здоровьем</a:t>
            </a:r>
            <a:r>
              <a:rPr lang="ru-RU" sz="1800" b="0" u="none" strike="noStrike" cap="none" dirty="0" smtClean="0">
                <a:solidFill>
                  <a:srgbClr val="010101"/>
                </a:solidFill>
                <a:latin typeface="+mj-lt"/>
                <a:ea typeface="IBM Plex Sans"/>
                <a:cs typeface="IBM Plex Sans"/>
                <a:sym typeface="IBM Plex Sans"/>
              </a:rPr>
              <a:t>,</a:t>
            </a:r>
            <a:endParaRPr sz="1800" b="0" u="none" strike="noStrike" cap="none" dirty="0">
              <a:solidFill>
                <a:srgbClr val="010101"/>
              </a:solidFill>
              <a:latin typeface="+mj-lt"/>
              <a:ea typeface="IBM Plex Sans"/>
              <a:cs typeface="IBM Plex Sans"/>
              <a:sym typeface="IBM Plex Sans"/>
            </a:endParaRPr>
          </a:p>
          <a:p>
            <a:pPr marL="177800" lvl="0" indent="-177800">
              <a:buClr>
                <a:srgbClr val="684AE0"/>
              </a:buClr>
              <a:buSzPts val="1800"/>
              <a:buFont typeface="IBM Plex Sans"/>
              <a:buChar char="•"/>
            </a:pPr>
            <a:r>
              <a:rPr lang="ru-RU" sz="1800" dirty="0">
                <a:solidFill>
                  <a:srgbClr val="010101"/>
                </a:solidFill>
                <a:latin typeface="+mj-lt"/>
                <a:ea typeface="IBM Plex Sans"/>
                <a:cs typeface="IBM Plex Sans"/>
                <a:sym typeface="IBM Plex Sans"/>
              </a:rPr>
              <a:t>Посредством восстановления и поддержания нормальных показателей рН и </a:t>
            </a:r>
            <a:r>
              <a:rPr lang="ru-RU" sz="1800" dirty="0" smtClean="0">
                <a:solidFill>
                  <a:srgbClr val="010101"/>
                </a:solidFill>
                <a:latin typeface="+mj-lt"/>
                <a:ea typeface="IBM Plex Sans"/>
                <a:cs typeface="IBM Plex Sans"/>
                <a:sym typeface="IBM Plex Sans"/>
              </a:rPr>
              <a:t>флоры.</a:t>
            </a:r>
            <a:endParaRPr sz="1800" b="0" u="none" strike="noStrike" cap="none" dirty="0">
              <a:solidFill>
                <a:srgbClr val="010101"/>
              </a:solidFill>
              <a:latin typeface="+mj-lt"/>
              <a:ea typeface="IBM Plex Sans"/>
              <a:cs typeface="IBM Plex Sans"/>
              <a:sym typeface="IBM Plex Sans"/>
            </a:endParaRPr>
          </a:p>
          <a:p>
            <a:pPr marL="177800" lvl="0" indent="-177800">
              <a:buClr>
                <a:srgbClr val="684AE0"/>
              </a:buClr>
              <a:buSzPts val="1800"/>
              <a:buFont typeface="IBM Plex Sans"/>
              <a:buChar char="•"/>
            </a:pPr>
            <a:r>
              <a:rPr lang="ru-RU" sz="1800" b="0" u="none" strike="noStrike" cap="none" dirty="0">
                <a:solidFill>
                  <a:srgbClr val="010101"/>
                </a:solidFill>
                <a:latin typeface="+mj-lt"/>
                <a:ea typeface="IBM Plex Sans"/>
                <a:cs typeface="IBM Plex Sans"/>
                <a:sym typeface="IBM Plex Sans"/>
              </a:rPr>
              <a:t>И в отличии </a:t>
            </a:r>
            <a:r>
              <a:rPr lang="ru-RU" sz="1800" b="0" u="none" strike="noStrike" cap="none" dirty="0" smtClean="0">
                <a:solidFill>
                  <a:srgbClr val="010101"/>
                </a:solidFill>
                <a:latin typeface="+mj-lt"/>
                <a:ea typeface="IBM Plex Sans"/>
                <a:cs typeface="IBM Plex Sans"/>
                <a:sym typeface="IBM Plex Sans"/>
              </a:rPr>
              <a:t>от </a:t>
            </a:r>
            <a:r>
              <a:rPr lang="ru-RU" sz="1800" dirty="0">
                <a:latin typeface="+mj-lt"/>
              </a:rPr>
              <a:t>свеч, капсул, </a:t>
            </a:r>
            <a:r>
              <a:rPr lang="ru-RU" sz="1800" dirty="0" smtClean="0">
                <a:latin typeface="+mj-lt"/>
              </a:rPr>
              <a:t>гелей</a:t>
            </a:r>
            <a:r>
              <a:rPr lang="ru-RU" sz="1800" b="0" u="none" strike="noStrike" cap="none" dirty="0" smtClean="0">
                <a:solidFill>
                  <a:srgbClr val="010101"/>
                </a:solidFill>
                <a:latin typeface="+mj-lt"/>
                <a:ea typeface="IBM Plex Sans"/>
                <a:cs typeface="IBM Plex Sans"/>
                <a:sym typeface="IBM Plex Sans"/>
              </a:rPr>
              <a:t>,</a:t>
            </a:r>
            <a:endParaRPr lang="ru-RU" sz="1800" dirty="0">
              <a:solidFill>
                <a:srgbClr val="010101"/>
              </a:solidFill>
              <a:latin typeface="+mj-lt"/>
              <a:ea typeface="IBM Plex Sans"/>
              <a:cs typeface="IBM Plex Sans"/>
              <a:sym typeface="IBM Plex Sans"/>
            </a:endParaRPr>
          </a:p>
          <a:p>
            <a:pPr marL="177800" lvl="0" indent="-177800">
              <a:buClr>
                <a:srgbClr val="684AE0"/>
              </a:buClr>
              <a:buSzPts val="1800"/>
              <a:buFont typeface="IBM Plex Sans"/>
              <a:buChar char="•"/>
            </a:pPr>
            <a:r>
              <a:rPr lang="ru-RU" sz="1800" dirty="0" smtClean="0">
                <a:latin typeface="+mj-lt"/>
              </a:rPr>
              <a:t>наш </a:t>
            </a:r>
            <a:r>
              <a:rPr lang="ru-RU" sz="1800" dirty="0">
                <a:latin typeface="+mj-lt"/>
              </a:rPr>
              <a:t>продукт лучше тем, что его можно применять во время менструального цикла.</a:t>
            </a:r>
          </a:p>
        </p:txBody>
      </p:sp>
      <p:cxnSp>
        <p:nvCxnSpPr>
          <p:cNvPr id="111" name="Google Shape;111;p21"/>
          <p:cNvCxnSpPr/>
          <p:nvPr/>
        </p:nvCxnSpPr>
        <p:spPr>
          <a:xfrm flipH="1">
            <a:off x="4050097" y="1885724"/>
            <a:ext cx="890100" cy="156300"/>
          </a:xfrm>
          <a:prstGeom prst="straightConnector1">
            <a:avLst/>
          </a:prstGeom>
          <a:noFill/>
          <a:ln w="38100" cap="flat" cmpd="sng">
            <a:solidFill>
              <a:srgbClr val="888888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2" name="Google Shape;112;p21"/>
          <p:cNvSpPr txBox="1"/>
          <p:nvPr/>
        </p:nvSpPr>
        <p:spPr>
          <a:xfrm>
            <a:off x="4940197" y="1649325"/>
            <a:ext cx="25062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3375" rIns="0" bIns="0" anchor="t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 dirty="0">
                <a:solidFill>
                  <a:srgbClr val="888888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Изучить рынок и ЦА</a:t>
            </a:r>
            <a:endParaRPr sz="1600" b="1" i="0" u="none" strike="noStrike" cap="none" dirty="0">
              <a:solidFill>
                <a:srgbClr val="888888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cxnSp>
        <p:nvCxnSpPr>
          <p:cNvPr id="113" name="Google Shape;113;p21"/>
          <p:cNvCxnSpPr/>
          <p:nvPr/>
        </p:nvCxnSpPr>
        <p:spPr>
          <a:xfrm flipH="1">
            <a:off x="4369391" y="2182674"/>
            <a:ext cx="1771200" cy="141900"/>
          </a:xfrm>
          <a:prstGeom prst="straightConnector1">
            <a:avLst/>
          </a:prstGeom>
          <a:noFill/>
          <a:ln w="38100" cap="flat" cmpd="sng">
            <a:solidFill>
              <a:srgbClr val="888888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4" name="Google Shape;114;p21"/>
          <p:cNvSpPr txBox="1"/>
          <p:nvPr/>
        </p:nvSpPr>
        <p:spPr>
          <a:xfrm>
            <a:off x="6166465" y="1823350"/>
            <a:ext cx="31389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3375" rIns="0" bIns="0" anchor="t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 dirty="0">
                <a:solidFill>
                  <a:srgbClr val="888888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А мы эту боль не выдумали? Нужно узнать у ЦА</a:t>
            </a:r>
            <a:endParaRPr sz="1600" b="1" i="0" u="none" strike="noStrike" cap="none" dirty="0">
              <a:solidFill>
                <a:srgbClr val="888888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cxnSp>
        <p:nvCxnSpPr>
          <p:cNvPr id="115" name="Google Shape;115;p21"/>
          <p:cNvCxnSpPr/>
          <p:nvPr/>
        </p:nvCxnSpPr>
        <p:spPr>
          <a:xfrm rot="10800000">
            <a:off x="3619938" y="3200748"/>
            <a:ext cx="1101000" cy="613200"/>
          </a:xfrm>
          <a:prstGeom prst="straightConnector1">
            <a:avLst/>
          </a:prstGeom>
          <a:noFill/>
          <a:ln w="38100" cap="flat" cmpd="sng">
            <a:solidFill>
              <a:srgbClr val="888888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6" name="Google Shape;116;p21"/>
          <p:cNvSpPr txBox="1"/>
          <p:nvPr/>
        </p:nvSpPr>
        <p:spPr>
          <a:xfrm>
            <a:off x="5080499" y="3822276"/>
            <a:ext cx="31389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3375" rIns="0" bIns="0" anchor="t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 dirty="0">
                <a:solidFill>
                  <a:srgbClr val="888888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Анализ рынка и конкурентов (да, это тоже исследование, хоть и вторичное, иногда и первичное)</a:t>
            </a:r>
            <a:endParaRPr sz="1600" b="1" i="0" u="none" strike="noStrike" cap="none" dirty="0">
              <a:solidFill>
                <a:srgbClr val="888888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cxnSp>
        <p:nvCxnSpPr>
          <p:cNvPr id="117" name="Google Shape;117;p21"/>
          <p:cNvCxnSpPr/>
          <p:nvPr/>
        </p:nvCxnSpPr>
        <p:spPr>
          <a:xfrm rot="10800000" flipH="1">
            <a:off x="2625250" y="3400150"/>
            <a:ext cx="320100" cy="869400"/>
          </a:xfrm>
          <a:prstGeom prst="straightConnector1">
            <a:avLst/>
          </a:prstGeom>
          <a:noFill/>
          <a:ln w="38100" cap="flat" cmpd="sng">
            <a:solidFill>
              <a:srgbClr val="888888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8" name="Google Shape;118;p21"/>
          <p:cNvSpPr txBox="1"/>
          <p:nvPr/>
        </p:nvSpPr>
        <p:spPr>
          <a:xfrm>
            <a:off x="490100" y="4230050"/>
            <a:ext cx="41604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3375" rIns="0" bIns="0" anchor="t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1" i="0" u="none" strike="noStrike" cap="none">
                <a:solidFill>
                  <a:srgbClr val="888888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Конкурентный анализ: анализ вторичных источников + восприятие игроков на рынке целевой аудиторией (качественные и количественные исследования)</a:t>
            </a:r>
            <a:endParaRPr sz="1200" b="1" i="0" u="none" strike="noStrike" cap="none">
              <a:solidFill>
                <a:srgbClr val="888888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rgbClr val="888888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rgbClr val="888888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119" name="Google Shape;119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Промежуточный итог: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Команда</a:t>
            </a:r>
            <a:endParaRPr/>
          </a:p>
        </p:txBody>
      </p:sp>
      <p:sp>
        <p:nvSpPr>
          <p:cNvPr id="125" name="Google Shape;125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>
                <a:solidFill>
                  <a:schemeClr val="tx1"/>
                </a:solidFill>
              </a:rPr>
              <a:t>здесь размещают фотографии, указывают, как кого зовут, должность в проекте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>
                <a:solidFill>
                  <a:schemeClr val="tx1"/>
                </a:solidFill>
              </a:rPr>
              <a:t>Голынина Анна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dirty="0">
                <a:solidFill>
                  <a:schemeClr val="tx1"/>
                </a:solidFill>
              </a:rPr>
              <a:t>Снигирева Александра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Жигулева Елизавета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 err="1">
                <a:solidFill>
                  <a:schemeClr val="tx1"/>
                </a:solidFill>
              </a:rPr>
              <a:t>Больнов</a:t>
            </a:r>
            <a:r>
              <a:rPr lang="ru-RU" dirty="0">
                <a:solidFill>
                  <a:schemeClr val="tx1"/>
                </a:solidFill>
              </a:rPr>
              <a:t> Виталий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Коновалова Наталья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Вопросы к экспертам</a:t>
            </a:r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body" idx="1"/>
          </p:nvPr>
        </p:nvSpPr>
        <p:spPr>
          <a:xfrm>
            <a:off x="311700" y="1152474"/>
            <a:ext cx="8520600" cy="366890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/>
              <a:t>Вопросы к экспертам могут касаться как результатов вашего исследования, так и дальнейших шагов по работе над проектом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-RU"/>
              <a:t>На консультации Вы можете вместе с экспертами построить дальнейший план работу по проекту, используя этот слайд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577</Words>
  <Application>Microsoft Office PowerPoint</Application>
  <PresentationFormat>Экран (16:9)</PresentationFormat>
  <Paragraphs>80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IBM Plex Sans SemiBold</vt:lpstr>
      <vt:lpstr>Arial</vt:lpstr>
      <vt:lpstr>IBM Plex Sans</vt:lpstr>
      <vt:lpstr>Simple Light</vt:lpstr>
      <vt:lpstr>Средства личной гигиены с лактобактериями для женщин</vt:lpstr>
      <vt:lpstr>Пользователь и его проблема</vt:lpstr>
      <vt:lpstr>Решение</vt:lpstr>
      <vt:lpstr>Аналоги решения</vt:lpstr>
      <vt:lpstr>Заинтересованные стороны (стейкхолдеры)</vt:lpstr>
      <vt:lpstr>Таблица учёта стейкхолдеров (заинтересованных сторон)</vt:lpstr>
      <vt:lpstr>Ключевые выводы из исследования </vt:lpstr>
      <vt:lpstr>Результаты исследования: Прототип разработки</vt:lpstr>
      <vt:lpstr>Промежуточный итог:</vt:lpstr>
      <vt:lpstr>Команда</vt:lpstr>
      <vt:lpstr>Вопросы к экспертам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Анна</dc:creator>
  <cp:lastModifiedBy>Пользователь Windows</cp:lastModifiedBy>
  <cp:revision>14</cp:revision>
  <dcterms:modified xsi:type="dcterms:W3CDTF">2023-10-27T16:45:42Z</dcterms:modified>
</cp:coreProperties>
</file>