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7" r:id="rId2"/>
    <p:sldId id="577" r:id="rId3"/>
    <p:sldId id="588" r:id="rId4"/>
    <p:sldId id="548" r:id="rId5"/>
    <p:sldId id="576" r:id="rId6"/>
    <p:sldId id="517" r:id="rId7"/>
    <p:sldId id="518" r:id="rId8"/>
    <p:sldId id="424" r:id="rId9"/>
    <p:sldId id="471" r:id="rId10"/>
    <p:sldId id="579" r:id="rId11"/>
    <p:sldId id="582" r:id="rId12"/>
    <p:sldId id="583" r:id="rId13"/>
    <p:sldId id="593" r:id="rId14"/>
    <p:sldId id="587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AB3C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09" autoAdjust="0"/>
    <p:restoredTop sz="94271" autoAdjust="0"/>
  </p:normalViewPr>
  <p:slideViewPr>
    <p:cSldViewPr snapToGrid="0" showGuides="1">
      <p:cViewPr varScale="1">
        <p:scale>
          <a:sx n="83" d="100"/>
          <a:sy n="83" d="100"/>
        </p:scale>
        <p:origin x="514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8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ru-RU" sz="2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  <a:r>
              <a:rPr lang="ru-RU" b="0" dirty="0" smtClean="0"/>
              <a:t>Какой</a:t>
            </a:r>
            <a:r>
              <a:rPr lang="ru-RU" b="0" baseline="0" dirty="0" smtClean="0"/>
              <a:t> формат стимулятора Вы бы предпочли ?</a:t>
            </a:r>
            <a:endParaRPr lang="ru-RU" b="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ru-RU" sz="2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652250146113399"/>
          <c:y val="0.27166611606651198"/>
          <c:w val="0.30181180596142598"/>
          <c:h val="0.65135998238079496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2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bf5e32cb-56c2-4ccd-8f0c-9aa89583f23d}"/>
      </c:ext>
    </c:extLst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lang="ru-RU" sz="2000">
          <a:latin typeface="Times New Roman" panose="02020603050405020304" pitchFamily="18" charset="0"/>
          <a:ea typeface="Times New Roman" panose="02020603050405020304" pitchFamily="18" charset="0"/>
          <a:cs typeface="Times New Roman" panose="02020603050405020304" pitchFamily="18" charset="0"/>
          <a:sym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Ассоциации при словах космическая еда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Ассоциации при словах космическая еда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B5E-4CB7-BD14-0D56A9870E4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B5E-4CB7-BD14-0D56A9870E4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B5E-4CB7-BD14-0D56A9870E4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B5E-4CB7-BD14-0D56A9870E4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B5E-4CB7-BD14-0D56A9870E4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Легкось и компактность</c:v>
                </c:pt>
                <c:pt idx="1">
                  <c:v>Экстремальные вкусы</c:v>
                </c:pt>
                <c:pt idx="2">
                  <c:v>Высокотехнологичность</c:v>
                </c:pt>
                <c:pt idx="3">
                  <c:v>Полезная и сбалансированная еда</c:v>
                </c:pt>
                <c:pt idx="4">
                  <c:v>Другое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0.3</c:v>
                </c:pt>
                <c:pt idx="1">
                  <c:v>0.08</c:v>
                </c:pt>
                <c:pt idx="2">
                  <c:v>0.1</c:v>
                </c:pt>
                <c:pt idx="3">
                  <c:v>0.5</c:v>
                </c:pt>
                <c:pt idx="4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B5E-4CB7-BD14-0D56A9870E4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615212999452387"/>
          <c:y val="0.25190006885514266"/>
          <c:w val="0.33704918003874723"/>
          <c:h val="0.703024657348743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Какой для вас сам удобный вид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упаковки?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Какой для вас сам удобный вид упаковки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EE5-4B0E-A08B-81189665C3E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EE5-4B0E-A08B-81189665C3E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EE5-4B0E-A08B-81189665C3E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EE5-4B0E-A08B-81189665C3E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EE5-4B0E-A08B-81189665C3E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Пакеты с зип застёжкой</c:v>
                </c:pt>
                <c:pt idx="1">
                  <c:v>Одноразовые контейнеры</c:v>
                </c:pt>
                <c:pt idx="2">
                  <c:v>Тубы и тюбики</c:v>
                </c:pt>
                <c:pt idx="3">
                  <c:v>Бутылки с трубочками</c:v>
                </c:pt>
                <c:pt idx="4">
                  <c:v>Всё из перечисленного подходит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0.2</c:v>
                </c:pt>
                <c:pt idx="1">
                  <c:v>0.6</c:v>
                </c:pt>
                <c:pt idx="2">
                  <c:v>0.04</c:v>
                </c:pt>
                <c:pt idx="3">
                  <c:v>0.1</c:v>
                </c:pt>
                <c:pt idx="4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EE5-4B0E-A08B-81189665C3E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9945997282227679"/>
          <c:y val="0.19295548004484045"/>
          <c:w val="0.2865411188721157"/>
          <c:h val="0.806387092582045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ваш любимый продукт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тех, что были предложены астронавтам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4.2776950681880956E-2"/>
          <c:y val="0.301197111022521"/>
          <c:w val="0.57194635606783106"/>
          <c:h val="0.6973578722172206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Выберите ваш любимый продукт питаня из тех, что были предложены астронавтам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22D-4AC3-BA6C-4175593C989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22D-4AC3-BA6C-4175593C989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22D-4AC3-BA6C-4175593C989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22D-4AC3-BA6C-4175593C989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22D-4AC3-BA6C-4175593C989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22D-4AC3-BA6C-4175593C989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Паста в тюбиках</c:v>
                </c:pt>
                <c:pt idx="1">
                  <c:v>Сухофрукты и орехи</c:v>
                </c:pt>
                <c:pt idx="2">
                  <c:v>Супы-пюре в пакетах</c:v>
                </c:pt>
                <c:pt idx="3">
                  <c:v>Растворимые соки</c:v>
                </c:pt>
                <c:pt idx="4">
                  <c:v>Всё из перечисленного нравится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>
                  <c:v>0.3</c:v>
                </c:pt>
                <c:pt idx="1">
                  <c:v>7.0000000000000007E-2</c:v>
                </c:pt>
                <c:pt idx="2">
                  <c:v>0.45</c:v>
                </c:pt>
                <c:pt idx="3">
                  <c:v>0.1</c:v>
                </c:pt>
                <c:pt idx="4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22D-4AC3-BA6C-4175593C9899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895500095754934"/>
          <c:y val="0.32965361546068195"/>
          <c:w val="0.31576751665606467"/>
          <c:h val="0.64426802684809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ru-RU" sz="216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Восполняете</a:t>
            </a:r>
            <a:r>
              <a:rPr lang="ru-RU" sz="2000" b="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ли Вы энергию </a:t>
            </a:r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legend>
      <c:legendPos val="r"/>
      <c:layout/>
      <c:overlay val="0"/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49c7e81-d97e-426a-aee4-5de70589dbfd}"/>
      </c:ext>
    </c:extLst>
  </c:chart>
  <c:txPr>
    <a:bodyPr/>
    <a:lstStyle/>
    <a:p>
      <a:pPr>
        <a:defRPr lang="ru-RU"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ru-RU" sz="216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</a:t>
            </a:r>
            <a:r>
              <a:rPr lang="ru-RU" b="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Вам лет?</a:t>
            </a:r>
            <a:endParaRPr 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ru-RU" sz="216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072267343010778"/>
          <c:y val="0.20282204491062067"/>
          <c:w val="0.26883981888892866"/>
          <c:h val="0.66785100186240398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c98a5aae-489c-47b3-abb0-c4feb29e4e20}"/>
      </c:ext>
    </c:extLst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lang="ru-RU" sz="1800"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Оцените уровень вашей готовности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попробовать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новую линию продуктов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Cosmo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Food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Оцените уровень вашей готовности пропробывать новую линию продуктов Cosmo Food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680-485A-86B1-41A918A0159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680-485A-86B1-41A918A0159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680-485A-86B1-41A918A0159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680-485A-86B1-41A918A0159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680-485A-86B1-41A918A0159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Уже хочу заказать первый набор!</c:v>
                </c:pt>
                <c:pt idx="1">
                  <c:v>Попробовал хотя бы раз</c:v>
                </c:pt>
                <c:pt idx="2">
                  <c:v>Возможно попробую позже</c:v>
                </c:pt>
                <c:pt idx="3">
                  <c:v>Не уверен , надо подумать</c:v>
                </c:pt>
                <c:pt idx="4">
                  <c:v>Нет желания пробовать новое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0.45</c:v>
                </c:pt>
                <c:pt idx="1">
                  <c:v>0.4</c:v>
                </c:pt>
                <c:pt idx="2">
                  <c:v>0.15</c:v>
                </c:pt>
                <c:pt idx="3">
                  <c:v>0.04</c:v>
                </c:pt>
                <c:pt idx="4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680-485A-86B1-41A918A015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 возраст</a:t>
            </a:r>
          </a:p>
        </c:rich>
      </c:tx>
      <c:layout>
        <c:manualLayout>
          <c:xMode val="edge"/>
          <c:yMode val="edge"/>
          <c:x val="0.27500711569409908"/>
          <c:y val="2.45811843614634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Ваш возраст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7AA-4AA8-9F4A-098EBBCE3F2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7AA-4AA8-9F4A-098EBBCE3F2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7AA-4AA8-9F4A-098EBBCE3F2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7AA-4AA8-9F4A-098EBBCE3F2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До 18 лет</c:v>
                </c:pt>
                <c:pt idx="1">
                  <c:v>От 18 до 25 лет</c:v>
                </c:pt>
                <c:pt idx="2">
                  <c:v>От 26 до 35 лет</c:v>
                </c:pt>
                <c:pt idx="3">
                  <c:v>Старше 35 лет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0.35</c:v>
                </c:pt>
                <c:pt idx="1">
                  <c:v>0.4</c:v>
                </c:pt>
                <c:pt idx="2">
                  <c:v>0.2</c:v>
                </c:pt>
                <c:pt idx="3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7AA-4AA8-9F4A-098EBBCE3F2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чаще покупаете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продукты?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Где чаще покупаете продукты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780-4A1A-BA17-49C9849B4F5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780-4A1A-BA17-49C9849B4F5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780-4A1A-BA17-49C9849B4F5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780-4A1A-BA17-49C9849B4F5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780-4A1A-BA17-49C9849B4F5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Онлайн магазины</c:v>
                </c:pt>
                <c:pt idx="1">
                  <c:v>Обычные супермаркеты</c:v>
                </c:pt>
                <c:pt idx="2">
                  <c:v>Специализированные магазины здорового питания</c:v>
                </c:pt>
                <c:pt idx="3">
                  <c:v>Фермерские рынки</c:v>
                </c:pt>
                <c:pt idx="4">
                  <c:v>Закупаюсь редко и нерегулярно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0.6</c:v>
                </c:pt>
                <c:pt idx="1">
                  <c:v>0.2</c:v>
                </c:pt>
                <c:pt idx="2">
                  <c:v>0.1</c:v>
                </c:pt>
                <c:pt idx="3">
                  <c:v>0.04</c:v>
                </c:pt>
                <c:pt idx="4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780-4A1A-BA17-49C9849B4F5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6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104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0A36EA-5312-4B96-A9E0-14A5242C653F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F788E-AB90-4F5C-92FA-AEEE5F92240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879"/>
            <a:ext cx="12192000" cy="689249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857830" y="4185636"/>
            <a:ext cx="8650513" cy="14585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3322746" y="5803092"/>
            <a:ext cx="5507868" cy="68998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087E4-273C-4A07-B2D2-3E7551980DA4}" type="datetime1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685511-968F-408C-855A-6519CA8A678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1"/>
          <p:cNvSpPr txBox="1"/>
          <p:nvPr userDrawn="1"/>
        </p:nvSpPr>
        <p:spPr>
          <a:xfrm>
            <a:off x="2202289" y="386368"/>
            <a:ext cx="9151513" cy="8103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solidFill>
                <a:srgbClr val="3FAB3C"/>
              </a:solidFill>
              <a:latin typeface="+mn-lt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202288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3FAB3C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D388-4AB8-44BD-B46D-0BA603AA53D0}" type="datetime1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455313"/>
            <a:ext cx="5181600" cy="472165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455313"/>
            <a:ext cx="5181600" cy="472165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744B9-54CB-4EFD-912C-192058B0DD52}" type="datetime1">
              <a:rPr lang="ru-RU" smtClean="0"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202288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FAB3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FAB3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18448-5397-4FA9-B3DE-18239FC38080}" type="datetime1">
              <a:rPr lang="ru-RU" smtClean="0"/>
              <a:t>18.04.2025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2202288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A9419-C209-4862-B0B0-FF33D2FC87CD}" type="datetime1">
              <a:rPr lang="ru-RU" smtClean="0"/>
              <a:t>18.04.2025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202288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07DE-1C20-47D7-96AC-17A07BB70822}" type="datetime1">
              <a:rPr lang="ru-RU" smtClean="0"/>
              <a:t>18.04.2025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987426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24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10CC-5F0C-493A-8B23-03EF664EF49B}" type="datetime1">
              <a:rPr lang="ru-RU" smtClean="0"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987426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24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47AAE-8D8E-4280-A565-C4FD3B8C91D4}" type="datetime1">
              <a:rPr lang="ru-RU" smtClean="0"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B71B5-DB4C-455E-A1C8-F346D608FC6C}" type="datetime1">
              <a:rPr lang="ru-RU" smtClean="0"/>
              <a:t>18.04.2025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6" name="Заголовок 1"/>
          <p:cNvSpPr txBox="1"/>
          <p:nvPr userDrawn="1"/>
        </p:nvSpPr>
        <p:spPr>
          <a:xfrm>
            <a:off x="3631842" y="3078052"/>
            <a:ext cx="8560159" cy="2422204"/>
          </a:xfrm>
          <a:prstGeom prst="rect">
            <a:avLst/>
          </a:prstGeom>
          <a:solidFill>
            <a:srgbClr val="3FAB3C"/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solidFill>
                  <a:schemeClr val="bg1"/>
                </a:solidFill>
                <a:latin typeface="+mn-lt"/>
              </a:rPr>
              <a:t>Спасибо за внимание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078053"/>
            <a:ext cx="3880852" cy="242220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66FE0-8952-4EF4-92CA-A4ECC1D3D745}" type="datetime1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30761-CC87-4FC3-A6AA-68B51F4F9B4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21"/>
            <a:ext cx="12192000" cy="6896042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352281"/>
            <a:ext cx="10515600" cy="4824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66FE0-8952-4EF4-92CA-A4ECC1D3D745}" type="datetime1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fld id="{CC430761-CC87-4FC3-A6AA-68B51F4F9B4E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Title 1"/>
          <p:cNvSpPr txBox="1"/>
          <p:nvPr userDrawn="1"/>
        </p:nvSpPr>
        <p:spPr>
          <a:xfrm>
            <a:off x="2202289" y="386368"/>
            <a:ext cx="9151513" cy="8103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solidFill>
                <a:srgbClr val="3FAB3C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1666" y="5153891"/>
            <a:ext cx="11208385" cy="37511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««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КосмоБокс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– создание линейки продуктов из растительного сырья для быстрого питания в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органамичной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упаковке »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71265" y="6217287"/>
            <a:ext cx="4658360" cy="760095"/>
          </a:xfrm>
        </p:spPr>
        <p:txBody>
          <a:bodyPr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473883" y="5547470"/>
            <a:ext cx="910083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Наставник команды: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Савенок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Наталья Анатольевна, ст. преподаватель каф. плодоовощеводства и декоративного садоводства ФГБОУ ВО СПбГАУ.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4135121" y="3674110"/>
            <a:ext cx="4760595" cy="9071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Интенсив университет 20.35 «От идеи к прототипу»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Инициативная разработка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«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КосмоФуд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5146" y="1795627"/>
            <a:ext cx="10515600" cy="482468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быстрого темпа жизни необходим быстрый источник энергии, удобный для употребления в любом месте. Наш продукт – оптимальное решение: он быстро восполняет энергию, имеет удобную форму, органическую упаковку и нейтральный запах, что позволяет употреблять его в общественных местах без дискомфорта для окружающих. Удобство, практичность и польза – главные преимущества нашего продукта.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2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20760" y="697635"/>
            <a:ext cx="9151513" cy="831610"/>
          </a:xfrm>
        </p:spPr>
        <p:txBody>
          <a:bodyPr/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 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Карьера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1965" y="4599709"/>
            <a:ext cx="2258291" cy="2258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5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645825" y="1283999"/>
            <a:ext cx="5157787" cy="823912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 и проблема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193243" y="2181803"/>
            <a:ext cx="5157787" cy="3684588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 которым приходится питаться вне дома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пользователя: приходиться питаться вне дома, однако такая еда за частую вредна и не удобна для потребления</a:t>
            </a:r>
            <a:r>
              <a:rPr lang="ru-RU" dirty="0"/>
              <a:t> </a:t>
            </a:r>
          </a:p>
          <a:p>
            <a:pPr marL="0" indent="0" algn="ctr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>
          <a:xfrm>
            <a:off x="6430820" y="822181"/>
            <a:ext cx="5183188" cy="8239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проблемы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4"/>
          </p:nvPr>
        </p:nvSpPr>
        <p:spPr>
          <a:xfrm>
            <a:off x="6153727" y="1867766"/>
            <a:ext cx="5183188" cy="3684588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rgbClr val="2929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Наша линейка полезных и вкусных блюд создана специально для питания вне дома, обеспечивая вас необходимыми питательными веществами, где бы вы ни находились.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ru-RU" altLang="en-US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3</a:t>
            </a:fld>
            <a:endParaRPr lang="ru-RU"/>
          </a:p>
        </p:txBody>
      </p:sp>
      <p:pic>
        <p:nvPicPr>
          <p:cNvPr id="1030" name="Picture 6" descr="Решение проблем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3357" y="464271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Проблема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108" y="4649786"/>
            <a:ext cx="2115127" cy="211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4776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Анализ рынка – Бесплатные иконки: бизнес и финанс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908" y="4472560"/>
            <a:ext cx="2212977" cy="2212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мещающее содержимое 1"/>
          <p:cNvSpPr>
            <a:spLocks noGrp="1"/>
          </p:cNvSpPr>
          <p:nvPr>
            <p:ph idx="4294967295"/>
          </p:nvPr>
        </p:nvSpPr>
        <p:spPr>
          <a:xfrm>
            <a:off x="534786" y="989158"/>
            <a:ext cx="5257800" cy="2335934"/>
          </a:xfrm>
          <a:ln w="38100">
            <a:solidFill>
              <a:srgbClr val="3FAB3C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en-US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Космическое питание </a:t>
            </a:r>
            <a:r>
              <a:rPr lang="ru-RU" alt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Роскосмос</a:t>
            </a:r>
            <a:r>
              <a:rPr lang="ru-RU" altLang="en-US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«Крем-суп грибной» </a:t>
            </a:r>
            <a:endParaRPr lang="ru-RU" altLang="en-US" sz="2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Грибы 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свежие шампиньоны, картофель, лук репчатый, морковь столовая, масло растительное, соль пищевая, перец чёрный молотый, мука пшеничная высший сорт, сливки, бульон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sz="2000" dirty="0">
              <a:solidFill>
                <a:schemeClr val="dk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ru-RU" altLang="en-US" dirty="0"/>
          </a:p>
          <a:p>
            <a:pPr marL="0" indent="0">
              <a:buNone/>
            </a:pPr>
            <a:endParaRPr lang="ru-RU" alt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4226041" y="286212"/>
            <a:ext cx="5176578" cy="831850"/>
          </a:xfrm>
        </p:spPr>
        <p:txBody>
          <a:bodyPr/>
          <a:lstStyle/>
          <a:p>
            <a:r>
              <a:rPr lang="ru-RU" altLang="en-US" sz="4000" b="1" dirty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altLang="en-US" sz="4000" b="1" dirty="0" smtClean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рынка</a:t>
            </a:r>
            <a:r>
              <a:rPr lang="ru-RU" altLang="en-US" sz="4000" dirty="0" smtClean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en-US" sz="4000" dirty="0">
              <a:solidFill>
                <a:srgbClr val="3FAB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4</a:t>
            </a:fld>
            <a:endParaRPr lang="ru-RU" dirty="0"/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6816437" y="933739"/>
            <a:ext cx="5283200" cy="3398116"/>
          </a:xfrm>
          <a:prstGeom prst="rect">
            <a:avLst/>
          </a:prstGeom>
          <a:noFill/>
          <a:ln w="38100">
            <a:solidFill>
              <a:srgbClr val="3FAB3C"/>
            </a:solidFill>
          </a:ln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Космическое питание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Космопит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«Гороховый суп в тюбике» </a:t>
            </a:r>
            <a:endParaRPr lang="ru-RU" sz="2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состав  :</a:t>
            </a:r>
          </a:p>
          <a:p>
            <a:pPr algn="ctr"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Мясо свинина, горох, лук репчатый, морковь столовая, масло растительное, картофель, соль пищевая, перец черный молотый, петрушка сушёная, петрушка корень сушенный, бульон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550026" y="3460122"/>
            <a:ext cx="6090920" cy="3323987"/>
          </a:xfrm>
          <a:prstGeom prst="rect">
            <a:avLst/>
          </a:prstGeom>
          <a:noFill/>
          <a:ln w="38100">
            <a:solidFill>
              <a:srgbClr val="3FAB3C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altLang="en-US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Космическое питание </a:t>
            </a:r>
            <a:r>
              <a:rPr lang="ru-RU" alt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Бирюлевский</a:t>
            </a:r>
            <a:r>
              <a:rPr lang="ru-RU" altLang="en-US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экспериментальный завод «Первое блюдо суп Харчо в космической тубе» </a:t>
            </a:r>
            <a:endParaRPr lang="ru-RU" altLang="en-US" sz="2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ru-RU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состав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Мясо баранина, рис, масло топленое, лук репчатый, чеснок, петрушка зелень, паста томатная, перец красный молотый, перец черный молотый, соль поваренная, кислота лимонная, кардамон, бульон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Цель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3181638"/>
            <a:ext cx="35052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10929" y="1224876"/>
            <a:ext cx="10515600" cy="4824682"/>
          </a:xfrm>
          <a:noFill/>
          <a:effectLst>
            <a:softEdge rad="635000"/>
          </a:effectLst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природных ингредиентов, выявление их пищевой ценности и полезных свойств для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создание Эко;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эффективной маркетинговой стратегии для продвижения линейки продукции и формирования ценностного предложения для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потребителей;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социологического опроса;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эффективность;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Охарактеризовать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пользователя  на основе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опросника;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космобокса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5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проекта 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08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/>
              <a:t>5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718560" y="365125"/>
            <a:ext cx="4754245" cy="831850"/>
          </a:xfrm>
        </p:spPr>
        <p:txBody>
          <a:bodyPr/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опроса: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60684211"/>
              </p:ext>
            </p:extLst>
          </p:nvPr>
        </p:nvGraphicFramePr>
        <p:xfrm>
          <a:off x="6747510" y="850092"/>
          <a:ext cx="5050155" cy="5394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775930905"/>
              </p:ext>
            </p:extLst>
          </p:nvPr>
        </p:nvGraphicFramePr>
        <p:xfrm>
          <a:off x="0" y="799340"/>
          <a:ext cx="4343400" cy="3221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841288654"/>
              </p:ext>
            </p:extLst>
          </p:nvPr>
        </p:nvGraphicFramePr>
        <p:xfrm>
          <a:off x="3899915" y="3410039"/>
          <a:ext cx="4298512" cy="33024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4115036633"/>
              </p:ext>
            </p:extLst>
          </p:nvPr>
        </p:nvGraphicFramePr>
        <p:xfrm>
          <a:off x="7598459" y="919546"/>
          <a:ext cx="4156444" cy="3408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7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832833" y="309708"/>
            <a:ext cx="9151513" cy="83161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опроса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868472490"/>
              </p:ext>
            </p:extLst>
          </p:nvPr>
        </p:nvGraphicFramePr>
        <p:xfrm>
          <a:off x="110491" y="1007112"/>
          <a:ext cx="4808220" cy="2996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089678128"/>
              </p:ext>
            </p:extLst>
          </p:nvPr>
        </p:nvGraphicFramePr>
        <p:xfrm>
          <a:off x="1910255" y="2379519"/>
          <a:ext cx="6475209" cy="4478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518028407"/>
              </p:ext>
            </p:extLst>
          </p:nvPr>
        </p:nvGraphicFramePr>
        <p:xfrm>
          <a:off x="147443" y="707850"/>
          <a:ext cx="4736791" cy="3640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302312088"/>
              </p:ext>
            </p:extLst>
          </p:nvPr>
        </p:nvGraphicFramePr>
        <p:xfrm>
          <a:off x="3850410" y="2753592"/>
          <a:ext cx="5220854" cy="4649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439942682"/>
              </p:ext>
            </p:extLst>
          </p:nvPr>
        </p:nvGraphicFramePr>
        <p:xfrm>
          <a:off x="7091106" y="954697"/>
          <a:ext cx="3967356" cy="3528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ее содержимое 1"/>
          <p:cNvSpPr>
            <a:spLocks noGrp="1"/>
          </p:cNvSpPr>
          <p:nvPr>
            <p:ph idx="1"/>
          </p:nvPr>
        </p:nvSpPr>
        <p:spPr>
          <a:xfrm>
            <a:off x="551873" y="1389227"/>
            <a:ext cx="10515600" cy="4824682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altLang="en-US" sz="2400" dirty="0" smtClean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Еда </a:t>
            </a:r>
            <a:r>
              <a:rPr lang="ru-RU" altLang="en-US" sz="2400" dirty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разрабатывается специально таким образом, чтобы обеспечивать организм всеми необходимыми витаминами, минералами и микроэлементами.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en-US" sz="2400" dirty="0" smtClean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Продукт </a:t>
            </a:r>
            <a:r>
              <a:rPr lang="ru-RU" altLang="en-US" sz="2400" dirty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компактен и удобен для хранения, транспортировки и потребления </a:t>
            </a:r>
            <a:r>
              <a:rPr lang="ru-RU" altLang="en-US" sz="2400" dirty="0" smtClean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    даже </a:t>
            </a:r>
            <a:r>
              <a:rPr lang="ru-RU" altLang="en-US" sz="2400" dirty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в условиях ограниченного пространства </a:t>
            </a:r>
            <a:r>
              <a:rPr lang="ru-RU" altLang="en-US" sz="2400" dirty="0" smtClean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.</a:t>
            </a:r>
            <a:endParaRPr lang="ru-RU" altLang="en-US" sz="2400" dirty="0">
              <a:latin typeface="Times New Roman" panose="02020603050405020304" pitchFamily="18" charset="0"/>
              <a:ea typeface="+Основной текст (восточно-азиат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altLang="en-US" sz="2400" dirty="0" smtClean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Благодаря </a:t>
            </a:r>
            <a:r>
              <a:rPr lang="ru-RU" altLang="en-US" sz="2400" dirty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современным технологиям консервации продукты имеют длительный срок годности, сохраняя при этом полезные свойства и вкусовые </a:t>
            </a:r>
            <a:r>
              <a:rPr lang="ru-RU" altLang="en-US" sz="2400" dirty="0" smtClean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качества.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en-US" sz="2400" dirty="0" smtClean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Также </a:t>
            </a:r>
            <a:r>
              <a:rPr lang="ru-RU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наш продукт </a:t>
            </a:r>
            <a:r>
              <a:rPr lang="ru-RU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отличается </a:t>
            </a:r>
            <a:r>
              <a:rPr lang="ru-RU" altLang="en-US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тем,что</a:t>
            </a:r>
            <a:r>
              <a:rPr lang="ru-RU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 его можно купить как в боксе,</a:t>
            </a:r>
            <a:r>
              <a:rPr lang="en-US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который отлично подойдёт для подарка ,так и каждый товар по отдельности.</a:t>
            </a:r>
            <a:endParaRPr lang="ru-RU" altLang="en-US" sz="24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Times New Roman" panose="02020603050405020304" pitchFamily="18" charset="0"/>
              <a:ea typeface="+Основной текст (восточно-азиат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7565" y="365125"/>
            <a:ext cx="10516235" cy="831850"/>
          </a:xfrm>
        </p:spPr>
        <p:txBody>
          <a:bodyPr/>
          <a:lstStyle/>
          <a:p>
            <a:pPr algn="ctr"/>
            <a:r>
              <a:rPr lang="ru-RU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</a:t>
            </a:r>
            <a:r>
              <a:rPr lang="ru-RU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продукта </a:t>
            </a:r>
            <a:endParaRPr lang="ru-RU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8</a:t>
            </a:fld>
            <a:endParaRPr lang="ru-RU" dirty="0"/>
          </a:p>
        </p:txBody>
      </p:sp>
      <p:pic>
        <p:nvPicPr>
          <p:cNvPr id="1026" name="Picture 2" descr="Космос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0909" y="4546744"/>
            <a:ext cx="1670338" cy="1670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9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181905" y="199294"/>
            <a:ext cx="6094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эффективность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4293870" y="3159760"/>
            <a:ext cx="3220720" cy="4400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готового продукта</a:t>
            </a: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4505325" y="1435735"/>
            <a:ext cx="2932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Себестоимость товара</a:t>
            </a: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8223885" y="5134610"/>
            <a:ext cx="2797810" cy="9601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 и этикетка</a:t>
            </a:r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521970" y="3008630"/>
            <a:ext cx="3211830" cy="33477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Постоянные издержки: 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помещения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коммунальные услуги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персонала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банковское обслуживание (бухгалтерские услуги, аудит, юридические консультации)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Налоги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представительские расходы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амортизация имущества</a:t>
            </a:r>
          </a:p>
          <a:p>
            <a:endParaRPr lang="ru-RU" altLang="en-US"/>
          </a:p>
          <a:p>
            <a:endParaRPr lang="ru-RU" altLang="en-US"/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4411980" y="5134610"/>
            <a:ext cx="28841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Наценка магазина</a:t>
            </a: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8295640" y="921385"/>
            <a:ext cx="312928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Переменные издержки: 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сырья и материалов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Издержки на транспорт товара до точки сбыта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товара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электроэнергия на производство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лицензии и регистрации юридического лица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патента продукта </a:t>
            </a:r>
          </a:p>
          <a:p>
            <a:endParaRPr lang="ru-RU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195445" y="2988310"/>
            <a:ext cx="3317240" cy="782955"/>
          </a:xfrm>
          <a:prstGeom prst="roundRect">
            <a:avLst/>
          </a:prstGeom>
          <a:noFill/>
          <a:ln w="38100">
            <a:solidFill>
              <a:srgbClr val="3FAB3C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6" name="Текстовое поле 15"/>
          <p:cNvSpPr txBox="1"/>
          <p:nvPr/>
        </p:nvSpPr>
        <p:spPr>
          <a:xfrm>
            <a:off x="1052195" y="1435735"/>
            <a:ext cx="25946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торговой точки</a:t>
            </a:r>
            <a:r>
              <a:rPr lang="ru-RU" altLang="en-US"/>
              <a:t>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93140" y="1347470"/>
            <a:ext cx="2582545" cy="544830"/>
          </a:xfrm>
          <a:prstGeom prst="roundRect">
            <a:avLst/>
          </a:prstGeom>
          <a:noFill/>
          <a:ln w="28575">
            <a:solidFill>
              <a:srgbClr val="3FAB3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411980" y="1362075"/>
            <a:ext cx="2633345" cy="530225"/>
          </a:xfrm>
          <a:prstGeom prst="roundRect">
            <a:avLst/>
          </a:prstGeom>
          <a:noFill/>
          <a:ln w="28575">
            <a:solidFill>
              <a:srgbClr val="3FAB3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8074660" y="805815"/>
            <a:ext cx="3288665" cy="3530600"/>
          </a:xfrm>
          <a:prstGeom prst="roundRect">
            <a:avLst/>
          </a:prstGeom>
          <a:noFill/>
          <a:ln w="28575">
            <a:solidFill>
              <a:srgbClr val="3FAB3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94970" y="2854960"/>
            <a:ext cx="3328035" cy="3529965"/>
          </a:xfrm>
          <a:prstGeom prst="roundRect">
            <a:avLst/>
          </a:prstGeom>
          <a:noFill/>
          <a:ln w="28575">
            <a:solidFill>
              <a:srgbClr val="3FAB3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320540" y="5032375"/>
            <a:ext cx="2122170" cy="580390"/>
          </a:xfrm>
          <a:prstGeom prst="roundRect">
            <a:avLst/>
          </a:prstGeom>
          <a:noFill/>
          <a:ln w="28575">
            <a:solidFill>
              <a:srgbClr val="3FAB3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8092440" y="5033645"/>
            <a:ext cx="2459355" cy="617220"/>
          </a:xfrm>
          <a:prstGeom prst="roundRect">
            <a:avLst/>
          </a:prstGeom>
          <a:noFill/>
          <a:ln w="28575">
            <a:solidFill>
              <a:srgbClr val="3FAB3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cxnSp>
        <p:nvCxnSpPr>
          <p:cNvPr id="23" name="Прямое соединение 22"/>
          <p:cNvCxnSpPr/>
          <p:nvPr/>
        </p:nvCxnSpPr>
        <p:spPr>
          <a:xfrm>
            <a:off x="3539490" y="1870075"/>
            <a:ext cx="1061085" cy="1118870"/>
          </a:xfrm>
          <a:prstGeom prst="line">
            <a:avLst/>
          </a:prstGeom>
          <a:ln w="28575">
            <a:solidFill>
              <a:srgbClr val="3FAB3C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4" name="Прямое соединение 23"/>
          <p:cNvCxnSpPr>
            <a:endCxn id="14" idx="1"/>
          </p:cNvCxnSpPr>
          <p:nvPr/>
        </p:nvCxnSpPr>
        <p:spPr>
          <a:xfrm flipV="1">
            <a:off x="3703320" y="3380105"/>
            <a:ext cx="492125" cy="82550"/>
          </a:xfrm>
          <a:prstGeom prst="line">
            <a:avLst/>
          </a:prstGeom>
          <a:ln w="28575">
            <a:solidFill>
              <a:srgbClr val="3FAB3C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5" name="Прямое соединение 24"/>
          <p:cNvCxnSpPr>
            <a:stCxn id="21" idx="0"/>
            <a:endCxn id="14" idx="2"/>
          </p:cNvCxnSpPr>
          <p:nvPr/>
        </p:nvCxnSpPr>
        <p:spPr>
          <a:xfrm flipV="1">
            <a:off x="5381625" y="3771265"/>
            <a:ext cx="472440" cy="1261110"/>
          </a:xfrm>
          <a:prstGeom prst="line">
            <a:avLst/>
          </a:prstGeom>
          <a:ln w="28575">
            <a:solidFill>
              <a:srgbClr val="3FAB3C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Прямое соединение 25"/>
          <p:cNvCxnSpPr>
            <a:stCxn id="18" idx="2"/>
            <a:endCxn id="14" idx="0"/>
          </p:cNvCxnSpPr>
          <p:nvPr/>
        </p:nvCxnSpPr>
        <p:spPr>
          <a:xfrm>
            <a:off x="5728970" y="1892300"/>
            <a:ext cx="125095" cy="1096010"/>
          </a:xfrm>
          <a:prstGeom prst="line">
            <a:avLst/>
          </a:prstGeom>
          <a:ln w="28575">
            <a:solidFill>
              <a:srgbClr val="3FAB3C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7" name="Прямое соединение 26"/>
          <p:cNvCxnSpPr>
            <a:stCxn id="19" idx="1"/>
            <a:endCxn id="14" idx="3"/>
          </p:cNvCxnSpPr>
          <p:nvPr/>
        </p:nvCxnSpPr>
        <p:spPr>
          <a:xfrm flipH="1">
            <a:off x="7512685" y="2571115"/>
            <a:ext cx="561975" cy="808990"/>
          </a:xfrm>
          <a:prstGeom prst="line">
            <a:avLst/>
          </a:prstGeom>
          <a:ln w="28575">
            <a:solidFill>
              <a:srgbClr val="3FAB3C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8" name="Прямое соединение 27"/>
          <p:cNvCxnSpPr/>
          <p:nvPr/>
        </p:nvCxnSpPr>
        <p:spPr>
          <a:xfrm flipH="1" flipV="1">
            <a:off x="6722745" y="3751580"/>
            <a:ext cx="1446530" cy="1273175"/>
          </a:xfrm>
          <a:prstGeom prst="line">
            <a:avLst/>
          </a:prstGeom>
          <a:ln w="28575">
            <a:solidFill>
              <a:srgbClr val="3FAB3C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7170" name="Picture 2" descr="Эффективность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003" y="5073216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10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Наша команда :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264" y="1249299"/>
            <a:ext cx="2771571" cy="34404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255" y="1440873"/>
            <a:ext cx="3154218" cy="315421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40508" y="4996872"/>
            <a:ext cx="2059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Пляшко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Елизавета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13382" y="4707082"/>
            <a:ext cx="321425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Наставник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команды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   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Савенок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Наталья Анатольевна, ст. преподаватель каф.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плодоовощеводства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и декоративного садоводства ФГБОУ ВО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СПбГАУ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8461664" y="4558145"/>
            <a:ext cx="3158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 команды :             Левин Герман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89" y="1238056"/>
            <a:ext cx="2715203" cy="362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19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11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873" y="1843807"/>
            <a:ext cx="3295080" cy="27570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855" y="1540161"/>
            <a:ext cx="2627168" cy="350289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30355" y="4672444"/>
            <a:ext cx="4027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Демчинская Мария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456882" y="5373255"/>
            <a:ext cx="2835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Ягунов Артур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37" y="1707188"/>
            <a:ext cx="2604654" cy="34728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45572" y="5185064"/>
            <a:ext cx="2660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Пичкасков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Фёдор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38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12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830" y="1237672"/>
            <a:ext cx="2951019" cy="39346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871" y="1126836"/>
            <a:ext cx="2937416" cy="395778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03055" y="5246255"/>
            <a:ext cx="2863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Парамонов Пётр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48200" y="4905663"/>
            <a:ext cx="3011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03128" y="5153890"/>
            <a:ext cx="3140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Первачук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Даниил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33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13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672" y="628073"/>
            <a:ext cx="7444509" cy="558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403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895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3239</TotalTime>
  <Words>638</Words>
  <Application>Microsoft Office PowerPoint</Application>
  <PresentationFormat>Широкоэкранный</PresentationFormat>
  <Paragraphs>89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+Основной текст (восточно-азиат</vt:lpstr>
      <vt:lpstr>Arial</vt:lpstr>
      <vt:lpstr>Calibri</vt:lpstr>
      <vt:lpstr>Calibri Light</vt:lpstr>
      <vt:lpstr>Courier New</vt:lpstr>
      <vt:lpstr>Times New Roman</vt:lpstr>
      <vt:lpstr>Тема Office</vt:lpstr>
      <vt:lpstr>    ««КосмоБокс» – создание линейки продуктов из растительного сырья для быстрого питания в органамичной упаковке »  </vt:lpstr>
      <vt:lpstr>Цель проекта </vt:lpstr>
      <vt:lpstr>Презентация PowerPoint</vt:lpstr>
      <vt:lpstr>Анализ рынка </vt:lpstr>
      <vt:lpstr>Основные задачи проекта </vt:lpstr>
      <vt:lpstr>Результаты опроса: </vt:lpstr>
      <vt:lpstr>Результаты опроса :</vt:lpstr>
      <vt:lpstr>Преимущества продукта </vt:lpstr>
      <vt:lpstr>Презентация PowerPoint</vt:lpstr>
      <vt:lpstr>   Наша команда :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Adminisrator</dc:creator>
  <cp:lastModifiedBy>admin</cp:lastModifiedBy>
  <cp:revision>365</cp:revision>
  <dcterms:created xsi:type="dcterms:W3CDTF">2022-01-27T09:29:00Z</dcterms:created>
  <dcterms:modified xsi:type="dcterms:W3CDTF">2025-04-17T21:53:09Z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3D3BB5537CD34E9C856E2A7F349884A9_12</vt:lpwstr>
  </property>
  <property fmtid="{D5CDD505-2E9C-101B-9397-08002B2CF9AE}" pid="3" name="KSOProductBuildVer">
    <vt:lpwstr>1049-12.2.0.18607</vt:lpwstr>
  </property>
</Properties>
</file>