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0" r:id="rId3"/>
    <p:sldId id="281" r:id="rId5"/>
    <p:sldId id="286" r:id="rId6"/>
    <p:sldId id="291" r:id="rId7"/>
    <p:sldId id="301" r:id="rId8"/>
    <p:sldId id="269" r:id="rId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32"/>
    <a:srgbClr val="FF3B61"/>
    <a:srgbClr val="FF5532"/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4C3C2611-4C71-4FC5-86AE-919BDF0F9419}" styleName="">
    <a:wholeTbl>
      <a:tcTxStyle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Style>
        <a:tcBdr/>
        <a:fill>
          <a:solidFill>
            <a:srgbClr val="FFFFFF"/>
          </a:solidFill>
        </a:fill>
      </a:tcStyle>
    </a:band2H>
    <a:firstCol>
      <a:tcTxStyle b="on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46" autoAdjust="0"/>
    <p:restoredTop sz="94694"/>
  </p:normalViewPr>
  <p:slideViewPr>
    <p:cSldViewPr snapToGrid="0" snapToObjects="1" showGuides="1">
      <p:cViewPr varScale="1">
        <p:scale>
          <a:sx n="114" d="100"/>
          <a:sy n="114" d="100"/>
        </p:scale>
        <p:origin x="192" y="23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 panose="020F0502020204030204"/>
      </a:defRPr>
    </a:lvl1pPr>
    <a:lvl2pPr indent="228600" latinLnBrk="0">
      <a:defRPr sz="1200">
        <a:latin typeface="+mj-lt"/>
        <a:ea typeface="+mj-ea"/>
        <a:cs typeface="+mj-cs"/>
        <a:sym typeface="Calibri" panose="020F0502020204030204"/>
      </a:defRPr>
    </a:lvl2pPr>
    <a:lvl3pPr indent="457200" latinLnBrk="0">
      <a:defRPr sz="1200">
        <a:latin typeface="+mj-lt"/>
        <a:ea typeface="+mj-ea"/>
        <a:cs typeface="+mj-cs"/>
        <a:sym typeface="Calibri" panose="020F0502020204030204"/>
      </a:defRPr>
    </a:lvl3pPr>
    <a:lvl4pPr indent="685800" latinLnBrk="0">
      <a:defRPr sz="1200">
        <a:latin typeface="+mj-lt"/>
        <a:ea typeface="+mj-ea"/>
        <a:cs typeface="+mj-cs"/>
        <a:sym typeface="Calibri" panose="020F0502020204030204"/>
      </a:defRPr>
    </a:lvl4pPr>
    <a:lvl5pPr indent="914400" latinLnBrk="0">
      <a:defRPr sz="1200">
        <a:latin typeface="+mj-lt"/>
        <a:ea typeface="+mj-ea"/>
        <a:cs typeface="+mj-cs"/>
        <a:sym typeface="Calibri" panose="020F0502020204030204"/>
      </a:defRPr>
    </a:lvl5pPr>
    <a:lvl6pPr indent="1143000" latinLnBrk="0">
      <a:defRPr sz="1200">
        <a:latin typeface="+mj-lt"/>
        <a:ea typeface="+mj-ea"/>
        <a:cs typeface="+mj-cs"/>
        <a:sym typeface="Calibri" panose="020F0502020204030204"/>
      </a:defRPr>
    </a:lvl6pPr>
    <a:lvl7pPr indent="1371600" latinLnBrk="0">
      <a:defRPr sz="1200">
        <a:latin typeface="+mj-lt"/>
        <a:ea typeface="+mj-ea"/>
        <a:cs typeface="+mj-cs"/>
        <a:sym typeface="Calibri" panose="020F0502020204030204"/>
      </a:defRPr>
    </a:lvl7pPr>
    <a:lvl8pPr indent="1600200" latinLnBrk="0">
      <a:defRPr sz="1200">
        <a:latin typeface="+mj-lt"/>
        <a:ea typeface="+mj-ea"/>
        <a:cs typeface="+mj-cs"/>
        <a:sym typeface="Calibri" panose="020F0502020204030204"/>
      </a:defRPr>
    </a:lvl8pPr>
    <a:lvl9pPr indent="1828800" latinLnBrk="0">
      <a:defRPr sz="1200">
        <a:latin typeface="+mj-lt"/>
        <a:ea typeface="+mj-ea"/>
        <a:cs typeface="+mj-cs"/>
        <a:sym typeface="Calibri" panose="020F050202020403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 panose="020B0604020202020204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 panose="020B0604020202020204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 panose="020B0604020202020204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/>
                <a:gridCol w="1785431"/>
                <a:gridCol w="1785431"/>
                <a:gridCol w="1785431"/>
                <a:gridCol w="1785431"/>
                <a:gridCol w="1785431"/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  <p:sp>
        <p:nvSpPr>
          <p:cNvPr id="151" name="Текст 2"/>
          <p:cNvSpPr txBox="1"/>
          <p:nvPr/>
        </p:nvSpPr>
        <p:spPr>
          <a:xfrm>
            <a:off x="589159" y="517159"/>
            <a:ext cx="5200038" cy="5757032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 lnSpcReduction="10000"/>
          </a:bodyPr>
          <a:lstStyle/>
          <a:p>
            <a:pPr defTabSz="877570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570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570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570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Digital Den</a:t>
            </a:r>
            <a:endParaRPr lang="ru-RU" sz="4000" dirty="0"/>
          </a:p>
          <a:p>
            <a:pPr defTabSz="877570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570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570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570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570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570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dirty="0"/>
              <a:t>Быков Алексей </a:t>
            </a:r>
            <a:endParaRPr dirty="0"/>
          </a:p>
          <a:p>
            <a:pPr defTabSz="877570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dirty="0"/>
              <a:t>Иномов Иномджон </a:t>
            </a:r>
            <a:endParaRPr dirty="0"/>
          </a:p>
          <a:p>
            <a:pPr defTabSz="877570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dirty="0"/>
              <a:t>Потапова Татьяна</a:t>
            </a:r>
            <a:endParaRPr dirty="0"/>
          </a:p>
          <a:p>
            <a:pPr defTabSz="877570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dirty="0"/>
              <a:t>Тибаева Карина</a:t>
            </a:r>
            <a:endParaRPr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9" name="Квадрат"/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230177" y="517159"/>
            <a:ext cx="2276442" cy="131106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86684" y="1193001"/>
            <a:ext cx="6518934" cy="64632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Научно-техническое решение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608965" y="2398395"/>
            <a:ext cx="6396990" cy="161861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no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/>
              <a:t>прогрессивное пространство, где молодое поколение может найти реализацию новых форматов для своего развития</a:t>
            </a:r>
            <a:endParaRPr lang="ru-RU" sz="28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7351395" y="0"/>
            <a:ext cx="4840605" cy="6806565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/>
          <p:cNvSpPr txBox="1"/>
          <p:nvPr/>
        </p:nvSpPr>
        <p:spPr>
          <a:xfrm>
            <a:off x="524062" y="1999031"/>
            <a:ext cx="4989789" cy="409130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solidFill>
                  <a:srgbClr val="FF55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Нехватка преподавателей и специалистов по подбору работы</a:t>
            </a:r>
            <a:endParaRPr lang="ru-RU" sz="2000" dirty="0">
              <a:solidFill>
                <a:srgbClr val="FF55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solidFill>
                  <a:srgbClr val="FF3B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Низкий уровень первоначальный подготовки молодежи</a:t>
            </a:r>
            <a:endParaRPr lang="ru-RU" sz="2000" dirty="0">
              <a:solidFill>
                <a:srgbClr val="FF3B6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solidFill>
                  <a:srgbClr val="FF3B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Изменения законодательств в сфере образования</a:t>
            </a:r>
            <a:endParaRPr lang="ru-RU" sz="2000" dirty="0">
              <a:solidFill>
                <a:srgbClr val="FF3B6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solidFill>
                  <a:srgbClr val="FF00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Недостаток творческого пространства для молодежи</a:t>
            </a:r>
            <a:endParaRPr lang="ru-RU" sz="2000" dirty="0">
              <a:solidFill>
                <a:srgbClr val="FF00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solidFill>
                  <a:srgbClr val="FF00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Провал в наборе учеников </a:t>
            </a:r>
            <a:endParaRPr lang="ru-RU" sz="2000" dirty="0">
              <a:solidFill>
                <a:srgbClr val="FF00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15915" y="1133475"/>
            <a:ext cx="6516370" cy="5302250"/>
          </a:xfrm>
          <a:prstGeom prst="rect">
            <a:avLst/>
          </a:prstGeom>
        </p:spPr>
      </p:pic>
      <p:sp>
        <p:nvSpPr>
          <p:cNvPr id="12" name="Текст 2"/>
          <p:cNvSpPr txBox="1"/>
          <p:nvPr/>
        </p:nvSpPr>
        <p:spPr>
          <a:xfrm>
            <a:off x="523740" y="942651"/>
            <a:ext cx="6518934" cy="64389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Технологические риски</a:t>
            </a:r>
            <a:endParaRPr lang="ru-RU" sz="3600"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/>
          <p:cNvSpPr txBox="1"/>
          <p:nvPr/>
        </p:nvSpPr>
        <p:spPr>
          <a:xfrm>
            <a:off x="1767205" y="1315085"/>
            <a:ext cx="5989320" cy="64389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Основные конкуренты:</a:t>
            </a:r>
            <a:endParaRPr lang="ru-RU" sz="3600" dirty="0"/>
          </a:p>
        </p:txBody>
      </p:sp>
      <p:grpSp>
        <p:nvGrpSpPr>
          <p:cNvPr id="17" name="Прямоугольник 16"/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9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pic>
        <p:nvPicPr>
          <p:cNvPr id="101" name="Изображение 100"/>
          <p:cNvPicPr/>
          <p:nvPr/>
        </p:nvPicPr>
        <p:blipFill>
          <a:blip r:embed="rId1"/>
          <a:stretch>
            <a:fillRect/>
          </a:stretch>
        </p:blipFill>
        <p:spPr>
          <a:xfrm>
            <a:off x="8000365" y="4799330"/>
            <a:ext cx="3900805" cy="19189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rcRect b="15832"/>
          <a:stretch>
            <a:fillRect/>
          </a:stretch>
        </p:blipFill>
        <p:spPr>
          <a:xfrm>
            <a:off x="8545195" y="1141730"/>
            <a:ext cx="3243580" cy="2005330"/>
          </a:xfrm>
          <a:prstGeom prst="rect">
            <a:avLst/>
          </a:prstGeom>
        </p:spPr>
      </p:pic>
      <p:sp>
        <p:nvSpPr>
          <p:cNvPr id="4" name="Текстовое поле 3"/>
          <p:cNvSpPr txBox="1"/>
          <p:nvPr/>
        </p:nvSpPr>
        <p:spPr>
          <a:xfrm>
            <a:off x="535305" y="2700655"/>
            <a:ext cx="4705985" cy="230568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8" tIns="45718" rIns="45718" bIns="45718" numCol="1" spcCol="38100" rtlCol="0" anchor="t" forceAA="0">
            <a:spAutoFit/>
          </a:bodyPr>
          <a:p>
            <a:pPr algn="l"/>
            <a:r>
              <a:rPr lang="ru-RU" sz="3600" dirty="0">
                <a:sym typeface="+mn-ea"/>
              </a:rPr>
              <a:t>Коворкинги </a:t>
            </a:r>
            <a:r>
              <a:rPr lang="en-US" sz="3600" dirty="0">
                <a:sym typeface="+mn-ea"/>
              </a:rPr>
              <a:t>SOK, place</a:t>
            </a:r>
            <a:r>
              <a:rPr lang="ru-RU" altLang="en-US" sz="3600" dirty="0">
                <a:sym typeface="+mn-ea"/>
              </a:rPr>
              <a:t> </a:t>
            </a:r>
            <a:r>
              <a:rPr lang="ru-RU" sz="3600" dirty="0">
                <a:sym typeface="+mn-ea"/>
              </a:rPr>
              <a:t>и другие.</a:t>
            </a:r>
            <a:endParaRPr lang="ru-RU" sz="3600" dirty="0">
              <a:sym typeface="+mn-ea"/>
            </a:endParaRPr>
          </a:p>
          <a:p>
            <a:pPr algn="l"/>
            <a:r>
              <a:rPr kumimoji="0" lang="ru-RU" alt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+mn-ea"/>
              </a:rPr>
              <a:t>точка кипения </a:t>
            </a:r>
            <a:endParaRPr kumimoji="0" lang="ru-RU" alt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+mn-ea"/>
            </a:endParaRPr>
          </a:p>
          <a:p>
            <a:pPr algn="l"/>
            <a:r>
              <a:rPr kumimoji="0" lang="ru-RU" alt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+mn-ea"/>
              </a:rPr>
              <a:t>технопарки</a:t>
            </a:r>
            <a:endParaRPr kumimoji="0" lang="ru-RU" alt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+mn-ea"/>
            </a:endParaRP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9720" y="3320415"/>
            <a:ext cx="4342130" cy="139319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Текст 2"/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/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/>
                <a:t>5</a:t>
              </a:r>
              <a:endParaRPr lang="ru-RU"/>
            </a:p>
          </p:txBody>
        </p:sp>
      </p:grpSp>
      <p:sp>
        <p:nvSpPr>
          <p:cNvPr id="18" name="Текст 2"/>
          <p:cNvSpPr txBox="1"/>
          <p:nvPr/>
        </p:nvSpPr>
        <p:spPr>
          <a:xfrm>
            <a:off x="452307" y="2653716"/>
            <a:ext cx="4989789" cy="13823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/>
              <a:t>Государство</a:t>
            </a:r>
            <a:endParaRPr lang="ru-RU" sz="28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8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/>
              <a:t>Учебные учреждения</a:t>
            </a:r>
            <a:r>
              <a:rPr lang="ru-RU" dirty="0"/>
              <a:t> </a:t>
            </a:r>
            <a:endParaRPr lang="ru-RU" dirty="0"/>
          </a:p>
        </p:txBody>
      </p:sp>
      <p:sp>
        <p:nvSpPr>
          <p:cNvPr id="19" name="Текст 2"/>
          <p:cNvSpPr txBox="1"/>
          <p:nvPr/>
        </p:nvSpPr>
        <p:spPr>
          <a:xfrm>
            <a:off x="535483" y="908189"/>
            <a:ext cx="4906312" cy="119761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Потенциальные заказчики: </a:t>
            </a:r>
            <a:endParaRPr lang="ru-RU" sz="3600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4618990" y="1530985"/>
            <a:ext cx="7292975" cy="4533265"/>
            <a:chOff x="5040" y="2117"/>
            <a:chExt cx="8674" cy="5039"/>
          </a:xfrm>
        </p:grpSpPr>
        <p:sp>
          <p:nvSpPr>
            <p:cNvPr id="19461" name="矩形 19460"/>
            <p:cNvSpPr/>
            <p:nvPr/>
          </p:nvSpPr>
          <p:spPr>
            <a:xfrm>
              <a:off x="5040" y="2117"/>
              <a:ext cx="4325" cy="2505"/>
            </a:xfrm>
            <a:prstGeom prst="rect">
              <a:avLst/>
            </a:prstGeom>
            <a:blipFill rotWithShape="1">
              <a:blip r:embed="rId1"/>
              <a:stretch>
                <a:fillRect r="-4103"/>
              </a:stretch>
            </a:blipFill>
            <a:ln w="9525">
              <a:noFill/>
            </a:ln>
          </p:spPr>
          <p:txBody>
            <a:bodyPr/>
            <a:p>
              <a:pPr fontAlgn="base"/>
              <a:endParaRPr lang="zh-CN" altLang="en-US" strike="noStrike" noProof="1"/>
            </a:p>
          </p:txBody>
        </p:sp>
        <p:sp>
          <p:nvSpPr>
            <p:cNvPr id="19462" name="矩形 19461"/>
            <p:cNvSpPr/>
            <p:nvPr/>
          </p:nvSpPr>
          <p:spPr>
            <a:xfrm>
              <a:off x="9390" y="2117"/>
              <a:ext cx="4325" cy="2505"/>
            </a:xfrm>
            <a:prstGeom prst="rect">
              <a:avLst/>
            </a:prstGeom>
            <a:blipFill rotWithShape="1">
              <a:blip r:embed="rId2"/>
              <a:stretch>
                <a:fillRect r="-2986"/>
              </a:stretch>
            </a:blipFill>
            <a:ln w="9525">
              <a:noFill/>
            </a:ln>
          </p:spPr>
          <p:txBody>
            <a:bodyPr/>
            <a:p>
              <a:pPr fontAlgn="base"/>
              <a:endParaRPr lang="zh-CN" altLang="en-US" strike="noStrike" noProof="1"/>
            </a:p>
          </p:txBody>
        </p:sp>
        <p:sp>
          <p:nvSpPr>
            <p:cNvPr id="19464" name="矩形 19463"/>
            <p:cNvSpPr/>
            <p:nvPr/>
          </p:nvSpPr>
          <p:spPr>
            <a:xfrm>
              <a:off x="5040" y="4652"/>
              <a:ext cx="4325" cy="2505"/>
            </a:xfrm>
            <a:prstGeom prst="rect">
              <a:avLst/>
            </a:prstGeom>
            <a:blipFill rotWithShape="1">
              <a:blip r:embed="rId3"/>
              <a:stretch>
                <a:fillRect b="-1579"/>
              </a:stretch>
            </a:blipFill>
            <a:ln w="9525">
              <a:noFill/>
            </a:ln>
          </p:spPr>
          <p:txBody>
            <a:bodyPr/>
            <a:p>
              <a:pPr fontAlgn="base"/>
              <a:endParaRPr lang="zh-CN" altLang="en-US" strike="noStrike" noProof="1"/>
            </a:p>
          </p:txBody>
        </p:sp>
        <p:sp>
          <p:nvSpPr>
            <p:cNvPr id="19465" name="矩形 19464"/>
            <p:cNvSpPr/>
            <p:nvPr/>
          </p:nvSpPr>
          <p:spPr>
            <a:xfrm>
              <a:off x="9390" y="4652"/>
              <a:ext cx="4325" cy="2505"/>
            </a:xfrm>
            <a:prstGeom prst="rect">
              <a:avLst/>
            </a:prstGeom>
            <a:blipFill rotWithShape="1">
              <a:blip r:embed="rId4"/>
              <a:stretch>
                <a:fillRect b="-15966"/>
              </a:stretch>
            </a:blipFill>
            <a:ln w="9525">
              <a:noFill/>
            </a:ln>
          </p:spPr>
          <p:txBody>
            <a:bodyPr/>
            <a:p>
              <a:pPr fontAlgn="base"/>
              <a:endParaRPr lang="zh-CN" altLang="en-US" strike="noStrike" noProof="1"/>
            </a:p>
          </p:txBody>
        </p:sp>
      </p:grp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1" cstate="screen"/>
          <a:srcRect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95" name="Текст 2"/>
          <p:cNvSpPr txBox="1"/>
          <p:nvPr/>
        </p:nvSpPr>
        <p:spPr>
          <a:xfrm>
            <a:off x="313055" y="1676400"/>
            <a:ext cx="5789930" cy="452945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 fontScale="25000"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1200" dirty="0"/>
              <a:t>           </a:t>
            </a:r>
            <a:r>
              <a:rPr sz="11200" dirty="0"/>
              <a:t>СПАСИБО!</a:t>
            </a:r>
            <a:endParaRPr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5600" dirty="0"/>
              <a:t>Алексей Быков</a:t>
            </a:r>
            <a:endParaRPr sz="5600"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4500" dirty="0"/>
              <a:t>Telegram: @Aleksej_Bykov</a:t>
            </a:r>
            <a:endParaRPr sz="4500"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4500" dirty="0"/>
              <a:t>Телефон: 89084807011</a:t>
            </a:r>
            <a:endParaRPr sz="4500"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4500" dirty="0"/>
              <a:t>Почта: 8908480@mail.ru</a:t>
            </a:r>
            <a:endParaRPr sz="4500"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5600" dirty="0"/>
              <a:t>Тибаева Карина</a:t>
            </a:r>
            <a:endParaRPr sz="5600"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4500" dirty="0"/>
              <a:t>Telegram: @psy_cho73</a:t>
            </a:r>
            <a:endParaRPr sz="4500"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4500" dirty="0"/>
              <a:t>Телефон: 89021233057</a:t>
            </a:r>
            <a:endParaRPr sz="4500"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4500" dirty="0"/>
              <a:t>Почта: xarisovna15@gmail.com</a:t>
            </a:r>
            <a:endParaRPr sz="4500"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5600" dirty="0"/>
              <a:t>Татьяна Потапова</a:t>
            </a:r>
            <a:r>
              <a:rPr sz="4500" dirty="0"/>
              <a:t> </a:t>
            </a:r>
            <a:endParaRPr sz="4500"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4500" dirty="0"/>
              <a:t>Telegram: @TTatya</a:t>
            </a:r>
            <a:endParaRPr sz="4500"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4500" dirty="0"/>
              <a:t>Телефон: 89033201545</a:t>
            </a:r>
            <a:endParaRPr sz="4500"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4500" dirty="0"/>
              <a:t>Почта: Tatyanapotapova173@gmail.com</a:t>
            </a:r>
            <a:endParaRPr sz="4500"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5600" dirty="0"/>
              <a:t>Иномджон Иномов </a:t>
            </a:r>
            <a:endParaRPr sz="5600"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4500" dirty="0"/>
              <a:t>Telegram: @In0m0v1</a:t>
            </a:r>
            <a:endParaRPr sz="4500"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4500" dirty="0"/>
              <a:t>Телефон: +79053120940</a:t>
            </a:r>
            <a:endParaRPr sz="4500"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4500" dirty="0"/>
              <a:t>Почта: Inomjoninomov2005@gmail.com</a:t>
            </a:r>
            <a:endParaRPr sz="4500"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957</Words>
  <Application>WPS Presentation</Application>
  <PresentationFormat>Широкоэкранный</PresentationFormat>
  <Paragraphs>71</Paragraphs>
  <Slides>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4" baseType="lpstr">
      <vt:lpstr>Arial</vt:lpstr>
      <vt:lpstr>SimSun</vt:lpstr>
      <vt:lpstr>Wingdings</vt:lpstr>
      <vt:lpstr>Helvetica</vt:lpstr>
      <vt:lpstr>Calibri</vt:lpstr>
      <vt:lpstr>Calibri Light</vt:lpstr>
      <vt:lpstr>Arial</vt:lpstr>
      <vt:lpstr>Gilroy-ExtraBold</vt:lpstr>
      <vt:lpstr>Segoe Print</vt:lpstr>
      <vt:lpstr>Gilroy-Light</vt:lpstr>
      <vt:lpstr>Helvetica Neue</vt:lpstr>
      <vt:lpstr>Gilroy-Bold</vt:lpstr>
      <vt:lpstr>Microsoft YaHei</vt:lpstr>
      <vt:lpstr>Arial Unicode MS</vt:lpstr>
      <vt:lpstr>Helvetica</vt:lpstr>
      <vt:lpstr>Bookman Old Style</vt:lpstr>
      <vt:lpstr>Calibri</vt:lpstr>
      <vt:lpstr>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Алексей Быков</cp:lastModifiedBy>
  <cp:revision>29</cp:revision>
  <dcterms:created xsi:type="dcterms:W3CDTF">2023-12-13T13:18:00Z</dcterms:created>
  <dcterms:modified xsi:type="dcterms:W3CDTF">2024-01-09T14:30:10Z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02272B28B87A4713A19B3058BEE8771C_13</vt:lpwstr>
  </property>
  <property fmtid="{D5CDD505-2E9C-101B-9397-08002B2CF9AE}" pid="3" name="KSOProductBuildVer">
    <vt:lpwstr>1049-12.2.0.13359</vt:lpwstr>
  </property>
</Properties>
</file>