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1" r:id="rId2"/>
    <p:sldId id="270" r:id="rId3"/>
    <p:sldId id="271" r:id="rId4"/>
    <p:sldId id="283" r:id="rId5"/>
    <p:sldId id="277" r:id="rId6"/>
    <p:sldId id="262" r:id="rId7"/>
    <p:sldId id="274" r:id="rId8"/>
    <p:sldId id="276" r:id="rId9"/>
    <p:sldId id="275" r:id="rId10"/>
    <p:sldId id="285" r:id="rId11"/>
    <p:sldId id="279" r:id="rId12"/>
    <p:sldId id="278" r:id="rId13"/>
    <p:sldId id="280" r:id="rId14"/>
    <p:sldId id="28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9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FA5FBF-9E8E-20D9-0FF3-07BD9778BF5D}" v="793" dt="2024-11-22T14:25:32.497"/>
    <p1510:client id="{42704636-69FF-90B0-D642-A6FFF9A7CBF0}" v="649" dt="2024-11-22T10:16:55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DDB5D-DA04-4245-BCBF-26DBE15C3FA1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5C4B0D-49F1-4DC3-8FC2-2BEF01043D6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9F9A90-BC7D-357C-A054-96182D15B4A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E9665A-AE6F-5FC3-F56B-9D76FE2A3965}"/>
              </a:ext>
            </a:extLst>
          </p:cNvPr>
          <p:cNvSpPr/>
          <p:nvPr/>
        </p:nvSpPr>
        <p:spPr>
          <a:xfrm>
            <a:off x="685800" y="2420888"/>
            <a:ext cx="7772400" cy="37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2E6167-244B-B7AC-A1E4-9600CCE17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650" y="2412321"/>
            <a:ext cx="7772400" cy="2240815"/>
          </a:xfrm>
        </p:spPr>
        <p:txBody>
          <a:bodyPr>
            <a:normAutofit/>
          </a:bodyPr>
          <a:lstStyle/>
          <a:p>
            <a:r>
              <a:rPr lang="ru-RU" sz="3200" spc="112" dirty="0" err="1">
                <a:latin typeface="Arial" panose="020B0604020202020204" pitchFamily="34" charset="0"/>
                <a:cs typeface="Arial" panose="020B0604020202020204" pitchFamily="34" charset="0"/>
              </a:rPr>
              <a:t>Пробиотический</a:t>
            </a:r>
            <a:r>
              <a:rPr lang="ru-RU" sz="3200" spc="112" dirty="0">
                <a:latin typeface="Arial" panose="020B0604020202020204" pitchFamily="34" charset="0"/>
                <a:cs typeface="Arial" panose="020B0604020202020204" pitchFamily="34" charset="0"/>
              </a:rPr>
              <a:t> бабл-йогурт с повышенным содержанием белка с бабл-шариками из ирги и яблока</a:t>
            </a:r>
            <a:endParaRPr lang="ru-RU" sz="3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808362-664B-690F-52EB-39B3402F4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4653136"/>
            <a:ext cx="7772400" cy="1536576"/>
          </a:xfrm>
        </p:spPr>
        <p:txBody>
          <a:bodyPr>
            <a:normAutofit fontScale="92500"/>
          </a:bodyPr>
          <a:lstStyle/>
          <a:p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Казанский национальный исследовательский  технологический университет</a:t>
            </a:r>
          </a:p>
          <a:p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Инициативная разработка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14EA9C-E709-A47F-BAA3-B127D3788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87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57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8D618FB-E174-10C2-1187-49F6998938E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CE8D98A-AFE4-2EE6-73EE-C991848D6A28}"/>
              </a:ext>
            </a:extLst>
          </p:cNvPr>
          <p:cNvSpPr/>
          <p:nvPr/>
        </p:nvSpPr>
        <p:spPr>
          <a:xfrm>
            <a:off x="3882516" y="667512"/>
            <a:ext cx="4688333" cy="5522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человек, Человеческое лицо, улыбка, ребенок, начинающий ходить&#10;&#10;Автоматически созданное описание">
            <a:extLst>
              <a:ext uri="{FF2B5EF4-FFF2-40B4-BE49-F238E27FC236}">
                <a16:creationId xmlns:a16="http://schemas.microsoft.com/office/drawing/2014/main" id="{23F4DBAA-7927-18DA-A7B8-5454D00361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2" r="17889"/>
          <a:stretch/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73321" y="667512"/>
            <a:ext cx="4688333" cy="14447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0533" marR="4213">
              <a:lnSpc>
                <a:spcPct val="90000"/>
              </a:lnSpc>
            </a:pPr>
            <a:r>
              <a:rPr lang="en-US" sz="4700" spc="87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  <a:endParaRPr lang="en-US" sz="4700" spc="11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9900" y="5618517"/>
            <a:ext cx="4645152" cy="183636"/>
          </a:xfrm>
          <a:prstGeom prst="rect">
            <a:avLst/>
          </a:prstGeom>
        </p:spPr>
        <p:txBody>
          <a:bodyPr vert="horz" wrap="square" lIns="0" tIns="14220" rIns="0" bIns="0" rtlCol="0">
            <a:spAutoFit/>
          </a:bodyPr>
          <a:lstStyle/>
          <a:p>
            <a:pPr marL="10533">
              <a:spcBef>
                <a:spcPts val="112"/>
              </a:spcBef>
            </a:pPr>
            <a:r>
              <a:rPr sz="1100" spc="-75" dirty="0">
                <a:solidFill>
                  <a:srgbClr val="151512"/>
                </a:solidFill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5849B7-6014-8099-BE4A-95D2BE80E154}"/>
              </a:ext>
            </a:extLst>
          </p:cNvPr>
          <p:cNvSpPr txBox="1"/>
          <p:nvPr/>
        </p:nvSpPr>
        <p:spPr>
          <a:xfrm>
            <a:off x="164148" y="5618517"/>
            <a:ext cx="206061" cy="353580"/>
          </a:xfrm>
          <a:prstGeom prst="rect">
            <a:avLst/>
          </a:prstGeom>
          <a:noFill/>
        </p:spPr>
        <p:txBody>
          <a:bodyPr wrap="none" lIns="75840" tIns="37920" rIns="75840" bIns="37920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 </a:t>
            </a:r>
            <a:endParaRPr lang="ru-RU"/>
          </a:p>
        </p:txBody>
      </p:sp>
      <p:sp>
        <p:nvSpPr>
          <p:cNvPr id="8" name="object 8"/>
          <p:cNvSpPr txBox="1"/>
          <p:nvPr/>
        </p:nvSpPr>
        <p:spPr>
          <a:xfrm>
            <a:off x="3973321" y="2706624"/>
            <a:ext cx="4688333" cy="348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829"/>
              </a:spcAft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Рост интереса к здоровому питанию</a:t>
            </a:r>
          </a:p>
          <a:p>
            <a:pPr>
              <a:lnSpc>
                <a:spcPct val="90000"/>
              </a:lnSpc>
              <a:spcAft>
                <a:spcPts val="829"/>
              </a:spcAft>
            </a:pP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829"/>
              </a:spcAft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• Пробиотики</a:t>
            </a:r>
          </a:p>
          <a:p>
            <a:pPr>
              <a:lnSpc>
                <a:spcPct val="90000"/>
              </a:lnSpc>
              <a:spcAft>
                <a:spcPts val="829"/>
              </a:spcAft>
            </a:pP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829"/>
              </a:spcAft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• Белковые продукты</a:t>
            </a:r>
          </a:p>
          <a:p>
            <a:pPr>
              <a:lnSpc>
                <a:spcPct val="90000"/>
              </a:lnSpc>
              <a:spcAft>
                <a:spcPts val="829"/>
              </a:spcAft>
            </a:pP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829"/>
              </a:spcAft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• Инновации в продуктах</a:t>
            </a:r>
          </a:p>
        </p:txBody>
      </p:sp>
    </p:spTree>
    <p:extLst>
      <p:ext uri="{BB962C8B-B14F-4D97-AF65-F5344CB8AC3E}">
        <p14:creationId xmlns:p14="http://schemas.microsoft.com/office/powerpoint/2010/main" val="165835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BB5973-54DE-9687-B4B9-EBF52EEF2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5438"/>
          <a:stretch/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48707" y="365125"/>
            <a:ext cx="2866642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Решение проблемы</a:t>
            </a:r>
            <a:endParaRPr lang="en-US" sz="4000" spc="11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668B3B-109F-5965-5AAB-B7C58386F028}"/>
              </a:ext>
            </a:extLst>
          </p:cNvPr>
          <p:cNvSpPr txBox="1"/>
          <p:nvPr/>
        </p:nvSpPr>
        <p:spPr>
          <a:xfrm>
            <a:off x="5648707" y="2434201"/>
            <a:ext cx="2866642" cy="3742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Комбинация полезных свойств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• Новый опыт потребления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• Здоровая альтернатива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56FD5-4C59-AD9E-8CFA-9F17C9218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28F8A3-C0C2-60A8-64AF-25BDE7BD9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17"/>
          <a:stretch/>
        </p:blipFill>
        <p:spPr>
          <a:xfrm>
            <a:off x="0" y="0"/>
            <a:ext cx="6390456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27000">
              <a:schemeClr val="accent1">
                <a:alpha val="0"/>
              </a:schemeClr>
            </a:glow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AF0CE22-7526-679F-C9B5-A5C25E76A47A}"/>
              </a:ext>
            </a:extLst>
          </p:cNvPr>
          <p:cNvSpPr/>
          <p:nvPr/>
        </p:nvSpPr>
        <p:spPr>
          <a:xfrm>
            <a:off x="2195736" y="0"/>
            <a:ext cx="6948264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7000">
                <a:schemeClr val="bg1">
                  <a:lumMod val="100000"/>
                  <a:alpha val="72000"/>
                </a:schemeClr>
              </a:gs>
              <a:gs pos="37000">
                <a:schemeClr val="bg1">
                  <a:shade val="100000"/>
                  <a:satMod val="115000"/>
                  <a:alpha val="9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1AA4EE-39F8-2C64-0D3B-101183524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272441"/>
            <a:ext cx="4320480" cy="1140335"/>
          </a:xfrm>
        </p:spPr>
        <p:txBody>
          <a:bodyPr anchor="ctr">
            <a:normAutofit/>
          </a:bodyPr>
          <a:lstStyle/>
          <a:p>
            <a:pPr algn="ctr"/>
            <a:r>
              <a:rPr lang="en-US" sz="3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Пользовательский</a:t>
            </a:r>
            <a:r>
              <a:rPr lang="en-US" sz="34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сценарий</a:t>
            </a:r>
            <a:endParaRPr lang="ru-RU" sz="34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9E632D-7B45-F589-7F53-37A84ACCA7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88024" y="1412777"/>
            <a:ext cx="3809123" cy="517278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Здоровые активные люди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Спортсмены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Родители с детьми.</a:t>
            </a:r>
          </a:p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Ситуация использования: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Утренний перекус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Перекус после тренировки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Десерт после обеда.</a:t>
            </a:r>
          </a:p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Пользовательский опыт: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Удобная упаковка для наглядного потребления.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Простой способ добавления в рацион полезных веществ.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выбора между различными вкусами.</a:t>
            </a:r>
          </a:p>
        </p:txBody>
      </p:sp>
    </p:spTree>
    <p:extLst>
      <p:ext uri="{BB962C8B-B14F-4D97-AF65-F5344CB8AC3E}">
        <p14:creationId xmlns:p14="http://schemas.microsoft.com/office/powerpoint/2010/main" val="1967324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67A385-BFAE-876D-81A6-1BB14C364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83BA06E-FDAC-3AAC-EF11-FC752DF9D5A2}"/>
              </a:ext>
            </a:extLst>
          </p:cNvPr>
          <p:cNvSpPr/>
          <p:nvPr/>
        </p:nvSpPr>
        <p:spPr>
          <a:xfrm>
            <a:off x="2195736" y="0"/>
            <a:ext cx="6948264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7000">
                <a:schemeClr val="bg1">
                  <a:lumMod val="100000"/>
                  <a:alpha val="72000"/>
                </a:schemeClr>
              </a:gs>
              <a:gs pos="37000">
                <a:schemeClr val="bg1">
                  <a:shade val="100000"/>
                  <a:satMod val="115000"/>
                  <a:alpha val="9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FB939-5A64-F689-6E6D-6F947DB40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24" y="272441"/>
            <a:ext cx="3800401" cy="1162050"/>
          </a:xfrm>
        </p:spPr>
        <p:txBody>
          <a:bodyPr anchor="ctr">
            <a:normAutofit/>
          </a:bodyPr>
          <a:lstStyle/>
          <a:p>
            <a:pPr algn="ctr"/>
            <a:r>
              <a:rPr lang="ru-RU" sz="4400" dirty="0"/>
              <a:t>О ПРОЕКТЕ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664E7C-6CAD-A4D6-3025-33257B7E9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88024" y="1434491"/>
            <a:ext cx="3809123" cy="4691063"/>
          </a:xfrm>
        </p:spPr>
        <p:txBody>
          <a:bodyPr anchor="ctr"/>
          <a:lstStyle/>
          <a:p>
            <a:pPr marL="342900" indent="-342900">
              <a:buFont typeface="+mj-lt"/>
              <a:buAutoNum type="arabicPeriod"/>
            </a:pPr>
            <a:r>
              <a:rPr lang="ru-RU" sz="1600" dirty="0"/>
              <a:t>Подобрана технология </a:t>
            </a:r>
            <a:r>
              <a:rPr lang="ru-RU" sz="1600" dirty="0" err="1"/>
              <a:t>пробиотического</a:t>
            </a:r>
            <a:r>
              <a:rPr lang="ru-RU" sz="1600" dirty="0"/>
              <a:t> бабл-йогурта с повышенным содержанием белка (технология приготовления греческого йогурта)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Протестирована технология приготовления </a:t>
            </a:r>
            <a:r>
              <a:rPr lang="ru-RU" sz="1600" dirty="0" err="1"/>
              <a:t>bubble</a:t>
            </a:r>
            <a:r>
              <a:rPr lang="ru-RU" sz="1600" dirty="0"/>
              <a:t>-шариков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Определены перспективные вкусы наполнителя – ирга и яблоко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Проведен опрос потенциальных потребителей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Выбрана эргономичная раздельная упаковка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Проведена дегустация и получена обратная связь о продукте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028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869811A-90AD-1047-D9F3-BD3F72428AF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8BA208F-3736-CD27-E944-1759AB59C057}"/>
              </a:ext>
            </a:extLst>
          </p:cNvPr>
          <p:cNvSpPr/>
          <p:nvPr/>
        </p:nvSpPr>
        <p:spPr>
          <a:xfrm>
            <a:off x="0" y="2204864"/>
            <a:ext cx="5292080" cy="2664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01886" y="2583191"/>
            <a:ext cx="3775580" cy="155804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Результаты пользовательского тестирования</a:t>
            </a:r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4409267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 descr="Изображение выглядит как в помещении, свеча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6EC656E1-3B46-8CA2-FC73-E0162E0EA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450" y="0"/>
            <a:ext cx="51625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D4134C4-5365-36AD-BEBD-69AA3D6D1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ED1266-2524-0535-72B3-2FF5A7C74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1230"/>
            <a:ext cx="9144000" cy="515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69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5A4B0C-23BC-93B3-134D-01D285245FB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5C0DCE-4D4E-F1E5-033A-751393813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9512"/>
            <a:ext cx="9144000" cy="361897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63A2825-9C4A-5690-4F14-B5A5C72AC801}"/>
              </a:ext>
            </a:extLst>
          </p:cNvPr>
          <p:cNvSpPr/>
          <p:nvPr/>
        </p:nvSpPr>
        <p:spPr>
          <a:xfrm>
            <a:off x="6516216" y="1619512"/>
            <a:ext cx="50405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260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83075A4-ADD3-5419-E269-7E55CCDEB88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1858F6-1682-51E4-038E-E304442F8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7828"/>
            <a:ext cx="9144000" cy="404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02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1E8EA-F502-EB8C-1500-AEC481B61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862585-6029-48B6-505C-B8CDFB3F5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84584" y="0"/>
            <a:ext cx="68580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E8D1B02-08F7-E2DA-E232-16E9CBD62115}"/>
              </a:ext>
            </a:extLst>
          </p:cNvPr>
          <p:cNvSpPr/>
          <p:nvPr/>
        </p:nvSpPr>
        <p:spPr>
          <a:xfrm>
            <a:off x="2195736" y="0"/>
            <a:ext cx="6948264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7000">
                <a:schemeClr val="bg1">
                  <a:lumMod val="100000"/>
                  <a:alpha val="72000"/>
                </a:schemeClr>
              </a:gs>
              <a:gs pos="37000">
                <a:schemeClr val="bg1">
                  <a:shade val="100000"/>
                  <a:satMod val="115000"/>
                  <a:alpha val="9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F83C8-4161-87B2-7CEE-E2E2AE9E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24" y="272440"/>
            <a:ext cx="3800401" cy="1572383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Экономика проекта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538883-6F0A-4334-E56F-C4264A7D8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88024" y="1434491"/>
            <a:ext cx="3809123" cy="4691063"/>
          </a:xfrm>
        </p:spPr>
        <p:txBody>
          <a:bodyPr anchor="ctr"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Вопросы: 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Какова оптимальная цена для целевой аудитории?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Предположения: 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Продукт будет востребован среди активных потребителей. 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Высокий интерес к здоровым альтернативам сладостям обеспечит стабильный спрос.</a:t>
            </a:r>
          </a:p>
        </p:txBody>
      </p:sp>
    </p:spTree>
    <p:extLst>
      <p:ext uri="{BB962C8B-B14F-4D97-AF65-F5344CB8AC3E}">
        <p14:creationId xmlns:p14="http://schemas.microsoft.com/office/powerpoint/2010/main" val="565163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79F9972-F488-8D32-5A33-A0FDA8703B5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BCE25A9-C333-30E5-620A-767A64289305}"/>
              </a:ext>
            </a:extLst>
          </p:cNvPr>
          <p:cNvSpPr/>
          <p:nvPr/>
        </p:nvSpPr>
        <p:spPr>
          <a:xfrm>
            <a:off x="457200" y="274638"/>
            <a:ext cx="8229600" cy="1210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A86FA-F63E-5FD0-185A-92780AE8F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Сравнение с другими продуктами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7CFF43-2013-8169-A880-43977ABBA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72815"/>
            <a:ext cx="8229600" cy="448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54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D6F9DFD-4240-59C8-74BE-9A8A602F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FCA46F4-FBC8-737D-6DDD-C58FCBD2AFBA}"/>
              </a:ext>
            </a:extLst>
          </p:cNvPr>
          <p:cNvSpPr/>
          <p:nvPr/>
        </p:nvSpPr>
        <p:spPr>
          <a:xfrm>
            <a:off x="457200" y="278362"/>
            <a:ext cx="8291264" cy="1230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4D86A-8C18-9CC9-E53A-37B736617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30376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Рынок. Объём потенциального рынка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EF8D85E-6F27-C8EA-3B7C-5474C38E364D}"/>
              </a:ext>
            </a:extLst>
          </p:cNvPr>
          <p:cNvSpPr/>
          <p:nvPr/>
        </p:nvSpPr>
        <p:spPr>
          <a:xfrm>
            <a:off x="457200" y="1505014"/>
            <a:ext cx="8291264" cy="4984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017DE3-70AA-2824-E2DE-BB1DBE369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89968" y="1916662"/>
            <a:ext cx="34584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РАМ=181,30 млрд долларов США</a:t>
            </a: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ТАМ= 476 215 463 460 </a:t>
            </a:r>
            <a:r>
              <a:rPr lang="ru-RU" sz="2000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руб</a:t>
            </a:r>
            <a:endParaRPr lang="ru-RU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SAM = 47621546,346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SOM = 476215,46346 руб.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07AF315-D909-730D-6E43-EC7B6255D713}"/>
              </a:ext>
            </a:extLst>
          </p:cNvPr>
          <p:cNvGrpSpPr/>
          <p:nvPr/>
        </p:nvGrpSpPr>
        <p:grpSpPr>
          <a:xfrm>
            <a:off x="457200" y="1898905"/>
            <a:ext cx="4752528" cy="4525963"/>
            <a:chOff x="268289" y="827578"/>
            <a:chExt cx="5539319" cy="5345727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A5F0EEC9-47F4-81FD-F546-D50B7E2A0B0B}"/>
                </a:ext>
              </a:extLst>
            </p:cNvPr>
            <p:cNvSpPr/>
            <p:nvPr/>
          </p:nvSpPr>
          <p:spPr>
            <a:xfrm>
              <a:off x="268289" y="827578"/>
              <a:ext cx="5539319" cy="534147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C814328E-06D1-301E-98F6-F9008ED1770A}"/>
                </a:ext>
              </a:extLst>
            </p:cNvPr>
            <p:cNvSpPr/>
            <p:nvPr/>
          </p:nvSpPr>
          <p:spPr>
            <a:xfrm>
              <a:off x="986467" y="2047061"/>
              <a:ext cx="4196487" cy="412624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09036DA9-DF15-EAEA-0749-BB3AABF0BF14}"/>
                </a:ext>
              </a:extLst>
            </p:cNvPr>
            <p:cNvSpPr/>
            <p:nvPr/>
          </p:nvSpPr>
          <p:spPr>
            <a:xfrm>
              <a:off x="1563614" y="3176015"/>
              <a:ext cx="2991991" cy="299098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3EF6900A-FCAF-CE32-39E0-021E2D56C219}"/>
                </a:ext>
              </a:extLst>
            </p:cNvPr>
            <p:cNvSpPr/>
            <p:nvPr/>
          </p:nvSpPr>
          <p:spPr>
            <a:xfrm>
              <a:off x="2067774" y="4221038"/>
              <a:ext cx="2070594" cy="1950798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009A2B2-107B-0FD2-39A6-4265DF035858}"/>
                </a:ext>
              </a:extLst>
            </p:cNvPr>
            <p:cNvSpPr txBox="1"/>
            <p:nvPr/>
          </p:nvSpPr>
          <p:spPr>
            <a:xfrm>
              <a:off x="2675589" y="996726"/>
              <a:ext cx="98832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ru-RU" dirty="0">
                  <a:latin typeface="Times New Roman"/>
                  <a:ea typeface="Calibri"/>
                  <a:cs typeface="Calibri"/>
                </a:rPr>
                <a:t>РАМ</a:t>
              </a:r>
              <a:endParaRPr lang="ru-RU" dirty="0">
                <a:latin typeface="Times New Roman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DC4A54B-D214-B277-AFDD-2F55234D32E1}"/>
                </a:ext>
              </a:extLst>
            </p:cNvPr>
            <p:cNvSpPr txBox="1"/>
            <p:nvPr/>
          </p:nvSpPr>
          <p:spPr>
            <a:xfrm>
              <a:off x="2676521" y="2193475"/>
              <a:ext cx="1245555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ru-RU" dirty="0">
                  <a:latin typeface="Times New Roman"/>
                  <a:ea typeface="Calibri"/>
                  <a:cs typeface="Calibri"/>
                </a:rPr>
                <a:t>ТАМ</a:t>
              </a:r>
              <a:endParaRPr lang="ru-RU" dirty="0">
                <a:latin typeface="Times New Roman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29A986-D2C0-3955-0AFA-3446381AEC28}"/>
                </a:ext>
              </a:extLst>
            </p:cNvPr>
            <p:cNvSpPr txBox="1"/>
            <p:nvPr/>
          </p:nvSpPr>
          <p:spPr>
            <a:xfrm>
              <a:off x="2679634" y="3432322"/>
              <a:ext cx="974782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ru-RU" dirty="0">
                  <a:latin typeface="Times New Roman"/>
                  <a:ea typeface="Calibri"/>
                  <a:cs typeface="Calibri"/>
                </a:rPr>
                <a:t>SAM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ECB1C61-F360-BDA1-A62E-B46BB96B696A}"/>
                </a:ext>
              </a:extLst>
            </p:cNvPr>
            <p:cNvSpPr txBox="1"/>
            <p:nvPr/>
          </p:nvSpPr>
          <p:spPr>
            <a:xfrm>
              <a:off x="2684348" y="4470156"/>
              <a:ext cx="866473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ru-RU" dirty="0">
                  <a:latin typeface="Times New Roman"/>
                  <a:ea typeface="Calibri"/>
                  <a:cs typeface="Calibri"/>
                </a:rPr>
                <a:t>SOM</a:t>
              </a:r>
              <a:endParaRPr lang="ru-RU" dirty="0">
                <a:latin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2738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3EA024A-839A-1445-1514-9826757203E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98EBA8-49F0-8313-46F2-CC85EB565360}"/>
              </a:ext>
            </a:extLst>
          </p:cNvPr>
          <p:cNvSpPr/>
          <p:nvPr/>
        </p:nvSpPr>
        <p:spPr>
          <a:xfrm>
            <a:off x="457200" y="278362"/>
            <a:ext cx="82296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70806-175D-1B22-BF8A-50CDCE52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8362"/>
            <a:ext cx="8229600" cy="1555859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Наша команда: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9A3243C-FD3D-2CB4-EC98-AD7628F61161}"/>
              </a:ext>
            </a:extLst>
          </p:cNvPr>
          <p:cNvGrpSpPr/>
          <p:nvPr/>
        </p:nvGrpSpPr>
        <p:grpSpPr>
          <a:xfrm>
            <a:off x="451113" y="2300729"/>
            <a:ext cx="8235687" cy="1584176"/>
            <a:chOff x="451113" y="2348880"/>
            <a:chExt cx="8235687" cy="108012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1557961-D087-0027-13A6-8DEE45777460}"/>
                </a:ext>
              </a:extLst>
            </p:cNvPr>
            <p:cNvSpPr/>
            <p:nvPr/>
          </p:nvSpPr>
          <p:spPr>
            <a:xfrm>
              <a:off x="451113" y="2348880"/>
              <a:ext cx="2574033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Шарипова Арина Андреевна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B72FF28-BB95-0980-5B85-22528EBC3BAF}"/>
                </a:ext>
              </a:extLst>
            </p:cNvPr>
            <p:cNvSpPr/>
            <p:nvPr/>
          </p:nvSpPr>
          <p:spPr>
            <a:xfrm>
              <a:off x="3281941" y="2348880"/>
              <a:ext cx="2574032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Наставник: </a:t>
              </a:r>
            </a:p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Казимова Камила </a:t>
              </a:r>
              <a:r>
                <a:rPr lang="ru-RU" sz="2000" dirty="0" err="1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Шухратовна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261891B-59EE-0B6E-F736-6C905A41018D}"/>
                </a:ext>
              </a:extLst>
            </p:cNvPr>
            <p:cNvSpPr/>
            <p:nvPr/>
          </p:nvSpPr>
          <p:spPr>
            <a:xfrm>
              <a:off x="6112768" y="2348880"/>
              <a:ext cx="2574032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err="1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Шульникова</a:t>
              </a:r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 Алевтина Александровна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2780686-ECB7-30FA-A659-C70E2269F8C5}"/>
              </a:ext>
            </a:extLst>
          </p:cNvPr>
          <p:cNvGrpSpPr/>
          <p:nvPr/>
        </p:nvGrpSpPr>
        <p:grpSpPr>
          <a:xfrm>
            <a:off x="451113" y="4351412"/>
            <a:ext cx="8235687" cy="1584176"/>
            <a:chOff x="451113" y="1772816"/>
            <a:chExt cx="8235687" cy="108012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4212710-F0A0-521E-6707-BB7DB8A74CDD}"/>
                </a:ext>
              </a:extLst>
            </p:cNvPr>
            <p:cNvSpPr/>
            <p:nvPr/>
          </p:nvSpPr>
          <p:spPr>
            <a:xfrm>
              <a:off x="451113" y="1772816"/>
              <a:ext cx="2574033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Рыбакова Карина Игоревна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EDA2F03-2F4A-4A3B-D54D-EAEBB055DD1E}"/>
                </a:ext>
              </a:extLst>
            </p:cNvPr>
            <p:cNvSpPr/>
            <p:nvPr/>
          </p:nvSpPr>
          <p:spPr>
            <a:xfrm>
              <a:off x="3281941" y="1772816"/>
              <a:ext cx="2574032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Сидорова Мария Сергеевна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C2C3D90-9A90-9919-F9E4-E5E5A513C7B0}"/>
                </a:ext>
              </a:extLst>
            </p:cNvPr>
            <p:cNvSpPr/>
            <p:nvPr/>
          </p:nvSpPr>
          <p:spPr>
            <a:xfrm>
              <a:off x="6112768" y="1772816"/>
              <a:ext cx="2574032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Кадочникова Алиса Антоновна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2767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D213F9-A50E-441C-70DB-9308D10EF71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F08B41A-EB98-E9FE-FE71-74BE90A28F85}"/>
              </a:ext>
            </a:extLst>
          </p:cNvPr>
          <p:cNvSpPr/>
          <p:nvPr/>
        </p:nvSpPr>
        <p:spPr>
          <a:xfrm>
            <a:off x="539552" y="1448780"/>
            <a:ext cx="8064896" cy="3672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A7EF46-0A9C-42F9-D193-7CAB85303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3728" y="3865696"/>
            <a:ext cx="6480720" cy="828092"/>
          </a:xfrm>
        </p:spPr>
        <p:txBody>
          <a:bodyPr>
            <a:normAutofit/>
          </a:bodyPr>
          <a:lstStyle/>
          <a:p>
            <a:pPr algn="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Если у вас остались вопросы мы с удовольствием ответим на них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3E8CB2-709C-3D47-EF62-FEF8D244C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2029492"/>
            <a:ext cx="8064896" cy="1255492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Спасибо</a:t>
            </a: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4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внимания</a:t>
            </a: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18465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249</Words>
  <Application>Microsoft Office PowerPoint</Application>
  <PresentationFormat>Экран (4:3)</PresentationFormat>
  <Paragraphs>72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Verdana</vt:lpstr>
      <vt:lpstr>Тема Office</vt:lpstr>
      <vt:lpstr>Пробиотический бабл-йогурт с повышенным содержанием белка с бабл-шариками из ирги и яблока</vt:lpstr>
      <vt:lpstr>Актуальность проекта</vt:lpstr>
      <vt:lpstr>Решение проблемы</vt:lpstr>
      <vt:lpstr>Пользовательский сценарий</vt:lpstr>
      <vt:lpstr>О ПРОЕКТЕ</vt:lpstr>
      <vt:lpstr>Презентация PowerPoint</vt:lpstr>
      <vt:lpstr>Презентация PowerPoint</vt:lpstr>
      <vt:lpstr>Презентация PowerPoint</vt:lpstr>
      <vt:lpstr>Презентация PowerPoint</vt:lpstr>
      <vt:lpstr>Экономика проекта</vt:lpstr>
      <vt:lpstr>Сравнение с другими продуктами</vt:lpstr>
      <vt:lpstr>Рынок. Объём потенциального рынка</vt:lpstr>
      <vt:lpstr>Наша команда:</vt:lpstr>
      <vt:lpstr>Спасибо за внимания!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Karina</dc:creator>
  <cp:lastModifiedBy>admin</cp:lastModifiedBy>
  <cp:revision>580</cp:revision>
  <dcterms:created xsi:type="dcterms:W3CDTF">2024-11-16T13:29:48Z</dcterms:created>
  <dcterms:modified xsi:type="dcterms:W3CDTF">2024-11-22T18:16:16Z</dcterms:modified>
</cp:coreProperties>
</file>